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357422" y="274638"/>
            <a:ext cx="6329378" cy="1011222"/>
          </a:xfrm>
        </p:spPr>
        <p:txBody>
          <a:bodyPr>
            <a:noAutofit/>
          </a:bodyPr>
          <a:lstStyle/>
          <a:p>
            <a:r>
              <a:rPr lang="ru-RU" sz="3600" dirty="0" smtClean="0"/>
              <a:t>Тандем медиков и педагогов на благо сохранения здоровья</a:t>
            </a:r>
            <a:endParaRPr lang="ru-RU" sz="3600" dirty="0"/>
          </a:p>
        </p:txBody>
      </p:sp>
      <p:pic>
        <p:nvPicPr>
          <p:cNvPr id="5" name="Picture 2" descr="C:\Users\Голодова НН\Desktop\вра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1439862" cy="1081088"/>
          </a:xfrm>
          <a:prstGeom prst="rect">
            <a:avLst/>
          </a:prstGeom>
          <a:noFill/>
        </p:spPr>
      </p:pic>
      <p:pic>
        <p:nvPicPr>
          <p:cNvPr id="6146" name="Picture 2" descr="C:\Users\Голодова НН\Desktop\80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357694"/>
            <a:ext cx="6850082" cy="2016119"/>
          </a:xfrm>
          <a:prstGeom prst="rect">
            <a:avLst/>
          </a:prstGeom>
          <a:noFill/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428596" y="1571612"/>
            <a:ext cx="8429684" cy="26432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Наше учреждение тесно сотрудничает с Волгоградским 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государственным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медицинским 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университетом, а также ГУЗ поликлиника №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Врачи </a:t>
            </a:r>
            <a:r>
              <a:rPr kumimoji="0" lang="ru-RU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студенты проводят беседы с работниками гимназии на темы: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 роли наследственности для здоровья человека.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Особо опасные инфекции, их профилактика.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Избыточный вес, как фактор риска. Основы лечебного питания.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Первая помощь при острых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сердечно-сосудистых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заболеваниях.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ru-RU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Голодова НН\Desktop\вра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1439862" cy="1081088"/>
          </a:xfrm>
          <a:prstGeom prst="rect">
            <a:avLst/>
          </a:prstGeom>
          <a:noFill/>
        </p:spPr>
      </p:pic>
      <p:pic>
        <p:nvPicPr>
          <p:cNvPr id="5" name="Picture 4" descr="C:\Users\Ирина Васильевна\Downloads\2023\ФОТО\семинар, 12 апреля 2023 (17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99128">
            <a:off x="86761" y="4318996"/>
            <a:ext cx="2475388" cy="209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Ирина Васильевна\Downloads\2023\ФОТО\семинар, 12 апреля 2023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9834">
            <a:off x="2281004" y="4497856"/>
            <a:ext cx="2071702" cy="216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Ирина Васильевна\Pictures\семинар 4 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4810" y="4786322"/>
            <a:ext cx="2786082" cy="18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0892" y="4214818"/>
            <a:ext cx="1928826" cy="2471589"/>
          </a:xfrm>
          <a:prstGeom prst="rect">
            <a:avLst/>
          </a:prstGeom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2000232" y="857232"/>
            <a:ext cx="6929486" cy="3400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В </a:t>
            </a:r>
            <a:r>
              <a:rPr lang="ru-RU" sz="3200" dirty="0" smtClean="0"/>
              <a:t>феврале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2024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года в гимназии прошёл интересный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квест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организованный администрацией ОУ и профкомом, совместно со студентами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ВолгГМУ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на тему: «Самые популярные мифы о здоровье»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Миф: нужно пить 8 стаканов воды в день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028804"/>
            <a:ext cx="5329246" cy="4186278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Это связано с рядом факторов. Во-первых, у разных людей иной уровень активности, неоднородные стили питания (разные продукты содержат неодинаковое количество воды), разные размеры тела. Во-вторых, большая часть воды в организме сконцентрирована внутри клеток, но никакая из методик оценки гидратации не способна измерить объем запасов воды там. В-третьих, жажда — это универсальный сигнал об обезвоживании, который мозг подает, считывая информацию от разных систем, регулирующих водно-солевой обмен в теле, поэтому говорить о «необходимости» потреблять какой-то объем воды некорректно.</a:t>
            </a:r>
          </a:p>
          <a:p>
            <a:r>
              <a:rPr lang="ru-RU" dirty="0" smtClean="0"/>
              <a:t>Наконец, есть неоднородность среди разных возрастных групп, например, у пожилых пациентов наблюдается снижение жажды. Это снова затрудняет определение универсальной рекомендации в потреблении объема жидкости в сутки. Поэтому здоровому человеку рекомендовано пить по жажде, человеку же с хроническими заболеваниями прислушиваться к рекомендации врачей по расширению или ограничению водного режима.</a:t>
            </a:r>
          </a:p>
          <a:p>
            <a:endParaRPr lang="ru-RU" dirty="0"/>
          </a:p>
        </p:txBody>
      </p:sp>
      <p:pic>
        <p:nvPicPr>
          <p:cNvPr id="4" name="Picture 2" descr="C:\Users\Голодова НН\Desktop\вра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1439862" cy="1081088"/>
          </a:xfrm>
          <a:prstGeom prst="rect">
            <a:avLst/>
          </a:prstGeom>
          <a:noFill/>
        </p:spPr>
      </p:pic>
      <p:pic>
        <p:nvPicPr>
          <p:cNvPr id="2051" name="Picture 3" descr="C:\Users\Голодова НН\Desktop\8марта вилео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2071678"/>
            <a:ext cx="2619380" cy="4354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Миф: чтение при тусклом свете ухудшает зрение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757874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На самом деле чтение при </a:t>
            </a:r>
            <a:r>
              <a:rPr lang="ru-RU" dirty="0" err="1" smtClean="0"/>
              <a:t>тусĸлом </a:t>
            </a:r>
            <a:r>
              <a:rPr lang="ru-RU" dirty="0" smtClean="0"/>
              <a:t>свете приводит </a:t>
            </a:r>
            <a:r>
              <a:rPr lang="ru-RU" dirty="0" err="1" smtClean="0"/>
              <a:t>ĸ </a:t>
            </a:r>
            <a:r>
              <a:rPr lang="ru-RU" dirty="0" smtClean="0"/>
              <a:t>повышению </a:t>
            </a:r>
            <a:r>
              <a:rPr lang="ru-RU" dirty="0" err="1" smtClean="0"/>
              <a:t>нагрузĸи </a:t>
            </a:r>
            <a:r>
              <a:rPr lang="ru-RU" dirty="0" smtClean="0"/>
              <a:t>на зрительный аппарат. При плохом свете снижается </a:t>
            </a:r>
            <a:r>
              <a:rPr lang="ru-RU" dirty="0" err="1" smtClean="0"/>
              <a:t>ĸонтрастность теĸста </a:t>
            </a:r>
            <a:r>
              <a:rPr lang="ru-RU" dirty="0" smtClean="0"/>
              <a:t>— мы хуже различаем фон страницы и </a:t>
            </a:r>
            <a:r>
              <a:rPr lang="ru-RU" dirty="0" err="1" smtClean="0"/>
              <a:t>буĸвы </a:t>
            </a:r>
            <a:r>
              <a:rPr lang="ru-RU" dirty="0" smtClean="0"/>
              <a:t>на нем. Существуют </a:t>
            </a:r>
            <a:r>
              <a:rPr lang="ru-RU" dirty="0" err="1" smtClean="0"/>
              <a:t>доĸазательства </a:t>
            </a:r>
            <a:r>
              <a:rPr lang="ru-RU" dirty="0" smtClean="0"/>
              <a:t>того, что после </a:t>
            </a:r>
            <a:r>
              <a:rPr lang="ru-RU" dirty="0" err="1" smtClean="0"/>
              <a:t>таĸого </a:t>
            </a:r>
            <a:r>
              <a:rPr lang="ru-RU" dirty="0" smtClean="0"/>
              <a:t>чтения возможно появление временных проблем со зрением (размытость, трудности с </a:t>
            </a:r>
            <a:r>
              <a:rPr lang="ru-RU" dirty="0" err="1" smtClean="0"/>
              <a:t>фоĸусировĸой</a:t>
            </a:r>
            <a:r>
              <a:rPr lang="ru-RU" dirty="0" smtClean="0"/>
              <a:t>, </a:t>
            </a:r>
            <a:r>
              <a:rPr lang="ru-RU" dirty="0" err="1" smtClean="0"/>
              <a:t>дисĸомфорт </a:t>
            </a:r>
            <a:r>
              <a:rPr lang="ru-RU" dirty="0" smtClean="0"/>
              <a:t>в глазах).</a:t>
            </a:r>
          </a:p>
          <a:p>
            <a:r>
              <a:rPr lang="ru-RU" dirty="0" err="1" smtClean="0"/>
              <a:t>Однаĸо </a:t>
            </a:r>
            <a:r>
              <a:rPr lang="ru-RU" dirty="0" smtClean="0"/>
              <a:t>в долгосрочной </a:t>
            </a:r>
            <a:r>
              <a:rPr lang="ru-RU" dirty="0" err="1" smtClean="0"/>
              <a:t>перспеĸтиве </a:t>
            </a:r>
            <a:r>
              <a:rPr lang="ru-RU" dirty="0" smtClean="0"/>
              <a:t>это не оказывает влияния на здоровье зрения. Получается, что плохое освещение просто доставляет </a:t>
            </a:r>
            <a:r>
              <a:rPr lang="ru-RU" dirty="0" err="1" smtClean="0"/>
              <a:t>дисĸомфорт </a:t>
            </a:r>
            <a:r>
              <a:rPr lang="ru-RU" dirty="0" smtClean="0"/>
              <a:t>и усложняет сам процесс. </a:t>
            </a:r>
          </a:p>
          <a:p>
            <a:endParaRPr lang="ru-RU" dirty="0"/>
          </a:p>
        </p:txBody>
      </p:sp>
      <p:pic>
        <p:nvPicPr>
          <p:cNvPr id="4" name="Picture 2" descr="C:\Users\Голодова НН\Desktop\вра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42"/>
            <a:ext cx="1439862" cy="1081088"/>
          </a:xfrm>
          <a:prstGeom prst="rect">
            <a:avLst/>
          </a:prstGeom>
          <a:noFill/>
        </p:spPr>
      </p:pic>
      <p:pic>
        <p:nvPicPr>
          <p:cNvPr id="3074" name="Picture 2" descr="C:\Users\Голодова НН\Desktop\IMG-891b1465df996765682270dded9a8539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3214686"/>
            <a:ext cx="2285996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Миф: ложиться спать после полуночи вредно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186370" cy="4757757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Человек, </a:t>
            </a:r>
            <a:r>
              <a:rPr lang="ru-RU" dirty="0" err="1" smtClean="0"/>
              <a:t>ĸаĸ </a:t>
            </a:r>
            <a:r>
              <a:rPr lang="ru-RU" dirty="0" smtClean="0"/>
              <a:t>известно, является существом, </a:t>
            </a:r>
            <a:r>
              <a:rPr lang="ru-RU" dirty="0" err="1" smtClean="0"/>
              <a:t>ĸоторое </a:t>
            </a:r>
            <a:r>
              <a:rPr lang="ru-RU" dirty="0" smtClean="0"/>
              <a:t>адаптируется </a:t>
            </a:r>
            <a:r>
              <a:rPr lang="ru-RU" dirty="0" err="1" smtClean="0"/>
              <a:t>ĸо </a:t>
            </a:r>
            <a:r>
              <a:rPr lang="ru-RU" dirty="0" smtClean="0"/>
              <a:t>всему. Есть люди, работающие ночами. Есть те, </a:t>
            </a:r>
            <a:r>
              <a:rPr lang="ru-RU" dirty="0" err="1" smtClean="0"/>
              <a:t>ĸто </a:t>
            </a:r>
            <a:r>
              <a:rPr lang="ru-RU" dirty="0" smtClean="0"/>
              <a:t>ложится в час ночи и встает в 11, </a:t>
            </a:r>
            <a:r>
              <a:rPr lang="ru-RU" dirty="0" err="1" smtClean="0"/>
              <a:t>ĸто-то </a:t>
            </a:r>
            <a:r>
              <a:rPr lang="ru-RU" dirty="0" smtClean="0"/>
              <a:t>может вставать и в 6. В современной </a:t>
            </a:r>
            <a:r>
              <a:rPr lang="ru-RU" dirty="0" err="1" smtClean="0"/>
              <a:t>сомнологии</a:t>
            </a:r>
            <a:r>
              <a:rPr lang="ru-RU" dirty="0" smtClean="0"/>
              <a:t> (отрасли медицины, занимающейся расстройствами сна) считается, что здоровый сон подразумевает его качество, не количество. </a:t>
            </a:r>
            <a:r>
              <a:rPr lang="ru-RU" dirty="0" err="1" smtClean="0"/>
              <a:t>Каĸ оĸазалось, </a:t>
            </a:r>
            <a:r>
              <a:rPr lang="ru-RU" dirty="0" smtClean="0"/>
              <a:t>есть истинно </a:t>
            </a:r>
            <a:r>
              <a:rPr lang="ru-RU" dirty="0" err="1" smtClean="0"/>
              <a:t>ĸоротĸоспящие </a:t>
            </a:r>
            <a:r>
              <a:rPr lang="ru-RU" dirty="0" smtClean="0"/>
              <a:t>люди, </a:t>
            </a:r>
            <a:r>
              <a:rPr lang="ru-RU" dirty="0" err="1" smtClean="0"/>
              <a:t>ĸоторые </a:t>
            </a:r>
            <a:r>
              <a:rPr lang="ru-RU" dirty="0" smtClean="0"/>
              <a:t>могут высыпаться за 4 часа. Есть и те, </a:t>
            </a:r>
            <a:r>
              <a:rPr lang="ru-RU" dirty="0" err="1" smtClean="0"/>
              <a:t>ĸому </a:t>
            </a:r>
            <a:r>
              <a:rPr lang="ru-RU" dirty="0" smtClean="0"/>
              <a:t>приходится спать по 10 часов.</a:t>
            </a:r>
          </a:p>
          <a:p>
            <a:r>
              <a:rPr lang="ru-RU" dirty="0" smtClean="0"/>
              <a:t>Тем не менее само время </a:t>
            </a:r>
            <a:r>
              <a:rPr lang="ru-RU" dirty="0" err="1" smtClean="0"/>
              <a:t>отправĸи ĸо </a:t>
            </a:r>
            <a:r>
              <a:rPr lang="ru-RU" dirty="0" smtClean="0"/>
              <a:t>сну (если речь идет о регулярности) на </a:t>
            </a:r>
            <a:r>
              <a:rPr lang="ru-RU" dirty="0" err="1" smtClean="0"/>
              <a:t>ĸачество </a:t>
            </a:r>
            <a:r>
              <a:rPr lang="ru-RU" dirty="0" smtClean="0"/>
              <a:t>сна не влияет. </a:t>
            </a:r>
            <a:r>
              <a:rPr lang="ru-RU" dirty="0" err="1" smtClean="0"/>
              <a:t>Однаĸо </a:t>
            </a:r>
            <a:r>
              <a:rPr lang="ru-RU" dirty="0" smtClean="0"/>
              <a:t>для регулярного </a:t>
            </a:r>
            <a:r>
              <a:rPr lang="ru-RU" dirty="0" err="1" smtClean="0"/>
              <a:t>ĸрепĸого </a:t>
            </a:r>
            <a:r>
              <a:rPr lang="ru-RU" dirty="0" smtClean="0"/>
              <a:t>сна нужна затененная среда (в идеале </a:t>
            </a:r>
            <a:r>
              <a:rPr lang="ru-RU" dirty="0" err="1" smtClean="0"/>
              <a:t>маĸсимальная </a:t>
            </a:r>
            <a:r>
              <a:rPr lang="ru-RU" dirty="0" smtClean="0"/>
              <a:t>темнота) и тишина. В общем, главное в этом деле — это режим и </a:t>
            </a:r>
            <a:r>
              <a:rPr lang="ru-RU" dirty="0" err="1" smtClean="0"/>
              <a:t>ĸомфортные </a:t>
            </a:r>
            <a:r>
              <a:rPr lang="ru-RU" dirty="0" smtClean="0"/>
              <a:t>условия.</a:t>
            </a:r>
          </a:p>
          <a:p>
            <a:endParaRPr lang="ru-RU" dirty="0"/>
          </a:p>
        </p:txBody>
      </p:sp>
      <p:pic>
        <p:nvPicPr>
          <p:cNvPr id="1026" name="Picture 2" descr="C:\Users\Голодова НН\Desktop\вра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42"/>
            <a:ext cx="1439862" cy="1081088"/>
          </a:xfrm>
          <a:prstGeom prst="rect">
            <a:avLst/>
          </a:prstGeom>
          <a:noFill/>
        </p:spPr>
      </p:pic>
      <p:pic>
        <p:nvPicPr>
          <p:cNvPr id="1027" name="Picture 3" descr="C:\Users\Голодова НН\Desktop\20230208_0955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589992" y="3125388"/>
            <a:ext cx="3821933" cy="28575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428604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Миф: для поддержания физической формы нужно ходить 10 тысяч шагов в день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1600200"/>
            <a:ext cx="518637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На данный момент есть ряд исследований, демонстрирующих пользу при ходьбе 6-8 тысяч шагов. При этом ходьба более 7500 шагов не приносит дополнительной пользы пациентам старше 60 лет, для пациентов моложе 60 лет показано снижение смертности при ходьбе 8-10 тысяч шагов.</a:t>
            </a:r>
            <a:endParaRPr lang="ru-RU" dirty="0"/>
          </a:p>
        </p:txBody>
      </p:sp>
      <p:pic>
        <p:nvPicPr>
          <p:cNvPr id="5122" name="Picture 2" descr="C:\Users\Голодова НН\Desktop\первая помощ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928934"/>
            <a:ext cx="2741604" cy="3357586"/>
          </a:xfrm>
          <a:prstGeom prst="rect">
            <a:avLst/>
          </a:prstGeom>
          <a:noFill/>
        </p:spPr>
      </p:pic>
      <p:pic>
        <p:nvPicPr>
          <p:cNvPr id="6" name="Picture 2" descr="C:\Users\Голодова НН\Desktop\вра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28604"/>
            <a:ext cx="1439862" cy="1081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Миф: красное вино полезно для здоровья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Существуют противопоказания к употреблению красного вина: почечная и печеночная недостаточности вне зависимости от стадии, хронические </a:t>
            </a:r>
            <a:r>
              <a:rPr lang="ru-RU" dirty="0" err="1" smtClean="0"/>
              <a:t>кардиомиопатии</a:t>
            </a:r>
            <a:r>
              <a:rPr lang="ru-RU" dirty="0" smtClean="0"/>
              <a:t> (группа заболеваний сердечной мышцы, ведущих к развитию нарушений ритма сердца и/или хронической сердечной недостаточности), язвенная болезнь желудка и гастрит в стадии обострения. Важно помнить, что даже у здорового человека длительное употребление вина с превышением дозы может привести к алкоголизму и прочим проблемам со здоровьем.</a:t>
            </a:r>
            <a:endParaRPr lang="ru-RU" dirty="0"/>
          </a:p>
        </p:txBody>
      </p:sp>
      <p:pic>
        <p:nvPicPr>
          <p:cNvPr id="4" name="Picture 2" descr="C:\Users\Голодова НН\Desktop\вра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42"/>
            <a:ext cx="1439862" cy="1081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Миф: витамины можно пить просто так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600200"/>
            <a:ext cx="5114932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Поэтому, прежде чем восполнять возможные дефициты и повышать иммунитет перед сезоном простуд и ОРВИ, следует проконсультироваться с врачом, который проведет осмотр и назначит дополнительные исследования. Та же слабость, например, может сигнализировать о серьезной опасности для здоровья, которую витаминами точно не вылечить. Также следует помнить, что при сбалансированном здоровом питании многие </a:t>
            </a:r>
            <a:r>
              <a:rPr lang="ru-RU" dirty="0" err="1" smtClean="0"/>
              <a:t>нутриенты</a:t>
            </a:r>
            <a:r>
              <a:rPr lang="ru-RU" dirty="0" smtClean="0"/>
              <a:t> поступают в организм с пищей в достаточном количестве.</a:t>
            </a:r>
            <a:endParaRPr lang="ru-RU" dirty="0"/>
          </a:p>
        </p:txBody>
      </p:sp>
      <p:pic>
        <p:nvPicPr>
          <p:cNvPr id="4098" name="Picture 2" descr="C:\Users\Голодова НН\Desktop\фото с телефона\профком в действии\20230307_1621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5687" y="3393281"/>
            <a:ext cx="3643338" cy="2714644"/>
          </a:xfrm>
          <a:prstGeom prst="rect">
            <a:avLst/>
          </a:prstGeom>
          <a:noFill/>
        </p:spPr>
      </p:pic>
      <p:pic>
        <p:nvPicPr>
          <p:cNvPr id="5" name="Picture 2" descr="C:\Users\Голодова НН\Desktop\вра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857232"/>
            <a:ext cx="1439862" cy="1081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Голодова НН\Desktop\C7vOKHzvJ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699</Words>
  <PresentationFormat>Экран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Тандем медиков и педагогов на благо сохранения здоровья</vt:lpstr>
      <vt:lpstr>Слайд 2</vt:lpstr>
      <vt:lpstr>Миф: нужно пить 8 стаканов воды в день </vt:lpstr>
      <vt:lpstr>Миф: чтение при тусклом свете ухудшает зрение </vt:lpstr>
      <vt:lpstr>Миф: ложиться спать после полуночи вредно </vt:lpstr>
      <vt:lpstr>Миф: для поддержания физической формы нужно ходить 10 тысяч шагов в день </vt:lpstr>
      <vt:lpstr>Миф: красное вино полезно для здоровья </vt:lpstr>
      <vt:lpstr>Миф: витамины можно пить просто так 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Голодова НН</dc:creator>
  <cp:lastModifiedBy>Голодова НН</cp:lastModifiedBy>
  <cp:revision>7</cp:revision>
  <dcterms:created xsi:type="dcterms:W3CDTF">2024-04-08T18:15:14Z</dcterms:created>
  <dcterms:modified xsi:type="dcterms:W3CDTF">2024-04-10T17:01:11Z</dcterms:modified>
</cp:coreProperties>
</file>