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8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6" r:id="rId25"/>
    <p:sldId id="288" r:id="rId26"/>
    <p:sldId id="289" r:id="rId27"/>
    <p:sldId id="285" r:id="rId28"/>
  </p:sldIdLst>
  <p:sldSz cx="9144000" cy="6858000" type="screen4x3"/>
  <p:notesSz cx="6858000" cy="9144000"/>
  <p:custShowLst>
    <p:custShow name="Произвольный показ 1" id="0">
      <p:sldLst>
        <p:sld r:id="rId4"/>
        <p:sld r:id="rId6"/>
        <p:sld r:id="rId10"/>
        <p:sld r:id="rId16"/>
        <p:sld r:id="rId22"/>
        <p:sld r:id="rId25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590" autoAdjust="0"/>
  </p:normalViewPr>
  <p:slideViewPr>
    <p:cSldViewPr>
      <p:cViewPr varScale="1">
        <p:scale>
          <a:sx n="51" d="100"/>
          <a:sy n="51" d="100"/>
        </p:scale>
        <p:origin x="138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8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5DAA85C-501B-4A06-86BD-AC36FD34A5DB}" type="datetimeFigureOut">
              <a:rPr lang="ru-RU" smtClean="0"/>
              <a:t>31.01.2024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ED4627E-296E-4434-A93A-855DDCC0AB3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900igr.net/up/datai/261334/0006-006-.jpg" TargetMode="External"/><Relationship Id="rId2" Type="http://schemas.openxmlformats.org/officeDocument/2006/relationships/hyperlink" Target="http://salvatorul.com/images/zemletreasenie/11121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adremstroy.ru/wp-content/uploads/2009/07/antirad1.jpg" TargetMode="External"/><Relationship Id="rId5" Type="http://schemas.openxmlformats.org/officeDocument/2006/relationships/hyperlink" Target="http://www.vdposmolensk.ru/img/image/img_2983.JPG" TargetMode="External"/><Relationship Id="rId4" Type="http://schemas.openxmlformats.org/officeDocument/2006/relationships/hyperlink" Target="https://webplus.info/images/wpi.cache/cards/c_901_16c.jpg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img.gazeta.ru/files3/781/5735781/gumchs-pic668-668x444-79787.jpg" TargetMode="External"/><Relationship Id="rId2" Type="http://schemas.openxmlformats.org/officeDocument/2006/relationships/hyperlink" Target="https://www.spetsodezhda-info.ru/wp-%20content/uploads/2016/07/46-2-768x360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992888" cy="2232248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Гражданская оборона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2339752" y="3356992"/>
            <a:ext cx="5895528" cy="2878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Преподаватель ОБЖ Власов. А.В</a:t>
            </a:r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7236296" y="5517232"/>
            <a:ext cx="101552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6479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Общие понятия ГО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История ГО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Основные задачи ГО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Мероприятия, проводимые для защиты населения и объектов экономики страны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Принципы организации и ведения ГО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Направления развития ГО в современных условиях</a:t>
            </a:r>
          </a:p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Список использованных источников</a:t>
            </a:r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386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021" y="5153744"/>
            <a:ext cx="6781800" cy="1015008"/>
          </a:xfrm>
        </p:spPr>
        <p:txBody>
          <a:bodyPr>
            <a:normAutofit/>
          </a:bodyPr>
          <a:lstStyle/>
          <a:p>
            <a:r>
              <a:rPr lang="ru-RU" dirty="0"/>
              <a:t>Общие понятия 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99384"/>
          </a:xfrm>
        </p:spPr>
        <p:txBody>
          <a:bodyPr anchor="t"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dirty="0">
                <a:latin typeface="Constantia" pitchFamily="18" charset="0"/>
                <a:cs typeface="Aharoni" pitchFamily="2" charset="-79"/>
              </a:rPr>
              <a:t>      Система мероприятий по подготовке к защите и  по защите населения, материальных и культурных ценностей от опасностей, возникающих при ведении военных действий или вследствие этих действий, а также при возникновении чрезвычайных ситуаций природного и техногенного характера.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dirty="0">
                <a:latin typeface="Constantia" pitchFamily="18" charset="0"/>
                <a:cs typeface="Aharoni" pitchFamily="2" charset="-79"/>
              </a:rPr>
              <a:t>      Организация и ведение гражданской обороны       являются одними из важнейших функций государства, составными частями оборонного строительства, обеспечения безопасности государства.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0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022" y="692696"/>
            <a:ext cx="7543800" cy="3886200"/>
          </a:xfrm>
        </p:spPr>
        <p:txBody>
          <a:bodyPr anchor="t"/>
          <a:lstStyle/>
          <a:p>
            <a:pPr marL="0" indent="0">
              <a:buNone/>
            </a:pPr>
            <a:r>
              <a:rPr lang="ru-RU" dirty="0">
                <a:latin typeface="Constantia" pitchFamily="18" charset="0"/>
              </a:rPr>
              <a:t>      Гражданская оборона (ГО) является одной из важнейших функций государства, составной части оборонного строительства и обеспечения безопасности населения страны. Общее руководство гражданской обороной осуществляет Правительство Российской Федерации. Руководство гражданской обороной в федеральных округах исполнительной власти обеспечивают их руководители, которые по должности являются начальниками ГО.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45021" y="5153744"/>
            <a:ext cx="6781800" cy="1015008"/>
          </a:xfrm>
        </p:spPr>
        <p:txBody>
          <a:bodyPr>
            <a:normAutofit/>
          </a:bodyPr>
          <a:lstStyle/>
          <a:p>
            <a:r>
              <a:rPr lang="ru-RU" dirty="0"/>
              <a:t>Общие понятия ГО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75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900" dirty="0"/>
              <a:t>История 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Constantia" pitchFamily="18" charset="0"/>
              </a:rPr>
              <a:t>      Система гражданской обороны в СССР ведёт отсчёт от 4 октября 1932 года, когда была образована местная противовоздушная оборона (МПВО) как составная часть системы ПВО страны. МПВО представляла собой систему мероприятий, проводимых с местными органами власти в целях защиты населения и объектов экономики от нападения противника с воздуха, ликвидации последствий его ударов, создания нормальных условий для работы промышленных предприятий, электростанций, транспорта и др.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301208"/>
            <a:ext cx="6781800" cy="870992"/>
          </a:xfrm>
        </p:spPr>
        <p:txBody>
          <a:bodyPr>
            <a:normAutofit/>
          </a:bodyPr>
          <a:lstStyle/>
          <a:p>
            <a:r>
              <a:rPr lang="ru-RU" sz="4900" dirty="0"/>
              <a:t>История 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943000"/>
          </a:xfrm>
        </p:spPr>
        <p:txBody>
          <a:bodyPr anchor="t">
            <a:norm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Constantia" pitchFamily="18" charset="0"/>
              </a:rPr>
              <a:t>В 1940 году  Главное управление МПВО было включено   в систему НКВД-МВД СССР.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8580" y="1614727"/>
            <a:ext cx="7215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>
                <a:latin typeface="Constantia" pitchFamily="18" charset="0"/>
              </a:rPr>
              <a:t>В 1961 МПВО была реорганизована в Гражданскую оборону (ГО) СССР, была введена должность начальника ГО.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637" y="2836447"/>
            <a:ext cx="7635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>
                <a:latin typeface="Constantia" pitchFamily="18" charset="0"/>
              </a:rPr>
              <a:t>В 1971 году руководство ГО было возложено на Министерство обороны СССР, повседневное руководство — на начальника ГО — заместителя министра обороны СССР (Начальник войск ГО).</a:t>
            </a:r>
          </a:p>
        </p:txBody>
      </p:sp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18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900" dirty="0"/>
              <a:t>История 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r>
              <a:rPr lang="ru-RU" dirty="0"/>
              <a:t>      </a:t>
            </a:r>
            <a:r>
              <a:rPr lang="ru-RU" dirty="0">
                <a:latin typeface="Constantia" pitchFamily="18" charset="0"/>
              </a:rPr>
              <a:t>Ответственность за ГО на местах возлагалась на Советы Министров республик, исполкомы Советов народных депутатов, министерства, ведомства, организации и предприятия, руководители которых являлись начальниками гражданской обороны. При них были созданы штабы ГО и различные службы ГО. Во главе штабов ГО были начальники штабов ГО, которые являлись заместителями руководителей предприятий и организаций по ГО.</a:t>
            </a: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85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3886200"/>
          </a:xfrm>
        </p:spPr>
        <p:txBody>
          <a:bodyPr anchor="t"/>
          <a:lstStyle/>
          <a:p>
            <a:r>
              <a:rPr lang="ru-RU" dirty="0">
                <a:latin typeface="Constantia" pitchFamily="18" charset="0"/>
              </a:rPr>
              <a:t>    В 1991 году система ГО была включена в состав Государственного комитета РФ по делам гражданской обороны, чрезвычайным ситуациям и ликвидации последствий стихийных бедствий (с 1994 — МЧС)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История 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2057" y="2564904"/>
            <a:ext cx="7496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endParaRPr lang="ru-RU" sz="2400" dirty="0">
              <a:latin typeface="Constantia" pitchFamily="18" charset="0"/>
            </a:endParaRPr>
          </a:p>
          <a:p>
            <a:pPr marL="342900" indent="-342900">
              <a:buClr>
                <a:schemeClr val="accent1"/>
              </a:buClr>
              <a:buFont typeface="Arial" pitchFamily="34" charset="0"/>
              <a:buChar char="•"/>
            </a:pPr>
            <a:r>
              <a:rPr lang="ru-RU" sz="2400" dirty="0">
                <a:latin typeface="Constantia" pitchFamily="18" charset="0"/>
              </a:rPr>
              <a:t>  С 1991 г. войска гражданской обороны в России находятся в подчинении ГКЧС (затем — МЧС) России</a:t>
            </a:r>
            <a:r>
              <a:rPr lang="ru-RU" sz="2200" dirty="0">
                <a:latin typeface="Constantia" pitchFamily="18" charset="0"/>
              </a:rPr>
              <a:t>.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17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59" y="476672"/>
            <a:ext cx="7352231" cy="882578"/>
          </a:xfrm>
        </p:spPr>
        <p:txBody>
          <a:bodyPr anchor="t">
            <a:noAutofit/>
          </a:bodyPr>
          <a:lstStyle/>
          <a:p>
            <a:r>
              <a:rPr lang="ru-RU" dirty="0">
                <a:latin typeface="Constantia" pitchFamily="18" charset="0"/>
              </a:rPr>
              <a:t>Защита населения от последствий аварий, стихийных бедствий современных средств поражения 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17258" y="1761319"/>
            <a:ext cx="4670663" cy="3467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05611" y="1556792"/>
            <a:ext cx="208823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onstantia" pitchFamily="18" charset="0"/>
              </a:rPr>
              <a:t>(пожаров, взрывов, выбросов сильнодействующих ядовитых веществ, эпидемий и т.д.)</a:t>
            </a:r>
          </a:p>
          <a:p>
            <a:endParaRPr lang="ru-RU" sz="2200" dirty="0">
              <a:latin typeface="Constantia" pitchFamily="18" charset="0"/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98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471392"/>
          </a:xfrm>
        </p:spPr>
        <p:txBody>
          <a:bodyPr anchor="t">
            <a:normAutofit/>
          </a:bodyPr>
          <a:lstStyle/>
          <a:p>
            <a:r>
              <a:rPr lang="ru-RU" sz="2200" dirty="0">
                <a:latin typeface="Constantia" pitchFamily="18" charset="0"/>
              </a:rPr>
              <a:t>Координация деятельности органов управления по прогнозированию, предупреждению и ликвидации последствий экологических и стихийных бедствий, аварий и катастроф</a:t>
            </a:r>
          </a:p>
          <a:p>
            <a:r>
              <a:rPr lang="ru-RU" sz="2200" dirty="0">
                <a:latin typeface="Constantia" pitchFamily="18" charset="0"/>
              </a:rPr>
              <a:t>Создание и поддержание в готовности систем управления, оповещения, связи, организация наблюдения и контроля за радиационной, химической и биологической обстановкой</a:t>
            </a:r>
          </a:p>
          <a:p>
            <a:r>
              <a:rPr lang="ru-RU" sz="2200" dirty="0">
                <a:latin typeface="Constantia" pitchFamily="18" charset="0"/>
              </a:rPr>
              <a:t>Повышение устойчивости объектов экономики и отраслей, и их функционирования в чрезвычайных условиях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9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022" y="692696"/>
            <a:ext cx="7543800" cy="3886200"/>
          </a:xfrm>
        </p:spPr>
        <p:txBody>
          <a:bodyPr anchor="t">
            <a:normAutofit/>
          </a:bodyPr>
          <a:lstStyle/>
          <a:p>
            <a:r>
              <a:rPr lang="ru-RU" dirty="0">
                <a:latin typeface="Constantia" pitchFamily="18" charset="0"/>
              </a:rPr>
              <a:t>Проведение аварийно-спасательных и других неотложных работ</a:t>
            </a: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9872" y="1844824"/>
            <a:ext cx="322186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80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476672"/>
            <a:ext cx="7920880" cy="4752528"/>
          </a:xfrm>
        </p:spPr>
        <p:txBody>
          <a:bodyPr anchor="t">
            <a:noAutofit/>
          </a:bodyPr>
          <a:lstStyle/>
          <a:p>
            <a:r>
              <a:rPr lang="ru-RU" dirty="0">
                <a:latin typeface="Constantia" pitchFamily="18" charset="0"/>
              </a:rPr>
              <a:t>Поиск потерпевших аварию космических кораблей, самолётов, вертолётов и других летательных аппаратов</a:t>
            </a:r>
          </a:p>
          <a:p>
            <a:r>
              <a:rPr lang="ru-RU" dirty="0">
                <a:latin typeface="Constantia" pitchFamily="18" charset="0"/>
              </a:rPr>
              <a:t>Специальная подготовка руководящих кадров и сил, всеобщее обучение населения способам защиты и действиям в чрезвычайных ситуациях мирного и военного времени;</a:t>
            </a:r>
          </a:p>
          <a:p>
            <a:r>
              <a:rPr lang="ru-RU" dirty="0">
                <a:latin typeface="Constantia" pitchFamily="18" charset="0"/>
              </a:rPr>
              <a:t>Накопление фонда защитных сооружений для укрытия населения</a:t>
            </a:r>
          </a:p>
          <a:p>
            <a:r>
              <a:rPr lang="ru-RU" dirty="0">
                <a:latin typeface="Constantia" pitchFamily="18" charset="0"/>
              </a:rPr>
              <a:t>Обеспечение населения средствами индивидуальной защиты и организация изготовления простейших средств защиты самим населением</a:t>
            </a:r>
          </a:p>
          <a:p>
            <a:endParaRPr lang="ru-RU" sz="1800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5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778" y="548680"/>
            <a:ext cx="7543800" cy="4752528"/>
          </a:xfrm>
        </p:spPr>
        <p:txBody>
          <a:bodyPr anchor="t">
            <a:noAutofit/>
          </a:bodyPr>
          <a:lstStyle/>
          <a:p>
            <a:r>
              <a:rPr lang="ru-RU" dirty="0">
                <a:latin typeface="Constantia" pitchFamily="18" charset="0"/>
              </a:rPr>
              <a:t>Эвакуация населения из крупных городов и прилегающих к ним населённых пунктов, которые могут попасть в зону возможных сильных разрушений или катастрофического затопления</a:t>
            </a:r>
          </a:p>
          <a:p>
            <a:r>
              <a:rPr lang="ru-RU" dirty="0">
                <a:latin typeface="Constantia" pitchFamily="18" charset="0"/>
              </a:rPr>
              <a:t>Организация оповещения населения об угрозе нападения противника с воздуха, о радиоактивном, химическом и бактериологическом заражении, стихийных бедствиях</a:t>
            </a:r>
          </a:p>
          <a:p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88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Основные задачи ГО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ru-RU" dirty="0">
                <a:latin typeface="Constantia" pitchFamily="18" charset="0"/>
              </a:rPr>
              <a:t>Обучение населения защите от оружия массового поражения, а также ведению спасательных и неотложных аварийно-восстановительных работ</a:t>
            </a:r>
          </a:p>
          <a:p>
            <a:endParaRPr lang="ru-RU" dirty="0"/>
          </a:p>
        </p:txBody>
      </p:sp>
      <p:pic>
        <p:nvPicPr>
          <p:cNvPr id="6146" name="Picture 2" descr="C:\Users\Павел\Desktop\ГО\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486" y="2046841"/>
            <a:ext cx="5458268" cy="320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5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548680"/>
            <a:ext cx="7698432" cy="4023320"/>
          </a:xfrm>
        </p:spPr>
        <p:txBody>
          <a:bodyPr anchor="t">
            <a:noAutofit/>
          </a:bodyPr>
          <a:lstStyle/>
          <a:p>
            <a:r>
              <a:rPr lang="ru-RU" dirty="0">
                <a:latin typeface="Constantia" pitchFamily="18" charset="0"/>
              </a:rPr>
              <a:t>Своевременное оповещение населения об угрозе нападения противника, применения им оружия массового поражения, опасных технологических авариях, стихийных бедствий, информирование о порядке действий в чрезвычайной ситуации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2708919"/>
            <a:ext cx="4791449" cy="206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99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32240" y="6248855"/>
            <a:ext cx="2068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+mj-lt"/>
                <a:hlinkClick r:id="rId2" action="ppaction://hlinksldjump"/>
              </a:rPr>
              <a:t>К содержанию</a:t>
            </a:r>
            <a:endParaRPr lang="ru-RU" dirty="0">
              <a:latin typeface="+mj-lt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728" y="1916832"/>
            <a:ext cx="5161635" cy="2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659320"/>
            <a:ext cx="3816424" cy="969480"/>
          </a:xfrm>
        </p:spPr>
        <p:txBody>
          <a:bodyPr anchor="t">
            <a:normAutofit/>
          </a:bodyPr>
          <a:lstStyle/>
          <a:p>
            <a:r>
              <a:rPr lang="ru-RU" dirty="0">
                <a:latin typeface="Constantia" pitchFamily="18" charset="0"/>
              </a:rPr>
              <a:t>укрытие населения в защитных сооружениях</a:t>
            </a:r>
          </a:p>
          <a:p>
            <a:pPr marL="0" indent="0">
              <a:buNone/>
            </a:pPr>
            <a:endParaRPr lang="ru-RU" b="1" dirty="0"/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3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2612" y="1873613"/>
            <a:ext cx="5693146" cy="266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685800"/>
            <a:ext cx="5538192" cy="870992"/>
          </a:xfrm>
        </p:spPr>
        <p:txBody>
          <a:bodyPr anchor="t">
            <a:normAutofit/>
          </a:bodyPr>
          <a:lstStyle/>
          <a:p>
            <a:r>
              <a:rPr lang="ru-RU" dirty="0">
                <a:latin typeface="Constantia" pitchFamily="18" charset="0"/>
              </a:rPr>
              <a:t>использование средств индивидуальной защиты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13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3109" y="1340768"/>
            <a:ext cx="4498239" cy="332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27564" y="476672"/>
            <a:ext cx="7554416" cy="3886200"/>
          </a:xfrm>
        </p:spPr>
        <p:txBody>
          <a:bodyPr anchor="t">
            <a:normAutofit/>
          </a:bodyPr>
          <a:lstStyle/>
          <a:p>
            <a:r>
              <a:rPr lang="ru-RU" sz="2200" dirty="0">
                <a:latin typeface="Constantia" pitchFamily="18" charset="0"/>
              </a:rPr>
              <a:t>эвакуация, рассредоточение, а также переброс населения в безопасные районы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13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3886200"/>
          </a:xfrm>
        </p:spPr>
        <p:txBody>
          <a:bodyPr anchor="t">
            <a:normAutofit/>
          </a:bodyPr>
          <a:lstStyle/>
          <a:p>
            <a:r>
              <a:rPr lang="ru-RU" dirty="0">
                <a:latin typeface="Constantia" pitchFamily="18" charset="0"/>
              </a:rPr>
              <a:t>защита продовольствия, сооружений на системах водоснабжения и водозаборов, сельскохозяйственных животных, фуража и т. д. от заражения радиоактивными и сильнодействующими ядовитыми веществами и биологическими средствами;</a:t>
            </a:r>
          </a:p>
          <a:p>
            <a:r>
              <a:rPr lang="ru-RU" dirty="0">
                <a:latin typeface="Constantia" pitchFamily="18" charset="0"/>
              </a:rPr>
              <a:t>защита населения на всей территории страны;</a:t>
            </a:r>
          </a:p>
          <a:p>
            <a:endParaRPr lang="ru-RU" dirty="0">
              <a:latin typeface="Constantia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30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3886200"/>
          </a:xfrm>
        </p:spPr>
        <p:txBody>
          <a:bodyPr anchor="t">
            <a:normAutofit lnSpcReduction="10000"/>
          </a:bodyPr>
          <a:lstStyle/>
          <a:p>
            <a:r>
              <a:rPr lang="ru-RU" dirty="0">
                <a:latin typeface="Constantia" pitchFamily="18" charset="0"/>
              </a:rPr>
              <a:t>дифференцированная защита населения с учетом экономических, природных и иных характеристик, особенностей территории и степени реальной опасности возникновения чрезвычайной ситуации;</a:t>
            </a:r>
          </a:p>
          <a:p>
            <a:r>
              <a:rPr lang="ru-RU" dirty="0">
                <a:latin typeface="Constantia" pitchFamily="18" charset="0"/>
              </a:rPr>
              <a:t>заблаговременное планирование и проведение защитных мероприятий;</a:t>
            </a:r>
          </a:p>
          <a:p>
            <a:r>
              <a:rPr lang="ru-RU" dirty="0">
                <a:latin typeface="Constantia" pitchFamily="18" charset="0"/>
              </a:rPr>
              <a:t>необходимая достаточность и максимально возможное использование сил и средств при определении объема и содержания мероприятий по защите населения.</a:t>
            </a:r>
          </a:p>
          <a:p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004421" cy="1600200"/>
          </a:xfrm>
        </p:spPr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07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2000" y="685800"/>
            <a:ext cx="7554416" cy="3886200"/>
          </a:xfrm>
        </p:spPr>
        <p:txBody>
          <a:bodyPr anchor="t">
            <a:normAutofit/>
          </a:bodyPr>
          <a:lstStyle/>
          <a:p>
            <a:r>
              <a:rPr lang="ru-RU" dirty="0"/>
              <a:t>Подготовка государства к ведению Гражданской обороны осуществляется заблаговременно в мирное время с учетом развития вооружения, техники, средств защиты населения;</a:t>
            </a:r>
          </a:p>
          <a:p>
            <a:r>
              <a:rPr lang="ru-RU" dirty="0"/>
              <a:t>ведение Гражданской обороны начинается с момента объявления состояния войны, фактического начала военных действий, либо введения президентом военного положения.</a:t>
            </a:r>
          </a:p>
          <a:p>
            <a:endParaRPr lang="ru-RU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900" dirty="0"/>
              <a:t>Проводимые мероприятия</a:t>
            </a:r>
          </a:p>
        </p:txBody>
      </p:sp>
    </p:spTree>
    <p:extLst>
      <p:ext uri="{BB962C8B-B14F-4D97-AF65-F5344CB8AC3E}">
        <p14:creationId xmlns:p14="http://schemas.microsoft.com/office/powerpoint/2010/main" val="26958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764704"/>
            <a:ext cx="7959997" cy="3888432"/>
          </a:xfrm>
        </p:spPr>
        <p:txBody>
          <a:bodyPr anchor="t"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b="1" dirty="0">
                <a:latin typeface="Constantia" pitchFamily="18" charset="0"/>
              </a:rPr>
              <a:t>Направления развития гражданской обороны в современных условиях определяются:</a:t>
            </a:r>
            <a:endParaRPr lang="ru-RU" sz="2800" dirty="0">
              <a:latin typeface="Constantia" pitchFamily="18" charset="0"/>
            </a:endParaRPr>
          </a:p>
          <a:p>
            <a:r>
              <a:rPr lang="ru-RU" sz="2800" dirty="0">
                <a:latin typeface="Constantia" pitchFamily="18" charset="0"/>
              </a:rPr>
              <a:t>наличием конфликтных ситуаций вблизи государственных гра­ниц Российской Федерации;</a:t>
            </a:r>
          </a:p>
          <a:p>
            <a:r>
              <a:rPr lang="ru-RU" sz="2800" dirty="0">
                <a:latin typeface="Constantia" pitchFamily="18" charset="0"/>
              </a:rPr>
              <a:t>сохранением тенденции развития и укрепления НАТО;</a:t>
            </a:r>
          </a:p>
          <a:p>
            <a:r>
              <a:rPr lang="ru-RU" sz="2800" dirty="0">
                <a:latin typeface="Constantia" pitchFamily="18" charset="0"/>
              </a:rPr>
              <a:t>наличием и совершенствованием оружия массового поражения, появлением оружия нового поколения;</a:t>
            </a:r>
          </a:p>
          <a:p>
            <a:r>
              <a:rPr lang="ru-RU" sz="2800" dirty="0">
                <a:latin typeface="Constantia" pitchFamily="18" charset="0"/>
              </a:rPr>
              <a:t>возрастанием угрозы терроризма, в том числе с применением компонентов оружия массового поражения;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509120"/>
            <a:ext cx="77768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900" b="1" dirty="0">
                <a:latin typeface="+mj-lt"/>
              </a:rPr>
              <a:t>Направления развития ГО в современных условиях</a:t>
            </a:r>
            <a:endParaRPr lang="ru-RU" sz="4900" dirty="0">
              <a:latin typeface="+mj-lt"/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3260" y="5166642"/>
            <a:ext cx="6781800" cy="1600200"/>
          </a:xfrm>
        </p:spPr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402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4410" y="548680"/>
            <a:ext cx="7554416" cy="425536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ru-RU" dirty="0">
              <a:latin typeface="Constantia" pitchFamily="18" charset="0"/>
            </a:endParaRPr>
          </a:p>
          <a:p>
            <a:r>
              <a:rPr lang="ru-RU" dirty="0">
                <a:latin typeface="Constantia" pitchFamily="18" charset="0"/>
              </a:rPr>
              <a:t>существенным возрастанием экономического, политического, информационного и других видов воздействия на население;</a:t>
            </a:r>
          </a:p>
          <a:p>
            <a:r>
              <a:rPr lang="ru-RU" dirty="0">
                <a:latin typeface="Constantia" pitchFamily="18" charset="0"/>
              </a:rPr>
              <a:t>усилением угрозы возникновения чрезвычайных ситуаций при­родного и техногенного характера, в том числе в связи с наличи­ем больших запасов химического оружия и подлежащих утили­зации ядерных энергетических установок.</a:t>
            </a:r>
          </a:p>
          <a:p>
            <a:endParaRPr lang="ru-RU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3" y="4408794"/>
            <a:ext cx="8278813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5517232"/>
            <a:ext cx="7004421" cy="654968"/>
          </a:xfrm>
        </p:spPr>
        <p:txBody>
          <a:bodyPr>
            <a:noAutofit/>
          </a:bodyPr>
          <a:lstStyle/>
          <a:p>
            <a:r>
              <a:rPr lang="ru-RU" sz="3600" b="1" dirty="0"/>
              <a:t>Список использованных источников</a:t>
            </a:r>
            <a:endParaRPr lang="ru-RU" sz="3600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827584" y="620688"/>
            <a:ext cx="7776864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/>
              <a:t>Федеральный закон «О гражданской обороне» от  12.02.98 г. № 28-ФЗ. </a:t>
            </a:r>
          </a:p>
          <a:p>
            <a:pPr marL="0" indent="0">
              <a:buNone/>
            </a:pPr>
            <a:r>
              <a:rPr lang="ru-RU" dirty="0"/>
              <a:t>Безопасность </a:t>
            </a:r>
            <a:r>
              <a:rPr lang="ru-RU" dirty="0" err="1"/>
              <a:t>жизнедеятельности:учеб.для</a:t>
            </a:r>
            <a:r>
              <a:rPr lang="ru-RU" dirty="0"/>
              <a:t> студентов учреждений среднего профессионального образования/</a:t>
            </a:r>
            <a:r>
              <a:rPr lang="en-US" dirty="0"/>
              <a:t>[</a:t>
            </a:r>
            <a:r>
              <a:rPr lang="ru-RU" dirty="0" err="1"/>
              <a:t>Э.А.Арустамов</a:t>
            </a:r>
            <a:r>
              <a:rPr lang="ru-RU" dirty="0"/>
              <a:t>, </a:t>
            </a:r>
            <a:r>
              <a:rPr lang="ru-RU" dirty="0" err="1"/>
              <a:t>Н.В.Косолапова</a:t>
            </a:r>
            <a:r>
              <a:rPr lang="ru-RU" dirty="0"/>
              <a:t>, </a:t>
            </a:r>
            <a:r>
              <a:rPr lang="ru-RU" dirty="0" err="1"/>
              <a:t>Н.А.Прокопенко</a:t>
            </a:r>
            <a:r>
              <a:rPr lang="ru-RU" dirty="0"/>
              <a:t>, </a:t>
            </a:r>
            <a:r>
              <a:rPr lang="ru-RU" dirty="0" err="1"/>
              <a:t>Г.В.Гуськов</a:t>
            </a:r>
            <a:r>
              <a:rPr lang="en-US" dirty="0"/>
              <a:t>]</a:t>
            </a:r>
            <a:r>
              <a:rPr lang="ru-RU" dirty="0"/>
              <a:t>. – М.: Издательский центр «Академия», 2013. -176 с.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99592" y="969785"/>
            <a:ext cx="770485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087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5517232"/>
            <a:ext cx="7004421" cy="654968"/>
          </a:xfrm>
        </p:spPr>
        <p:txBody>
          <a:bodyPr>
            <a:noAutofit/>
          </a:bodyPr>
          <a:lstStyle/>
          <a:p>
            <a:r>
              <a:rPr lang="ru-RU" sz="3600" b="1" dirty="0"/>
              <a:t>Список использованных источников</a:t>
            </a:r>
            <a:endParaRPr lang="ru-RU" sz="3600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83568" y="-387424"/>
            <a:ext cx="7776864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/>
              <a:t>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Российские спасатели:      </a:t>
            </a:r>
            <a:r>
              <a:rPr lang="en-US" dirty="0">
                <a:hlinkClick r:id="rId2"/>
              </a:rPr>
              <a:t>http://salvatorul.com/images/zemletreasenie/111213.jpg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Спасение пострадавших из завала: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http://900igr.net/up/datai/261334/0006-006-.jpg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Учебный класс: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2564904"/>
            <a:ext cx="794368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sz="2400" dirty="0">
                <a:hlinkClick r:id="rId4"/>
              </a:rPr>
              <a:t>webplus.info/images/wpi.cache/cards/c_901_16c.jpg</a:t>
            </a:r>
            <a:endParaRPr lang="ru-RU" sz="2400" dirty="0"/>
          </a:p>
          <a:p>
            <a:r>
              <a:rPr lang="ru-RU" sz="2400" dirty="0"/>
              <a:t>Система оповещения:</a:t>
            </a:r>
          </a:p>
          <a:p>
            <a:r>
              <a:rPr lang="en-US" sz="2400" dirty="0">
                <a:hlinkClick r:id="rId5"/>
              </a:rPr>
              <a:t>http://www.vdposmolensk.ru/img/image/img_2983.JPG</a:t>
            </a:r>
            <a:endParaRPr lang="ru-RU" sz="2400" dirty="0"/>
          </a:p>
          <a:p>
            <a:r>
              <a:rPr lang="ru-RU" sz="2400" dirty="0"/>
              <a:t> Убежище:</a:t>
            </a:r>
          </a:p>
          <a:p>
            <a:r>
              <a:rPr lang="en-US" sz="2400" dirty="0">
                <a:hlinkClick r:id="rId6"/>
              </a:rPr>
              <a:t>http://www.gradremstroy.ru/wp-content/uploads/2009/07/antirad1.jpg</a:t>
            </a:r>
            <a:endParaRPr lang="ru-RU" sz="2400" dirty="0"/>
          </a:p>
          <a:p>
            <a:r>
              <a:rPr lang="ru-RU" sz="2400" dirty="0"/>
              <a:t>  </a:t>
            </a:r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383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2000" y="5517232"/>
            <a:ext cx="7004421" cy="654968"/>
          </a:xfrm>
        </p:spPr>
        <p:txBody>
          <a:bodyPr>
            <a:noAutofit/>
          </a:bodyPr>
          <a:lstStyle/>
          <a:p>
            <a:r>
              <a:rPr lang="ru-RU" sz="3600" b="1" dirty="0"/>
              <a:t>Список использованных источников</a:t>
            </a:r>
            <a:endParaRPr lang="ru-RU" sz="3600" dirty="0"/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675758" y="5534694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83568" y="249498"/>
            <a:ext cx="7776864" cy="312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dirty="0"/>
              <a:t>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764704"/>
            <a:ext cx="77048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r>
              <a:rPr lang="ru-RU" sz="2400" dirty="0"/>
              <a:t>  Средства индивидуальной защиты:</a:t>
            </a:r>
          </a:p>
          <a:p>
            <a:r>
              <a:rPr lang="en-US" sz="2400" dirty="0">
                <a:hlinkClick r:id="rId2"/>
              </a:rPr>
              <a:t>https://www.spetsodezhda-info.ru/wp-</a:t>
            </a:r>
            <a:r>
              <a:rPr lang="ru-RU" sz="2400" dirty="0">
                <a:hlinkClick r:id="rId2"/>
              </a:rPr>
              <a:t> </a:t>
            </a:r>
            <a:r>
              <a:rPr lang="en-US" sz="2400" dirty="0">
                <a:hlinkClick r:id="rId2"/>
              </a:rPr>
              <a:t>content/uploads/2016/07/46-2-768x360.jpg</a:t>
            </a:r>
            <a:endParaRPr lang="ru-RU" sz="2400" dirty="0"/>
          </a:p>
          <a:p>
            <a:r>
              <a:rPr lang="ru-RU" sz="2400" dirty="0"/>
              <a:t>  Эвакуация населения на вертолёте:</a:t>
            </a:r>
          </a:p>
          <a:p>
            <a:r>
              <a:rPr lang="en-US" sz="2400" dirty="0">
                <a:hlinkClick r:id="rId3"/>
              </a:rPr>
              <a:t>http://img.gazeta.ru/files3/781/5735781/gumchs-pic668-668x444-79787.jpg</a:t>
            </a:r>
            <a:endParaRPr lang="ru-RU" sz="2400" dirty="0"/>
          </a:p>
          <a:p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623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право 8">
            <a:hlinkClick r:id="" action="ppaction://hlinkshowjump?jump=previousslide"/>
          </p:cNvPr>
          <p:cNvSpPr/>
          <p:nvPr/>
        </p:nvSpPr>
        <p:spPr>
          <a:xfrm flipH="1">
            <a:off x="6861916" y="5525963"/>
            <a:ext cx="123847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908720"/>
            <a:ext cx="6781800" cy="952128"/>
          </a:xfrm>
        </p:spPr>
        <p:txBody>
          <a:bodyPr>
            <a:normAutofit fontScale="90000"/>
          </a:bodyPr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7871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565</TotalTime>
  <Words>1162</Words>
  <Application>Microsoft Office PowerPoint</Application>
  <PresentationFormat>Экран (4:3)</PresentationFormat>
  <Paragraphs>118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  <vt:variant>
        <vt:lpstr>Произвольные показы</vt:lpstr>
      </vt:variant>
      <vt:variant>
        <vt:i4>1</vt:i4>
      </vt:variant>
    </vt:vector>
  </HeadingPairs>
  <TitlesOfParts>
    <vt:vector size="33" baseType="lpstr">
      <vt:lpstr>Arial</vt:lpstr>
      <vt:lpstr>Constantia</vt:lpstr>
      <vt:lpstr>Impact</vt:lpstr>
      <vt:lpstr>Times New Roman</vt:lpstr>
      <vt:lpstr>NewsPrint</vt:lpstr>
      <vt:lpstr>Гражданская оборона</vt:lpstr>
      <vt:lpstr>Содержание</vt:lpstr>
      <vt:lpstr>Общие понятия ГО</vt:lpstr>
      <vt:lpstr>Общие понятия ГО</vt:lpstr>
      <vt:lpstr>История ГО</vt:lpstr>
      <vt:lpstr>История ГО</vt:lpstr>
      <vt:lpstr>История ГО</vt:lpstr>
      <vt:lpstr>История ГО</vt:lpstr>
      <vt:lpstr>Основные задачи ГО</vt:lpstr>
      <vt:lpstr>Основные задачи ГО</vt:lpstr>
      <vt:lpstr>Основные задачи ГО</vt:lpstr>
      <vt:lpstr>Основные задачи ГО</vt:lpstr>
      <vt:lpstr>Основные задачи ГО</vt:lpstr>
      <vt:lpstr>Основные задачи ГО</vt:lpstr>
      <vt:lpstr>Проводимые мероприятия</vt:lpstr>
      <vt:lpstr>Проводимые мероприятия</vt:lpstr>
      <vt:lpstr>Проводимые мероприятия</vt:lpstr>
      <vt:lpstr>Проводимые мероприятия</vt:lpstr>
      <vt:lpstr>Проводимые мероприятия</vt:lpstr>
      <vt:lpstr>Проводимые мероприятия</vt:lpstr>
      <vt:lpstr>Проводимые мероприятия</vt:lpstr>
      <vt:lpstr>.</vt:lpstr>
      <vt:lpstr>.</vt:lpstr>
      <vt:lpstr>Список использованных источников</vt:lpstr>
      <vt:lpstr>Список использованных источников</vt:lpstr>
      <vt:lpstr>Список использованных источников</vt:lpstr>
      <vt:lpstr>Спасибо за внимание!</vt:lpstr>
      <vt:lpstr>Произвольный показ 1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Анжела Власова</cp:lastModifiedBy>
  <cp:revision>55</cp:revision>
  <dcterms:created xsi:type="dcterms:W3CDTF">2015-12-16T15:32:38Z</dcterms:created>
  <dcterms:modified xsi:type="dcterms:W3CDTF">2024-01-31T11:59:46Z</dcterms:modified>
</cp:coreProperties>
</file>