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80" r:id="rId2"/>
    <p:sldId id="282"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81" r:id="rId23"/>
    <p:sldId id="278"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5B106E36-FD25-4E2D-B0AA-010F637433A0}" type="datetimeFigureOut">
              <a:rPr lang="ru-RU" smtClean="0"/>
              <a:pPr/>
              <a:t>04.11.2023</a:t>
            </a:fld>
            <a:endParaRPr lang="ru-RU"/>
          </a:p>
        </p:txBody>
      </p:sp>
      <p:sp>
        <p:nvSpPr>
          <p:cNvPr id="5" name="Footer Placeholder 4"/>
          <p:cNvSpPr>
            <a:spLocks noGrp="1"/>
          </p:cNvSpPr>
          <p:nvPr>
            <p:ph type="ftr" sz="quarter" idx="11"/>
          </p:nvPr>
        </p:nvSpPr>
        <p:spPr>
          <a:xfrm>
            <a:off x="1900237" y="5410202"/>
            <a:ext cx="3843665" cy="365125"/>
          </a:xfrm>
        </p:spPr>
        <p:txBody>
          <a:bodyPr/>
          <a:lstStyle/>
          <a:p>
            <a:endParaRPr lang="ru-RU"/>
          </a:p>
        </p:txBody>
      </p:sp>
      <p:sp>
        <p:nvSpPr>
          <p:cNvPr id="6" name="Slide Number Placeholder 5"/>
          <p:cNvSpPr>
            <a:spLocks noGrp="1"/>
          </p:cNvSpPr>
          <p:nvPr>
            <p:ph type="sldNum" sz="quarter" idx="12"/>
          </p:nvPr>
        </p:nvSpPr>
        <p:spPr>
          <a:xfrm>
            <a:off x="7915603" y="5410200"/>
            <a:ext cx="578317"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40185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ru-RU" smtClean="0"/>
              <a:t>Образец заголовка</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5B106E36-FD25-4E2D-B0AA-010F637433A0}" type="datetimeFigureOut">
              <a:rPr lang="ru-RU" smtClean="0"/>
              <a:pPr/>
              <a:t>04.11.2023</a:t>
            </a:fld>
            <a:endParaRPr lang="ru-RU"/>
          </a:p>
        </p:txBody>
      </p:sp>
      <p:sp>
        <p:nvSpPr>
          <p:cNvPr id="50" name="Footer Placeholder 4"/>
          <p:cNvSpPr>
            <a:spLocks noGrp="1"/>
          </p:cNvSpPr>
          <p:nvPr>
            <p:ph type="ftr" sz="quarter" idx="11"/>
          </p:nvPr>
        </p:nvSpPr>
        <p:spPr>
          <a:xfrm>
            <a:off x="856059" y="5883276"/>
            <a:ext cx="4679482" cy="365125"/>
          </a:xfrm>
        </p:spPr>
        <p:txBody>
          <a:bodyPr/>
          <a:lstStyle/>
          <a:p>
            <a:endParaRPr lang="ru-RU"/>
          </a:p>
        </p:txBody>
      </p:sp>
      <p:sp>
        <p:nvSpPr>
          <p:cNvPr id="51" name="Slide Number Placeholder 5"/>
          <p:cNvSpPr>
            <a:spLocks noGrp="1"/>
          </p:cNvSpPr>
          <p:nvPr>
            <p:ph type="sldNum" sz="quarter" idx="12"/>
          </p:nvPr>
        </p:nvSpPr>
        <p:spPr>
          <a:xfrm>
            <a:off x="7707241" y="5883275"/>
            <a:ext cx="578317"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2610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14190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861480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56058" y="3073398"/>
            <a:ext cx="3658793"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3073398"/>
            <a:ext cx="3656408"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69475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9467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71036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75955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4271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177534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180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702458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27629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682710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4" name="Footer Placeholder 3"/>
          <p:cNvSpPr>
            <a:spLocks noGrp="1"/>
          </p:cNvSpPr>
          <p:nvPr>
            <p:ph type="ftr" sz="quarter" idx="11"/>
          </p:nvPr>
        </p:nvSpPr>
        <p:spPr/>
        <p:txBody>
          <a:bodyPr/>
          <a:lstStyle>
            <a:lvl1pPr>
              <a:defRPr cap="all" baseline="0"/>
            </a:lvl1p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30953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04759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04.11.2023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69340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106E36-FD25-4E2D-B0AA-010F637433A0}" type="datetimeFigureOut">
              <a:rPr lang="ru-RU" smtClean="0"/>
              <a:pPr/>
              <a:t>04.11.2023</a:t>
            </a:fld>
            <a:endParaRPr lang="ru-RU"/>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157416062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76199"/>
            <a:ext cx="8071172" cy="2264595"/>
          </a:xfrm>
        </p:spPr>
        <p:txBody>
          <a:bodyPr>
            <a:normAutofit fontScale="90000"/>
          </a:bodyPr>
          <a:lstStyle/>
          <a:p>
            <a:pPr>
              <a:lnSpc>
                <a:spcPct val="120000"/>
              </a:lnSpc>
            </a:pPr>
            <a:r>
              <a:rPr lang="ru-RU" b="1" dirty="0" smtClean="0">
                <a:solidFill>
                  <a:srgbClr val="FFFFFF"/>
                </a:solidFill>
              </a:rPr>
              <a:t>Дизартрия</a:t>
            </a:r>
            <a:r>
              <a:rPr lang="ru-RU" b="1" dirty="0" smtClean="0">
                <a:solidFill>
                  <a:srgbClr val="FFFFFF"/>
                </a:solidFill>
              </a:rPr>
              <a:t>. </a:t>
            </a:r>
            <a:r>
              <a:rPr lang="ru-RU" b="1" dirty="0" smtClean="0">
                <a:solidFill>
                  <a:srgbClr val="FFFFFF"/>
                </a:solidFill>
              </a:rPr>
              <a:t/>
            </a:r>
            <a:br>
              <a:rPr lang="ru-RU" b="1" dirty="0" smtClean="0">
                <a:solidFill>
                  <a:srgbClr val="FFFFFF"/>
                </a:solidFill>
              </a:rPr>
            </a:br>
            <a:r>
              <a:rPr lang="ru-RU" b="1" dirty="0">
                <a:solidFill>
                  <a:srgbClr val="FFFFFF"/>
                </a:solidFill>
              </a:rPr>
              <a:t/>
            </a:r>
            <a:br>
              <a:rPr lang="ru-RU" b="1" dirty="0">
                <a:solidFill>
                  <a:srgbClr val="FFFFFF"/>
                </a:solidFill>
              </a:rPr>
            </a:br>
            <a:r>
              <a:rPr lang="ru-RU" b="1" dirty="0" smtClean="0">
                <a:solidFill>
                  <a:srgbClr val="FFFFFF"/>
                </a:solidFill>
              </a:rPr>
              <a:t>Признаки </a:t>
            </a:r>
            <a:r>
              <a:rPr lang="ru-RU" b="1" dirty="0" smtClean="0">
                <a:solidFill>
                  <a:srgbClr val="FFFFFF"/>
                </a:solidFill>
              </a:rPr>
              <a:t>дизартрии.</a:t>
            </a:r>
            <a:endParaRPr lang="ru-RU" b="1" dirty="0">
              <a:solidFill>
                <a:srgbClr val="FFFFFF"/>
              </a:solidFill>
            </a:endParaRPr>
          </a:p>
        </p:txBody>
      </p:sp>
      <p:sp>
        <p:nvSpPr>
          <p:cNvPr id="5122" name="Подзаголовок 2"/>
          <p:cNvSpPr>
            <a:spLocks noGrp="1"/>
          </p:cNvSpPr>
          <p:nvPr>
            <p:ph type="subTitle" idx="1"/>
          </p:nvPr>
        </p:nvSpPr>
        <p:spPr>
          <a:xfrm>
            <a:off x="304800" y="2590800"/>
            <a:ext cx="8610600" cy="4267200"/>
          </a:xfrm>
        </p:spPr>
        <p:txBody>
          <a:bodyPr>
            <a:normAutofit/>
          </a:bodyPr>
          <a:lstStyle/>
          <a:p>
            <a:pPr eaLnBrk="1" hangingPunct="1"/>
            <a:endParaRPr lang="ru-RU" altLang="ru-RU" i="1" dirty="0" smtClean="0"/>
          </a:p>
          <a:p>
            <a:pPr eaLnBrk="1" hangingPunct="1"/>
            <a:endParaRPr lang="ru-RU" altLang="ru-RU" i="1" dirty="0" smtClean="0"/>
          </a:p>
          <a:p>
            <a:pPr eaLnBrk="1" hangingPunct="1"/>
            <a:endParaRPr lang="ru-RU" altLang="ru-RU" i="1" dirty="0" smtClean="0"/>
          </a:p>
          <a:p>
            <a:pPr eaLnBrk="1" hangingPunct="1"/>
            <a:endParaRPr lang="ru-RU" altLang="ru-RU" i="1" dirty="0" smtClean="0"/>
          </a:p>
          <a:p>
            <a:pPr eaLnBrk="1" hangingPunct="1"/>
            <a:endParaRPr lang="ru-RU" altLang="ru-RU" i="1" dirty="0" smtClean="0"/>
          </a:p>
          <a:p>
            <a:pPr eaLnBrk="1" hangingPunct="1"/>
            <a:endParaRPr lang="ru-RU" altLang="ru-RU" i="1" dirty="0" smtClean="0"/>
          </a:p>
          <a:p>
            <a:pPr eaLnBrk="1" hangingPunct="1"/>
            <a:endParaRPr lang="ru-RU" altLang="ru-RU"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652934"/>
          </a:xfrm>
        </p:spPr>
        <p:txBody>
          <a:bodyPr>
            <a:normAutofit fontScale="90000"/>
          </a:bodyPr>
          <a:lstStyle/>
          <a:p>
            <a:r>
              <a:rPr lang="ru-RU" b="1" dirty="0">
                <a:solidFill>
                  <a:srgbClr val="A40000"/>
                </a:solidFill>
                <a:latin typeface="Times New Roman" pitchFamily="18" charset="0"/>
                <a:cs typeface="Times New Roman" pitchFamily="18" charset="0"/>
              </a:rPr>
              <a:t>Дизартрия.</a:t>
            </a:r>
            <a:r>
              <a:rPr lang="ru-RU" b="1" i="1" dirty="0">
                <a:solidFill>
                  <a:srgbClr val="A40000"/>
                </a:solidFill>
                <a:latin typeface="Times New Roman" pitchFamily="18" charset="0"/>
                <a:cs typeface="Times New Roman" pitchFamily="18" charset="0"/>
              </a:rPr>
              <a:t/>
            </a:r>
            <a:br>
              <a:rPr lang="ru-RU" b="1" i="1" dirty="0">
                <a:solidFill>
                  <a:srgbClr val="A40000"/>
                </a:solidFill>
                <a:latin typeface="Times New Roman" pitchFamily="18" charset="0"/>
                <a:cs typeface="Times New Roman" pitchFamily="18" charset="0"/>
              </a:rPr>
            </a:br>
            <a:endParaRPr lang="ru-RU" dirty="0"/>
          </a:p>
        </p:txBody>
      </p:sp>
      <p:sp>
        <p:nvSpPr>
          <p:cNvPr id="3" name="Объект 2"/>
          <p:cNvSpPr>
            <a:spLocks noGrp="1"/>
          </p:cNvSpPr>
          <p:nvPr>
            <p:ph idx="1"/>
          </p:nvPr>
        </p:nvSpPr>
        <p:spPr/>
        <p:txBody>
          <a:bodyPr/>
          <a:lstStyle/>
          <a:p>
            <a:pPr marL="0" indent="0">
              <a:spcBef>
                <a:spcPts val="0"/>
              </a:spcBef>
              <a:buNone/>
            </a:pPr>
            <a:r>
              <a:rPr lang="ru-RU" b="1" dirty="0" smtClean="0">
                <a:latin typeface="Times New Roman" pitchFamily="18" charset="0"/>
                <a:cs typeface="Times New Roman" pitchFamily="18" charset="0"/>
              </a:rPr>
              <a:t>      Дизартрия</a:t>
            </a:r>
            <a:r>
              <a:rPr lang="ru-RU" sz="2800" b="1" dirty="0" smtClean="0">
                <a:latin typeface="Times New Roman" pitchFamily="18" charset="0"/>
                <a:cs typeface="Times New Roman" pitchFamily="18" charset="0"/>
              </a:rPr>
              <a:t> </a:t>
            </a:r>
            <a:r>
              <a:rPr lang="ru-RU" sz="2800" b="1" dirty="0">
                <a:latin typeface="Times New Roman" pitchFamily="18" charset="0"/>
                <a:cs typeface="Times New Roman" pitchFamily="18" charset="0"/>
              </a:rPr>
              <a:t>— </a:t>
            </a:r>
            <a:r>
              <a:rPr lang="ru-RU" b="1" dirty="0">
                <a:latin typeface="Times New Roman" pitchFamily="18" charset="0"/>
                <a:cs typeface="Times New Roman" pitchFamily="18" charset="0"/>
              </a:rPr>
              <a:t>нарушение произносительной стороны речи, обусловленное недостаточностью иннервации мышц речевого аппарата. </a:t>
            </a:r>
          </a:p>
          <a:p>
            <a:pPr marL="0" indent="0">
              <a:spcBef>
                <a:spcPts val="0"/>
              </a:spcBef>
              <a:buNone/>
            </a:pPr>
            <a:r>
              <a:rPr lang="ru-RU" b="1" dirty="0" smtClean="0">
                <a:latin typeface="Times New Roman" pitchFamily="18" charset="0"/>
                <a:cs typeface="Times New Roman" pitchFamily="18" charset="0"/>
              </a:rPr>
              <a:t>     Дизартрия </a:t>
            </a:r>
            <a:r>
              <a:rPr lang="ru-RU" b="1" dirty="0">
                <a:latin typeface="Times New Roman" pitchFamily="18" charset="0"/>
                <a:cs typeface="Times New Roman" pitchFamily="18" charset="0"/>
              </a:rPr>
              <a:t>— термин латинский, в переводе означает расстройство членораздельной речи — произношения </a:t>
            </a:r>
            <a:r>
              <a:rPr lang="ru-RU" b="1" i="1" dirty="0">
                <a:latin typeface="Times New Roman" pitchFamily="18" charset="0"/>
                <a:cs typeface="Times New Roman" pitchFamily="18" charset="0"/>
              </a:rPr>
              <a:t>(</a:t>
            </a:r>
            <a:r>
              <a:rPr lang="ru-RU" b="1" i="1" dirty="0" err="1">
                <a:latin typeface="Times New Roman" pitchFamily="18" charset="0"/>
                <a:cs typeface="Times New Roman" pitchFamily="18" charset="0"/>
              </a:rPr>
              <a:t>дис</a:t>
            </a:r>
            <a:r>
              <a:rPr lang="ru-RU" b="1" i="1" dirty="0">
                <a:latin typeface="Times New Roman" pitchFamily="18" charset="0"/>
                <a:cs typeface="Times New Roman" pitchFamily="18" charset="0"/>
              </a:rPr>
              <a:t> </a:t>
            </a:r>
            <a:r>
              <a:rPr lang="ru-RU" b="1" dirty="0">
                <a:latin typeface="Times New Roman" pitchFamily="18" charset="0"/>
                <a:cs typeface="Times New Roman" pitchFamily="18" charset="0"/>
              </a:rPr>
              <a:t>— нарушение признака или функции, </a:t>
            </a:r>
            <a:r>
              <a:rPr lang="ru-RU" b="1" i="1" dirty="0" err="1">
                <a:latin typeface="Times New Roman" pitchFamily="18" charset="0"/>
                <a:cs typeface="Times New Roman" pitchFamily="18" charset="0"/>
              </a:rPr>
              <a:t>артрон</a:t>
            </a:r>
            <a:r>
              <a:rPr lang="ru-RU" b="1" i="1" dirty="0">
                <a:latin typeface="Times New Roman" pitchFamily="18" charset="0"/>
                <a:cs typeface="Times New Roman" pitchFamily="18" charset="0"/>
              </a:rPr>
              <a:t>  </a:t>
            </a:r>
            <a:r>
              <a:rPr lang="ru-RU" b="1" dirty="0">
                <a:latin typeface="Times New Roman" pitchFamily="18" charset="0"/>
                <a:cs typeface="Times New Roman" pitchFamily="18" charset="0"/>
              </a:rPr>
              <a:t>сочленение). </a:t>
            </a:r>
          </a:p>
          <a:p>
            <a:endParaRPr lang="ru-RU" dirty="0"/>
          </a:p>
        </p:txBody>
      </p:sp>
    </p:spTree>
    <p:extLst>
      <p:ext uri="{BB962C8B-B14F-4D97-AF65-F5344CB8AC3E}">
        <p14:creationId xmlns:p14="http://schemas.microsoft.com/office/powerpoint/2010/main" val="3919005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85860"/>
          </a:xfrm>
        </p:spPr>
        <p:txBody>
          <a:bodyPr/>
          <a:lstStyle/>
          <a:p>
            <a:r>
              <a:rPr lang="ru-RU" b="1" dirty="0" smtClean="0"/>
              <a:t>Признаки дизартрии</a:t>
            </a:r>
            <a:endParaRPr lang="ru-RU" b="1" dirty="0"/>
          </a:p>
        </p:txBody>
      </p:sp>
      <p:sp>
        <p:nvSpPr>
          <p:cNvPr id="3" name="Содержимое 2"/>
          <p:cNvSpPr>
            <a:spLocks noGrp="1"/>
          </p:cNvSpPr>
          <p:nvPr>
            <p:ph idx="1"/>
          </p:nvPr>
        </p:nvSpPr>
        <p:spPr>
          <a:xfrm>
            <a:off x="457200" y="1142984"/>
            <a:ext cx="8229600" cy="5572164"/>
          </a:xfrm>
        </p:spPr>
        <p:txBody>
          <a:bodyPr/>
          <a:lstStyle/>
          <a:p>
            <a:endParaRPr lang="ru-RU" dirty="0"/>
          </a:p>
        </p:txBody>
      </p:sp>
      <p:sp>
        <p:nvSpPr>
          <p:cNvPr id="4" name="Скругленный прямоугольник 3"/>
          <p:cNvSpPr/>
          <p:nvPr/>
        </p:nvSpPr>
        <p:spPr>
          <a:xfrm>
            <a:off x="428596" y="1214422"/>
            <a:ext cx="8286808" cy="85725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i="1" dirty="0" smtClean="0">
                <a:solidFill>
                  <a:schemeClr val="bg2">
                    <a:lumMod val="50000"/>
                  </a:schemeClr>
                </a:solidFill>
                <a:latin typeface="+mj-lt"/>
              </a:rPr>
              <a:t>        </a:t>
            </a:r>
            <a:r>
              <a:rPr lang="ru-RU" sz="1600" b="1" i="1" dirty="0" smtClean="0">
                <a:solidFill>
                  <a:schemeClr val="tx1"/>
                </a:solidFill>
                <a:latin typeface="+mj-lt"/>
              </a:rPr>
              <a:t>Слабость артикуляционных</a:t>
            </a:r>
            <a:r>
              <a:rPr lang="ru-RU" sz="1600" b="1" i="1" dirty="0">
                <a:solidFill>
                  <a:schemeClr val="tx1"/>
                </a:solidFill>
                <a:latin typeface="+mj-lt"/>
              </a:rPr>
              <a:t> </a:t>
            </a:r>
            <a:r>
              <a:rPr lang="ru-RU" sz="1600" b="1" i="1" dirty="0" smtClean="0">
                <a:solidFill>
                  <a:schemeClr val="tx1"/>
                </a:solidFill>
                <a:latin typeface="+mj-lt"/>
              </a:rPr>
              <a:t>мышц: </a:t>
            </a:r>
            <a:r>
              <a:rPr lang="ru-RU" sz="1600" dirty="0" smtClean="0">
                <a:solidFill>
                  <a:schemeClr val="tx1"/>
                </a:solidFill>
                <a:latin typeface="+mj-lt"/>
              </a:rPr>
              <a:t>язык ребенка выпадает самопроизвольно  наружу при открытом рте;  губы вялые и не смыкаются или сильно сжаты;</a:t>
            </a:r>
            <a:r>
              <a:rPr lang="ru-RU" sz="1600" dirty="0">
                <a:solidFill>
                  <a:schemeClr val="tx1"/>
                </a:solidFill>
                <a:latin typeface="+mj-lt"/>
              </a:rPr>
              <a:t> </a:t>
            </a:r>
            <a:r>
              <a:rPr lang="ru-RU" sz="1600" dirty="0" smtClean="0">
                <a:solidFill>
                  <a:schemeClr val="tx1"/>
                </a:solidFill>
                <a:latin typeface="+mj-lt"/>
              </a:rPr>
              <a:t>повышенное слюноотделение</a:t>
            </a:r>
            <a:r>
              <a:rPr lang="ru-RU" sz="1600" dirty="0">
                <a:solidFill>
                  <a:schemeClr val="tx1"/>
                </a:solidFill>
                <a:latin typeface="+mj-lt"/>
              </a:rPr>
              <a:t>.</a:t>
            </a:r>
          </a:p>
        </p:txBody>
      </p:sp>
      <p:sp>
        <p:nvSpPr>
          <p:cNvPr id="9" name="Скругленный прямоугольник 8"/>
          <p:cNvSpPr/>
          <p:nvPr/>
        </p:nvSpPr>
        <p:spPr>
          <a:xfrm>
            <a:off x="467544" y="2132856"/>
            <a:ext cx="8286808" cy="7858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smtClean="0">
                <a:solidFill>
                  <a:schemeClr val="tx1"/>
                </a:solidFill>
                <a:latin typeface="+mj-lt"/>
              </a:rPr>
              <a:t>       Гнусавость ребенка, </a:t>
            </a:r>
            <a:r>
              <a:rPr lang="ru-RU" dirty="0" smtClean="0">
                <a:solidFill>
                  <a:schemeClr val="tx1"/>
                </a:solidFill>
                <a:latin typeface="+mj-lt"/>
              </a:rPr>
              <a:t>при отсутствии признаков гайморита и насморка.</a:t>
            </a:r>
            <a:endParaRPr lang="ru-RU" dirty="0">
              <a:solidFill>
                <a:schemeClr val="tx1"/>
              </a:solidFill>
              <a:latin typeface="+mj-lt"/>
            </a:endParaRPr>
          </a:p>
        </p:txBody>
      </p:sp>
      <p:sp>
        <p:nvSpPr>
          <p:cNvPr id="10" name="Скругленный прямоугольник 9"/>
          <p:cNvSpPr/>
          <p:nvPr/>
        </p:nvSpPr>
        <p:spPr>
          <a:xfrm>
            <a:off x="428596" y="3000372"/>
            <a:ext cx="8286808" cy="7858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smtClean="0">
                <a:solidFill>
                  <a:schemeClr val="tx1"/>
                </a:solidFill>
              </a:rPr>
              <a:t>        </a:t>
            </a:r>
            <a:r>
              <a:rPr lang="ru-RU" b="1" i="1" dirty="0" smtClean="0">
                <a:solidFill>
                  <a:schemeClr val="tx1"/>
                </a:solidFill>
                <a:latin typeface="+mj-lt"/>
              </a:rPr>
              <a:t>Искажение звуков в словах: </a:t>
            </a:r>
            <a:r>
              <a:rPr lang="ru-RU" dirty="0" smtClean="0">
                <a:solidFill>
                  <a:schemeClr val="tx1"/>
                </a:solidFill>
                <a:latin typeface="+mj-lt"/>
              </a:rPr>
              <a:t>замена звуков на другие;  пропускание звуков в словах  (одного, нескольких или всех сразу)</a:t>
            </a:r>
            <a:r>
              <a:rPr lang="ru-RU" dirty="0">
                <a:solidFill>
                  <a:schemeClr val="tx1"/>
                </a:solidFill>
                <a:latin typeface="+mj-lt"/>
              </a:rPr>
              <a:t>.</a:t>
            </a:r>
          </a:p>
        </p:txBody>
      </p:sp>
      <p:sp>
        <p:nvSpPr>
          <p:cNvPr id="11" name="Скругленный прямоугольник 10"/>
          <p:cNvSpPr/>
          <p:nvPr/>
        </p:nvSpPr>
        <p:spPr>
          <a:xfrm>
            <a:off x="428596" y="3857628"/>
            <a:ext cx="8286808" cy="7858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smtClean="0">
                <a:solidFill>
                  <a:schemeClr val="bg2">
                    <a:lumMod val="50000"/>
                  </a:schemeClr>
                </a:solidFill>
                <a:latin typeface="+mj-lt"/>
              </a:rPr>
              <a:t>       </a:t>
            </a:r>
            <a:r>
              <a:rPr lang="ru-RU" b="1" i="1" dirty="0" smtClean="0">
                <a:solidFill>
                  <a:schemeClr val="tx1"/>
                </a:solidFill>
                <a:latin typeface="+mj-lt"/>
              </a:rPr>
              <a:t>Нарушение речевого дыхания: </a:t>
            </a:r>
            <a:r>
              <a:rPr lang="ru-RU" dirty="0" smtClean="0">
                <a:solidFill>
                  <a:schemeClr val="tx1"/>
                </a:solidFill>
                <a:latin typeface="+mj-lt"/>
              </a:rPr>
              <a:t>К концу фразы речь затухает; ребенок задыхается или начинает часто дышать. </a:t>
            </a:r>
            <a:endParaRPr lang="ru-RU" dirty="0">
              <a:solidFill>
                <a:schemeClr val="tx1"/>
              </a:solidFill>
              <a:latin typeface="+mj-lt"/>
            </a:endParaRPr>
          </a:p>
        </p:txBody>
      </p:sp>
      <p:sp>
        <p:nvSpPr>
          <p:cNvPr id="12" name="Скругленный прямоугольник 11"/>
          <p:cNvSpPr/>
          <p:nvPr/>
        </p:nvSpPr>
        <p:spPr>
          <a:xfrm>
            <a:off x="428596" y="4714884"/>
            <a:ext cx="8286808" cy="7858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a:solidFill>
                  <a:schemeClr val="bg2">
                    <a:lumMod val="50000"/>
                  </a:schemeClr>
                </a:solidFill>
                <a:latin typeface="+mj-lt"/>
              </a:rPr>
              <a:t> </a:t>
            </a:r>
            <a:r>
              <a:rPr lang="ru-RU" b="1" i="1" dirty="0" smtClean="0">
                <a:solidFill>
                  <a:schemeClr val="bg2">
                    <a:lumMod val="50000"/>
                  </a:schemeClr>
                </a:solidFill>
                <a:latin typeface="+mj-lt"/>
              </a:rPr>
              <a:t>      </a:t>
            </a:r>
            <a:r>
              <a:rPr lang="ru-RU" b="1" i="1" dirty="0" smtClean="0">
                <a:solidFill>
                  <a:schemeClr val="tx1"/>
                </a:solidFill>
                <a:latin typeface="+mj-lt"/>
              </a:rPr>
              <a:t>Нарушение голоса: </a:t>
            </a:r>
            <a:r>
              <a:rPr lang="ru-RU" dirty="0" smtClean="0">
                <a:solidFill>
                  <a:schemeClr val="tx1"/>
                </a:solidFill>
                <a:latin typeface="+mj-lt"/>
              </a:rPr>
              <a:t>голос слишком высокий или писклявый.</a:t>
            </a:r>
            <a:endParaRPr lang="ru-RU" dirty="0">
              <a:solidFill>
                <a:schemeClr val="tx1"/>
              </a:solidFill>
              <a:latin typeface="+mj-lt"/>
            </a:endParaRPr>
          </a:p>
        </p:txBody>
      </p:sp>
      <p:sp>
        <p:nvSpPr>
          <p:cNvPr id="13" name="Скругленный прямоугольник 12"/>
          <p:cNvSpPr/>
          <p:nvPr/>
        </p:nvSpPr>
        <p:spPr>
          <a:xfrm>
            <a:off x="428596" y="5589240"/>
            <a:ext cx="8286808" cy="112590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smtClean="0">
                <a:solidFill>
                  <a:schemeClr val="tx1"/>
                </a:solidFill>
                <a:latin typeface="+mj-lt"/>
              </a:rPr>
              <a:t>      Нарушение мелодичности речи: </a:t>
            </a:r>
            <a:r>
              <a:rPr lang="ru-RU" dirty="0" smtClean="0">
                <a:solidFill>
                  <a:schemeClr val="tx1"/>
                </a:solidFill>
                <a:latin typeface="+mj-lt"/>
              </a:rPr>
              <a:t>не возможность изменить высоту тона;</a:t>
            </a:r>
            <a:r>
              <a:rPr lang="ru-RU" dirty="0">
                <a:solidFill>
                  <a:schemeClr val="tx1"/>
                </a:solidFill>
                <a:latin typeface="+mj-lt"/>
              </a:rPr>
              <a:t> </a:t>
            </a:r>
            <a:r>
              <a:rPr lang="ru-RU" dirty="0" smtClean="0">
                <a:solidFill>
                  <a:schemeClr val="tx1"/>
                </a:solidFill>
                <a:latin typeface="+mj-lt"/>
              </a:rPr>
              <a:t>речь монотонная; поток слов быстрый или замедленный;</a:t>
            </a:r>
            <a:r>
              <a:rPr lang="ru-RU" dirty="0">
                <a:solidFill>
                  <a:schemeClr val="tx1"/>
                </a:solidFill>
                <a:latin typeface="+mj-lt"/>
              </a:rPr>
              <a:t> </a:t>
            </a:r>
            <a:r>
              <a:rPr lang="ru-RU" dirty="0" smtClean="0">
                <a:solidFill>
                  <a:schemeClr val="tx1"/>
                </a:solidFill>
                <a:latin typeface="+mj-lt"/>
              </a:rPr>
              <a:t>речь не понятна.</a:t>
            </a:r>
            <a:endParaRPr lang="ru-RU"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500198"/>
          </a:xfrm>
          <a:solidFill>
            <a:schemeClr val="accent5">
              <a:lumMod val="40000"/>
              <a:lumOff val="60000"/>
            </a:schemeClr>
          </a:solidFill>
          <a:ln>
            <a:solidFill>
              <a:schemeClr val="tx2">
                <a:lumMod val="60000"/>
                <a:lumOff val="40000"/>
              </a:schemeClr>
            </a:solidFill>
          </a:ln>
        </p:spPr>
        <p:style>
          <a:lnRef idx="2">
            <a:schemeClr val="accent5"/>
          </a:lnRef>
          <a:fillRef idx="1">
            <a:schemeClr val="lt1"/>
          </a:fillRef>
          <a:effectRef idx="0">
            <a:schemeClr val="accent5"/>
          </a:effectRef>
          <a:fontRef idx="minor">
            <a:schemeClr val="dk1"/>
          </a:fontRef>
        </p:style>
        <p:txBody>
          <a:bodyPr>
            <a:normAutofit fontScale="90000"/>
          </a:bodyPr>
          <a:lstStyle/>
          <a:p>
            <a:r>
              <a:rPr lang="ru-RU" sz="2700" dirty="0" smtClean="0"/>
              <a:t/>
            </a:r>
            <a:br>
              <a:rPr lang="ru-RU" sz="2700" dirty="0" smtClean="0"/>
            </a:br>
            <a:r>
              <a:rPr lang="ru-RU" sz="2700" b="1" dirty="0" smtClean="0">
                <a:solidFill>
                  <a:schemeClr val="tx1">
                    <a:lumMod val="95000"/>
                  </a:schemeClr>
                </a:solidFill>
              </a:rPr>
              <a:t>При обследовании в</a:t>
            </a:r>
            <a:r>
              <a:rPr lang="ru-RU" sz="2700" b="1" i="1" dirty="0" smtClean="0">
                <a:solidFill>
                  <a:schemeClr val="tx1">
                    <a:lumMod val="95000"/>
                  </a:schemeClr>
                </a:solidFill>
              </a:rPr>
              <a:t> </a:t>
            </a:r>
            <a:r>
              <a:rPr lang="ru-RU" sz="2700" b="1" dirty="0" smtClean="0">
                <a:solidFill>
                  <a:schemeClr val="tx1">
                    <a:lumMod val="95000"/>
                  </a:schemeClr>
                </a:solidFill>
              </a:rPr>
              <a:t>поликлинике у логопеда у детей в возрасте 5-6 лет со стертой дизартрией выявляются следующие симптомы:</a:t>
            </a:r>
            <a:r>
              <a:rPr lang="ru-RU" dirty="0" smtClean="0"/>
              <a:t/>
            </a:r>
            <a:br>
              <a:rPr lang="ru-RU" dirty="0" smtClean="0"/>
            </a:br>
            <a:endParaRPr lang="ru-RU" dirty="0"/>
          </a:p>
        </p:txBody>
      </p:sp>
      <p:sp>
        <p:nvSpPr>
          <p:cNvPr id="3" name="Содержимое 2"/>
          <p:cNvSpPr>
            <a:spLocks noGrp="1"/>
          </p:cNvSpPr>
          <p:nvPr>
            <p:ph idx="1"/>
          </p:nvPr>
        </p:nvSpPr>
        <p:spPr>
          <a:xfrm>
            <a:off x="142844" y="1571612"/>
            <a:ext cx="8858312" cy="5143536"/>
          </a:xfrm>
        </p:spPr>
        <p:txBody>
          <a:bodyPr/>
          <a:lstStyle/>
          <a:p>
            <a:pPr>
              <a:buNone/>
            </a:pPr>
            <a:endParaRPr lang="ru-RU" dirty="0"/>
          </a:p>
        </p:txBody>
      </p:sp>
      <p:sp>
        <p:nvSpPr>
          <p:cNvPr id="5" name="Скругленная прямоугольная выноска 4"/>
          <p:cNvSpPr/>
          <p:nvPr/>
        </p:nvSpPr>
        <p:spPr>
          <a:xfrm>
            <a:off x="642910" y="1928802"/>
            <a:ext cx="2428892"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mj-lt"/>
              </a:rPr>
              <a:t>ОБЩУЮ</a:t>
            </a:r>
          </a:p>
          <a:p>
            <a:pPr algn="ctr"/>
            <a:r>
              <a:rPr lang="ru-RU" b="1" dirty="0" smtClean="0">
                <a:latin typeface="+mj-lt"/>
              </a:rPr>
              <a:t>МОТОРИКУ</a:t>
            </a:r>
            <a:r>
              <a:rPr lang="ru-RU" dirty="0" smtClean="0">
                <a:latin typeface="+mj-lt"/>
              </a:rPr>
              <a:t> </a:t>
            </a:r>
            <a:endParaRPr lang="ru-RU" dirty="0">
              <a:latin typeface="+mj-lt"/>
            </a:endParaRPr>
          </a:p>
        </p:txBody>
      </p:sp>
      <p:sp>
        <p:nvSpPr>
          <p:cNvPr id="6" name="Скругленная прямоугольная выноска 5"/>
          <p:cNvSpPr/>
          <p:nvPr/>
        </p:nvSpPr>
        <p:spPr>
          <a:xfrm>
            <a:off x="3428992" y="1928802"/>
            <a:ext cx="2428892"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mj-lt"/>
              </a:rPr>
              <a:t>МЕЛКУЮ МОТОРИКУ РУК</a:t>
            </a:r>
            <a:endParaRPr lang="ru-RU" b="1" dirty="0">
              <a:latin typeface="+mj-lt"/>
            </a:endParaRPr>
          </a:p>
        </p:txBody>
      </p:sp>
      <p:sp>
        <p:nvSpPr>
          <p:cNvPr id="7" name="Скругленная прямоугольная выноска 6"/>
          <p:cNvSpPr/>
          <p:nvPr/>
        </p:nvSpPr>
        <p:spPr>
          <a:xfrm>
            <a:off x="3286116" y="4357694"/>
            <a:ext cx="3000396"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mj-lt"/>
              </a:rPr>
              <a:t>ОСОБЕННОСТИ АРТИКУЛЯЦИОННОГО АППАРАТА</a:t>
            </a:r>
          </a:p>
        </p:txBody>
      </p:sp>
      <p:sp>
        <p:nvSpPr>
          <p:cNvPr id="8" name="Скругленная прямоугольная выноска 7"/>
          <p:cNvSpPr/>
          <p:nvPr/>
        </p:nvSpPr>
        <p:spPr>
          <a:xfrm>
            <a:off x="6286512" y="1928802"/>
            <a:ext cx="2428892"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mj-lt"/>
              </a:rPr>
              <a:t>ПРОСОДИКУ</a:t>
            </a:r>
            <a:r>
              <a:rPr lang="ru-RU" i="1" dirty="0" smtClean="0"/>
              <a:t> </a:t>
            </a:r>
            <a:endParaRPr lang="ru-RU" dirty="0"/>
          </a:p>
        </p:txBody>
      </p:sp>
      <p:sp>
        <p:nvSpPr>
          <p:cNvPr id="9" name="Скругленная прямоугольная выноска 8"/>
          <p:cNvSpPr/>
          <p:nvPr/>
        </p:nvSpPr>
        <p:spPr>
          <a:xfrm>
            <a:off x="142844" y="4357694"/>
            <a:ext cx="3071834"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mj-lt"/>
              </a:rPr>
              <a:t>ЗВУКОПРОИЗН0ШЕНИЕ</a:t>
            </a:r>
            <a:r>
              <a:rPr lang="ru-RU" i="1" dirty="0"/>
              <a:t>. </a:t>
            </a:r>
            <a:endParaRPr lang="ru-RU" dirty="0"/>
          </a:p>
        </p:txBody>
      </p:sp>
      <p:sp>
        <p:nvSpPr>
          <p:cNvPr id="10" name="Скругленная прямоугольная выноска 9"/>
          <p:cNvSpPr/>
          <p:nvPr/>
        </p:nvSpPr>
        <p:spPr>
          <a:xfrm>
            <a:off x="6357950" y="4357694"/>
            <a:ext cx="2643206" cy="1357322"/>
          </a:xfrm>
          <a:prstGeom prst="wedgeRoundRectCallout">
            <a:avLst>
              <a:gd name="adj1" fmla="val -20833"/>
              <a:gd name="adj2" fmla="val 894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mj-lt"/>
              </a:rPr>
              <a:t>ОБЩЕЕ РЕЧЕВОЕ РАЗВИТИЕ</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ОБЩАЯ МОТОРИКА</a:t>
            </a:r>
            <a:endParaRPr lang="ru-RU" b="1" dirty="0"/>
          </a:p>
        </p:txBody>
      </p:sp>
      <p:sp>
        <p:nvSpPr>
          <p:cNvPr id="3" name="Содержимое 2"/>
          <p:cNvSpPr>
            <a:spLocks noGrp="1"/>
          </p:cNvSpPr>
          <p:nvPr>
            <p:ph idx="1"/>
          </p:nvPr>
        </p:nvSpPr>
        <p:spPr>
          <a:xfrm>
            <a:off x="500034" y="1571612"/>
            <a:ext cx="8229600" cy="4972072"/>
          </a:xfrm>
        </p:spPr>
        <p:txBody>
          <a:bodyPr>
            <a:normAutofit/>
          </a:bodyPr>
          <a:lstStyle/>
          <a:p>
            <a:pPr algn="just">
              <a:buNone/>
            </a:pPr>
            <a:r>
              <a:rPr lang="ru-RU" dirty="0" smtClean="0">
                <a:latin typeface="+mj-lt"/>
              </a:rPr>
              <a:t>             Дети со стертой дизартрией </a:t>
            </a:r>
            <a:r>
              <a:rPr lang="ru-RU" dirty="0" err="1" smtClean="0">
                <a:latin typeface="+mj-lt"/>
              </a:rPr>
              <a:t>моторно</a:t>
            </a:r>
            <a:r>
              <a:rPr lang="ru-RU" dirty="0" smtClean="0">
                <a:latin typeface="+mj-lt"/>
              </a:rPr>
              <a:t> неловки, ограничен объем активных движений, мышцы быстро утомляются при функциональных нагрузках.</a:t>
            </a:r>
            <a:r>
              <a:rPr lang="ru-RU" i="1" dirty="0" smtClean="0">
                <a:latin typeface="+mj-lt"/>
              </a:rPr>
              <a:t> </a:t>
            </a:r>
            <a:r>
              <a:rPr lang="ru-RU" dirty="0" smtClean="0">
                <a:latin typeface="+mj-lt"/>
              </a:rPr>
              <a:t>Неустойчиво стоят на одной какой-либо ноге, не могут попрыгать на одной ноге, пройти по «мостику» и т.п. Плохо подражают при имитации движений: как идет солдат, как летит птица, как режут хлеб и т.д. Особенно заметна моторная несостоятельность на физкультурных и музыкальных занятиях, где дети отстают в темпе, ритме движений, а также при переключаемости движений.</a:t>
            </a:r>
          </a:p>
          <a:p>
            <a:pPr>
              <a:buNone/>
            </a:pP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МЕЛКАЯ МОТОРИКА РУК</a:t>
            </a:r>
            <a:endParaRPr lang="ru-RU" b="1" dirty="0"/>
          </a:p>
        </p:txBody>
      </p:sp>
      <p:sp>
        <p:nvSpPr>
          <p:cNvPr id="3" name="Содержимое 2"/>
          <p:cNvSpPr>
            <a:spLocks noGrp="1"/>
          </p:cNvSpPr>
          <p:nvPr>
            <p:ph idx="1"/>
          </p:nvPr>
        </p:nvSpPr>
        <p:spPr>
          <a:xfrm>
            <a:off x="457200" y="1142984"/>
            <a:ext cx="8229600" cy="5572164"/>
          </a:xfrm>
        </p:spPr>
        <p:txBody>
          <a:bodyPr>
            <a:normAutofit fontScale="62500" lnSpcReduction="20000"/>
          </a:bodyPr>
          <a:lstStyle/>
          <a:p>
            <a:pPr algn="just"/>
            <a:r>
              <a:rPr lang="ru-RU" dirty="0" smtClean="0">
                <a:latin typeface="+mj-lt"/>
              </a:rPr>
              <a:t>Дети со стертой дизартрией поздно и с трудом овладевают навыками самообслуживания: не могут застегнуть пуговицу, развязать шарф и т.д. На занятиях по рисованию плохо держат карандаш, руки бывают напряжены. Многие не любят рисовать. Особенно заметна моторная неловкость рук на занятиях по аппликации и с пластилином. В работах по аппликации прослеживаются еще и трудности пространственного расположения элементов. Нарушение тонких дифференцированных движений руками проявляется при выполнении проб-тестов пальцевой гимнастики. Дети затрудняются или просто не могут без посторонней помощи выполнять движение по подражанию, например, «замок» - сложить кисти вместе, переплетая пальцы; «колечки» - поочередно соединить с большим пальцем указательный, средний, безымянный и мизинец и другие упражнения пальцевой гимнастики.</a:t>
            </a:r>
          </a:p>
          <a:p>
            <a:pPr algn="just"/>
            <a:r>
              <a:rPr lang="ru-RU" dirty="0" smtClean="0">
                <a:latin typeface="+mj-lt"/>
              </a:rPr>
              <a:t>На занятиях по оригами испытывают огромные затруднения и не могут выполнять самые простые движения, т.к. требуются и пространственная ориентировка, и тонкие дифференцированные движения рук. Со слов мам, многие дети до 5-6 лет не интересуются играми с конструктором, не умеют играть с мелкими игрушками, не собирают </a:t>
            </a:r>
            <a:r>
              <a:rPr lang="ru-RU" dirty="0" err="1" smtClean="0">
                <a:latin typeface="+mj-lt"/>
              </a:rPr>
              <a:t>пазлы</a:t>
            </a:r>
            <a:r>
              <a:rPr lang="ru-RU" dirty="0" smtClean="0">
                <a:latin typeface="+mj-lt"/>
              </a:rPr>
              <a:t>.</a:t>
            </a:r>
          </a:p>
          <a:p>
            <a:pPr algn="just"/>
            <a:r>
              <a:rPr lang="ru-RU" dirty="0" smtClean="0">
                <a:latin typeface="+mj-lt"/>
              </a:rPr>
              <a:t>У детей школьного возраста в первом классе отмечаются трудности при овладении графическими навыками (у некоторых наблюдается «зеркальное письмо»; замена букв «</a:t>
            </a:r>
            <a:r>
              <a:rPr lang="ru-RU" dirty="0" err="1" smtClean="0">
                <a:latin typeface="+mj-lt"/>
              </a:rPr>
              <a:t>д</a:t>
            </a:r>
            <a:r>
              <a:rPr lang="ru-RU" dirty="0" smtClean="0">
                <a:latin typeface="+mj-lt"/>
              </a:rPr>
              <a:t>»-«б»; гласных, окончаний слов; плохой почерк; медленный темп письма и др.).</a:t>
            </a:r>
          </a:p>
          <a:p>
            <a:pPr>
              <a:buNone/>
            </a:pPr>
            <a:endParaRPr lang="ru-RU"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ПРОСОДИКА</a:t>
            </a:r>
            <a:endParaRPr lang="ru-RU" b="1" dirty="0"/>
          </a:p>
        </p:txBody>
      </p:sp>
      <p:sp>
        <p:nvSpPr>
          <p:cNvPr id="3" name="Содержимое 2"/>
          <p:cNvSpPr>
            <a:spLocks noGrp="1"/>
          </p:cNvSpPr>
          <p:nvPr>
            <p:ph idx="1"/>
          </p:nvPr>
        </p:nvSpPr>
        <p:spPr>
          <a:xfrm>
            <a:off x="457200" y="1214422"/>
            <a:ext cx="8229600" cy="5643578"/>
          </a:xfrm>
        </p:spPr>
        <p:txBody>
          <a:bodyPr>
            <a:noAutofit/>
          </a:bodyPr>
          <a:lstStyle/>
          <a:p>
            <a:pPr algn="just">
              <a:buNone/>
            </a:pPr>
            <a:r>
              <a:rPr lang="ru-RU" sz="2000" dirty="0" smtClean="0">
                <a:latin typeface="+mj-lt"/>
              </a:rPr>
              <a:t>          Интонационно-выразительная окраска речи детей со стертой дизартрией резко снижена. Страдают голос, голосовые модуляции по высоте и силе, ослаблен речевой выдох. Нарушается тембр речи и появляется иногда назальный оттенок. Темп речи чаще ускорен. При рассказывании стихотворения речь ребенка монотонна, постепенно становится менее разборчивой, голос угасает. Голос детей во время речи тихий, не удаются модуляции по высоте, по силе голоса (ребенок не может по подражанию менять высоту голоса, имитируя голоса животных: коровы, собаки и т.п.).</a:t>
            </a:r>
          </a:p>
          <a:p>
            <a:pPr algn="just">
              <a:buNone/>
            </a:pPr>
            <a:r>
              <a:rPr lang="ru-RU" sz="2000" dirty="0" smtClean="0">
                <a:latin typeface="+mj-lt"/>
              </a:rPr>
              <a:t>              У некоторых детей речевой выдох укорочен, и они говорят на вдохе. В этом случае речь становится захлебывающейся. Довольно часто выявляются дети (с хорошим самоконтролем), у которых при обследовании речи отклонений в звукопроизношении не проявляется, т.к. произносят слова они </a:t>
            </a:r>
            <a:r>
              <a:rPr lang="ru-RU" sz="2000" dirty="0" err="1" smtClean="0">
                <a:latin typeface="+mj-lt"/>
              </a:rPr>
              <a:t>скандированно</a:t>
            </a:r>
            <a:r>
              <a:rPr lang="ru-RU" sz="2000" dirty="0" smtClean="0">
                <a:latin typeface="+mj-lt"/>
              </a:rPr>
              <a:t>, т.е. по слогам, а на первое место выступает только нарушение просодики.</a:t>
            </a:r>
          </a:p>
          <a:p>
            <a:pPr>
              <a:buNone/>
            </a:pPr>
            <a:endParaRPr lang="ru-RU"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lstStyle/>
          <a:p>
            <a:r>
              <a:rPr lang="ru-RU" b="1" dirty="0" smtClean="0"/>
              <a:t>ЗВУКОПРОИЗН0ШЕНИЕ</a:t>
            </a:r>
            <a:endParaRPr lang="ru-RU" b="1" dirty="0"/>
          </a:p>
        </p:txBody>
      </p:sp>
      <p:sp>
        <p:nvSpPr>
          <p:cNvPr id="3" name="Содержимое 2"/>
          <p:cNvSpPr>
            <a:spLocks noGrp="1"/>
          </p:cNvSpPr>
          <p:nvPr>
            <p:ph idx="1"/>
          </p:nvPr>
        </p:nvSpPr>
        <p:spPr>
          <a:xfrm>
            <a:off x="142844" y="1071546"/>
            <a:ext cx="8858312" cy="5643602"/>
          </a:xfrm>
        </p:spPr>
        <p:txBody>
          <a:bodyPr>
            <a:normAutofit fontScale="32500" lnSpcReduction="20000"/>
          </a:bodyPr>
          <a:lstStyle/>
          <a:p>
            <a:pPr algn="just"/>
            <a:endParaRPr lang="ru-RU" sz="3300" b="1" dirty="0" smtClean="0">
              <a:latin typeface="+mj-lt"/>
            </a:endParaRPr>
          </a:p>
          <a:p>
            <a:pPr algn="just"/>
            <a:r>
              <a:rPr lang="ru-RU" sz="4500" b="1" dirty="0" smtClean="0">
                <a:latin typeface="+mj-lt"/>
              </a:rPr>
              <a:t>             При первоначальном знакомстве с ребенком звукопроизношение его оценивается как сложная </a:t>
            </a:r>
            <a:r>
              <a:rPr lang="ru-RU" sz="4500" b="1" dirty="0" err="1" smtClean="0">
                <a:latin typeface="+mj-lt"/>
              </a:rPr>
              <a:t>дислалия</a:t>
            </a:r>
            <a:r>
              <a:rPr lang="ru-RU" sz="4500" b="1" dirty="0" smtClean="0">
                <a:latin typeface="+mj-lt"/>
              </a:rPr>
              <a:t> или простая </a:t>
            </a:r>
            <a:r>
              <a:rPr lang="ru-RU" sz="4500" b="1" dirty="0" err="1" smtClean="0">
                <a:latin typeface="+mj-lt"/>
              </a:rPr>
              <a:t>дислалия</a:t>
            </a:r>
            <a:r>
              <a:rPr lang="ru-RU" sz="4500" b="1" dirty="0" smtClean="0">
                <a:latin typeface="+mj-lt"/>
              </a:rPr>
              <a:t>. При обследовании звукопроизношения выявляются: смешение, искажение звуков, замена и отсутствие звуков, т.е. те же варианты, что и при </a:t>
            </a:r>
            <a:r>
              <a:rPr lang="ru-RU" sz="4500" b="1" dirty="0" err="1" smtClean="0">
                <a:latin typeface="+mj-lt"/>
              </a:rPr>
              <a:t>дислалии</a:t>
            </a:r>
            <a:r>
              <a:rPr lang="ru-RU" sz="4500" b="1" dirty="0" smtClean="0">
                <a:latin typeface="+mj-lt"/>
              </a:rPr>
              <a:t>. Но, в отличие от </a:t>
            </a:r>
            <a:r>
              <a:rPr lang="ru-RU" sz="4500" b="1" dirty="0" err="1" smtClean="0">
                <a:latin typeface="+mj-lt"/>
              </a:rPr>
              <a:t>дислалии</a:t>
            </a:r>
            <a:r>
              <a:rPr lang="ru-RU" sz="4500" b="1" dirty="0" smtClean="0">
                <a:latin typeface="+mj-lt"/>
              </a:rPr>
              <a:t>, речь при стертой дизартрии имеет нарушения и просодической стороны. Нарушения звукопроизношения и просодики влияют на разборчивость речи, внятность и выразительность. Некоторые дети обращаются в поликлинику после занятий с логопедом. Родители задают вопрос, почему звуки, которые логопед поставил, не используются в речи ребенка. При обследовании выявляется, что многие дети, которые искажают, пропускают, смешивают или заменяют звуки, изолированно эти же звуки могут правильно произносить. Таким образом, звуки при стертой дизартрии ставятся теми же способами, что и при </a:t>
            </a:r>
            <a:r>
              <a:rPr lang="ru-RU" sz="4500" b="1" dirty="0" err="1" smtClean="0">
                <a:latin typeface="+mj-lt"/>
              </a:rPr>
              <a:t>дислалии</a:t>
            </a:r>
            <a:r>
              <a:rPr lang="ru-RU" sz="4500" b="1" dirty="0" smtClean="0">
                <a:latin typeface="+mj-lt"/>
              </a:rPr>
              <a:t>, но долго не автоматизируются и не вводятся в речь. Наиболее распространенным нарушением является дефект произношения свистящих и шипящих. Дети со стертой дизартрией искажают, смешивают не только </a:t>
            </a:r>
            <a:r>
              <a:rPr lang="ru-RU" sz="4500" b="1" dirty="0" err="1" smtClean="0">
                <a:latin typeface="+mj-lt"/>
              </a:rPr>
              <a:t>артикуляционно</a:t>
            </a:r>
            <a:r>
              <a:rPr lang="ru-RU" sz="4500" b="1" dirty="0" smtClean="0">
                <a:latin typeface="+mj-lt"/>
              </a:rPr>
              <a:t> сложные и близкие по месту и способу образования звуки, но и акустически противопоставленные.</a:t>
            </a:r>
          </a:p>
          <a:p>
            <a:pPr algn="just"/>
            <a:r>
              <a:rPr lang="ru-RU" sz="4500" b="1" dirty="0" smtClean="0">
                <a:latin typeface="+mj-lt"/>
              </a:rPr>
              <a:t>         Достаточно часто отмечаются межзубное произнесение, боковые призвуки. Дети испытывают трудности при произношении слов сложной слоговой структуры, упрощают </a:t>
            </a:r>
            <a:r>
              <a:rPr lang="ru-RU" sz="4500" b="1" dirty="0" err="1" smtClean="0">
                <a:latin typeface="+mj-lt"/>
              </a:rPr>
              <a:t>звуконаполняемость</a:t>
            </a:r>
            <a:r>
              <a:rPr lang="ru-RU" sz="4500" b="1" dirty="0" smtClean="0">
                <a:latin typeface="+mj-lt"/>
              </a:rPr>
              <a:t>, опуская некоторые звуки при стечении согласных.</a:t>
            </a:r>
          </a:p>
          <a:p>
            <a:pPr>
              <a:buNone/>
            </a:pPr>
            <a:endParaRPr lang="ru-RU" sz="45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500174"/>
          </a:xfrm>
        </p:spPr>
        <p:txBody>
          <a:bodyPr>
            <a:normAutofit fontScale="90000"/>
          </a:bodyPr>
          <a:lstStyle/>
          <a:p>
            <a:r>
              <a:rPr lang="ru-RU" sz="4000" dirty="0" smtClean="0"/>
              <a:t/>
            </a:r>
            <a:br>
              <a:rPr lang="ru-RU" sz="4000" dirty="0" smtClean="0"/>
            </a:br>
            <a:r>
              <a:rPr lang="ru-RU" sz="4000" b="1" dirty="0" smtClean="0"/>
              <a:t>ОСОБЕННОСТИ АРТИКУЛЯЦИОННОГО АППАРАТА</a:t>
            </a:r>
            <a:r>
              <a:rPr lang="ru-RU" dirty="0" smtClean="0"/>
              <a:t/>
            </a:r>
            <a:br>
              <a:rPr lang="ru-RU" dirty="0" smtClean="0"/>
            </a:br>
            <a:endParaRPr lang="ru-RU" dirty="0"/>
          </a:p>
        </p:txBody>
      </p:sp>
      <p:sp>
        <p:nvSpPr>
          <p:cNvPr id="4" name="Скругленный прямоугольник 3"/>
          <p:cNvSpPr/>
          <p:nvPr/>
        </p:nvSpPr>
        <p:spPr>
          <a:xfrm>
            <a:off x="1643042" y="1357298"/>
            <a:ext cx="2500330" cy="114300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1. </a:t>
            </a:r>
            <a:r>
              <a:rPr lang="ru-RU" b="1" dirty="0" err="1" smtClean="0">
                <a:solidFill>
                  <a:schemeClr val="tx1"/>
                </a:solidFill>
                <a:latin typeface="+mj-lt"/>
              </a:rPr>
              <a:t>Паретичность</a:t>
            </a:r>
            <a:endParaRPr lang="ru-RU" b="1" dirty="0" smtClean="0">
              <a:solidFill>
                <a:schemeClr val="tx1"/>
              </a:solidFill>
              <a:latin typeface="+mj-lt"/>
            </a:endParaRPr>
          </a:p>
          <a:p>
            <a:pPr algn="ctr"/>
            <a:r>
              <a:rPr lang="ru-RU" b="1" dirty="0" smtClean="0">
                <a:solidFill>
                  <a:schemeClr val="tx1"/>
                </a:solidFill>
                <a:latin typeface="+mj-lt"/>
              </a:rPr>
              <a:t>мышц</a:t>
            </a:r>
            <a:endParaRPr lang="ru-RU" b="1" dirty="0">
              <a:solidFill>
                <a:schemeClr val="tx1"/>
              </a:solidFill>
              <a:latin typeface="+mj-lt"/>
            </a:endParaRPr>
          </a:p>
        </p:txBody>
      </p:sp>
      <p:sp>
        <p:nvSpPr>
          <p:cNvPr id="5" name="Скругленный прямоугольник 4"/>
          <p:cNvSpPr/>
          <p:nvPr/>
        </p:nvSpPr>
        <p:spPr>
          <a:xfrm>
            <a:off x="4857752" y="1357298"/>
            <a:ext cx="2571768" cy="114300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2. </a:t>
            </a:r>
            <a:r>
              <a:rPr lang="ru-RU" b="1" dirty="0" err="1" smtClean="0">
                <a:solidFill>
                  <a:schemeClr val="tx1"/>
                </a:solidFill>
                <a:latin typeface="+mj-lt"/>
              </a:rPr>
              <a:t>Спастичность</a:t>
            </a:r>
            <a:endParaRPr lang="ru-RU" b="1" dirty="0" smtClean="0">
              <a:solidFill>
                <a:schemeClr val="tx1"/>
              </a:solidFill>
              <a:latin typeface="+mj-lt"/>
            </a:endParaRPr>
          </a:p>
          <a:p>
            <a:pPr algn="ctr"/>
            <a:r>
              <a:rPr lang="ru-RU" b="1" dirty="0" smtClean="0">
                <a:solidFill>
                  <a:schemeClr val="tx1"/>
                </a:solidFill>
                <a:latin typeface="+mj-lt"/>
              </a:rPr>
              <a:t>мышц</a:t>
            </a:r>
            <a:endParaRPr lang="ru-RU" b="1" dirty="0">
              <a:solidFill>
                <a:schemeClr val="tx1"/>
              </a:solidFill>
              <a:latin typeface="+mj-lt"/>
            </a:endParaRPr>
          </a:p>
        </p:txBody>
      </p:sp>
      <p:sp>
        <p:nvSpPr>
          <p:cNvPr id="6" name="Скругленный прямоугольник 5"/>
          <p:cNvSpPr/>
          <p:nvPr/>
        </p:nvSpPr>
        <p:spPr>
          <a:xfrm>
            <a:off x="6429388" y="3143248"/>
            <a:ext cx="2428892" cy="120015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4. Гиперкинезы</a:t>
            </a:r>
            <a:endParaRPr lang="ru-RU" b="1" dirty="0">
              <a:solidFill>
                <a:schemeClr val="tx1"/>
              </a:solidFill>
              <a:latin typeface="+mj-lt"/>
            </a:endParaRPr>
          </a:p>
        </p:txBody>
      </p:sp>
      <p:sp>
        <p:nvSpPr>
          <p:cNvPr id="7" name="Скругленный прямоугольник 6"/>
          <p:cNvSpPr/>
          <p:nvPr/>
        </p:nvSpPr>
        <p:spPr>
          <a:xfrm>
            <a:off x="285720" y="3357562"/>
            <a:ext cx="2428892" cy="120015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3. Апраксия</a:t>
            </a:r>
            <a:endParaRPr lang="ru-RU" b="1" dirty="0">
              <a:solidFill>
                <a:schemeClr val="tx1"/>
              </a:solidFill>
              <a:latin typeface="+mj-lt"/>
            </a:endParaRPr>
          </a:p>
        </p:txBody>
      </p:sp>
      <p:sp>
        <p:nvSpPr>
          <p:cNvPr id="8" name="Скругленный прямоугольник 7"/>
          <p:cNvSpPr/>
          <p:nvPr/>
        </p:nvSpPr>
        <p:spPr>
          <a:xfrm>
            <a:off x="1643042" y="5143512"/>
            <a:ext cx="2500330" cy="120015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5. Девиация</a:t>
            </a:r>
            <a:endParaRPr lang="ru-RU" b="1" dirty="0">
              <a:solidFill>
                <a:schemeClr val="tx1"/>
              </a:solidFill>
              <a:latin typeface="+mj-lt"/>
            </a:endParaRPr>
          </a:p>
        </p:txBody>
      </p:sp>
      <p:sp>
        <p:nvSpPr>
          <p:cNvPr id="9" name="Скругленный прямоугольник 8"/>
          <p:cNvSpPr/>
          <p:nvPr/>
        </p:nvSpPr>
        <p:spPr>
          <a:xfrm>
            <a:off x="5000628" y="5143512"/>
            <a:ext cx="2500330" cy="120015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latin typeface="+mj-lt"/>
              </a:rPr>
              <a:t>6. </a:t>
            </a:r>
            <a:r>
              <a:rPr lang="ru-RU" b="1" dirty="0" err="1" smtClean="0">
                <a:solidFill>
                  <a:schemeClr val="tx1"/>
                </a:solidFill>
                <a:latin typeface="+mj-lt"/>
              </a:rPr>
              <a:t>Гиперсаливация</a:t>
            </a:r>
            <a:endParaRPr lang="ru-RU" b="1" dirty="0">
              <a:solidFill>
                <a:schemeClr val="tx1"/>
              </a:solidFill>
              <a:latin typeface="+mj-lt"/>
            </a:endParaRPr>
          </a:p>
        </p:txBody>
      </p:sp>
      <p:sp>
        <p:nvSpPr>
          <p:cNvPr id="10" name="Скругленный прямоугольник 9"/>
          <p:cNvSpPr/>
          <p:nvPr/>
        </p:nvSpPr>
        <p:spPr>
          <a:xfrm>
            <a:off x="3143240" y="3000372"/>
            <a:ext cx="2786082" cy="16430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ru-RU" sz="1600" i="0" u="none" strike="noStrike" cap="none" normalizeH="0" baseline="0" dirty="0" smtClean="0">
                <a:ln>
                  <a:noFill/>
                </a:ln>
                <a:solidFill>
                  <a:schemeClr val="tx1">
                    <a:lumMod val="95000"/>
                  </a:schemeClr>
                </a:solidFill>
                <a:effectLst/>
                <a:latin typeface="Arial" pitchFamily="34" charset="0"/>
                <a:ea typeface="Times New Roman" pitchFamily="18" charset="0"/>
                <a:cs typeface="Arial" pitchFamily="34" charset="0"/>
              </a:rPr>
              <a:t>У детей со стертой дизартрией выявляются патологические особенности в </a:t>
            </a:r>
            <a:r>
              <a:rPr kumimoji="0" lang="ru-RU" sz="1600" i="0" u="none" strike="noStrike" cap="none" normalizeH="0" baseline="0" dirty="0" err="1" smtClean="0">
                <a:ln>
                  <a:noFill/>
                </a:ln>
                <a:solidFill>
                  <a:schemeClr val="tx1">
                    <a:lumMod val="95000"/>
                  </a:schemeClr>
                </a:solidFill>
                <a:effectLst/>
                <a:latin typeface="Arial" pitchFamily="34" charset="0"/>
                <a:ea typeface="Times New Roman" pitchFamily="18" charset="0"/>
                <a:cs typeface="Arial" pitchFamily="34" charset="0"/>
              </a:rPr>
              <a:t>артикуляциионном</a:t>
            </a:r>
            <a:r>
              <a:rPr kumimoji="0" lang="ru-RU" sz="1600" i="0" u="none" strike="noStrike" cap="none" normalizeH="0" baseline="0" dirty="0" smtClean="0">
                <a:ln>
                  <a:noFill/>
                </a:ln>
                <a:solidFill>
                  <a:schemeClr val="tx1">
                    <a:lumMod val="95000"/>
                  </a:schemeClr>
                </a:solidFill>
                <a:effectLst/>
                <a:latin typeface="Arial" pitchFamily="34" charset="0"/>
                <a:ea typeface="Times New Roman" pitchFamily="18" charset="0"/>
                <a:cs typeface="Arial" pitchFamily="34" charset="0"/>
              </a:rPr>
              <a:t> аппарате</a:t>
            </a:r>
            <a:endParaRPr lang="ru-RU" sz="1600" dirty="0">
              <a:solidFill>
                <a:schemeClr val="tx1">
                  <a:lumMod val="95000"/>
                </a:schemeClr>
              </a:solidFill>
            </a:endParaRPr>
          </a:p>
        </p:txBody>
      </p:sp>
      <p:sp>
        <p:nvSpPr>
          <p:cNvPr id="12" name="Нашивка 11"/>
          <p:cNvSpPr/>
          <p:nvPr/>
        </p:nvSpPr>
        <p:spPr>
          <a:xfrm>
            <a:off x="6072198" y="3571876"/>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3" name="Нашивка 12"/>
          <p:cNvSpPr/>
          <p:nvPr/>
        </p:nvSpPr>
        <p:spPr>
          <a:xfrm rot="5400000">
            <a:off x="5000628" y="4714884"/>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4" name="Нашивка 13"/>
          <p:cNvSpPr/>
          <p:nvPr/>
        </p:nvSpPr>
        <p:spPr>
          <a:xfrm rot="5400000">
            <a:off x="3643306" y="4714884"/>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5" name="Нашивка 14"/>
          <p:cNvSpPr/>
          <p:nvPr/>
        </p:nvSpPr>
        <p:spPr>
          <a:xfrm rot="16010886">
            <a:off x="3507961" y="2583311"/>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Нашивка 15"/>
          <p:cNvSpPr/>
          <p:nvPr/>
        </p:nvSpPr>
        <p:spPr>
          <a:xfrm rot="16364858">
            <a:off x="5150107" y="2581853"/>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7" name="Нашивка 16"/>
          <p:cNvSpPr/>
          <p:nvPr/>
        </p:nvSpPr>
        <p:spPr>
          <a:xfrm rot="10800000">
            <a:off x="2786050" y="3643314"/>
            <a:ext cx="285752" cy="42862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ru-RU" dirty="0" smtClean="0"/>
              <a:t/>
            </a:r>
            <a:br>
              <a:rPr lang="ru-RU" dirty="0" smtClean="0"/>
            </a:br>
            <a:r>
              <a:rPr lang="ru-RU" dirty="0" smtClean="0"/>
              <a:t>1. </a:t>
            </a:r>
            <a:r>
              <a:rPr lang="ru-RU" sz="6000" b="1" dirty="0" err="1" smtClean="0"/>
              <a:t>Паретичность</a:t>
            </a:r>
            <a:r>
              <a:rPr lang="ru-RU" sz="6000" b="1" dirty="0" smtClean="0"/>
              <a:t> мышц</a:t>
            </a:r>
            <a:r>
              <a:rPr lang="ru-RU" dirty="0" smtClean="0"/>
              <a:t/>
            </a:r>
            <a:br>
              <a:rPr lang="ru-RU" dirty="0" smtClean="0"/>
            </a:br>
            <a:endParaRPr lang="ru-RU" dirty="0"/>
          </a:p>
        </p:txBody>
      </p:sp>
      <p:sp>
        <p:nvSpPr>
          <p:cNvPr id="3" name="Содержимое 2"/>
          <p:cNvSpPr>
            <a:spLocks noGrp="1"/>
          </p:cNvSpPr>
          <p:nvPr>
            <p:ph idx="1"/>
          </p:nvPr>
        </p:nvSpPr>
        <p:spPr>
          <a:xfrm>
            <a:off x="457200" y="1285860"/>
            <a:ext cx="8229600" cy="5429288"/>
          </a:xfrm>
        </p:spPr>
        <p:txBody>
          <a:bodyPr>
            <a:normAutofit fontScale="85000" lnSpcReduction="10000"/>
          </a:bodyPr>
          <a:lstStyle/>
          <a:p>
            <a:pPr algn="just">
              <a:buNone/>
            </a:pPr>
            <a:r>
              <a:rPr lang="ru-RU" b="1" i="1" dirty="0" smtClean="0"/>
              <a:t>           </a:t>
            </a:r>
          </a:p>
          <a:p>
            <a:pPr algn="ctr">
              <a:buNone/>
            </a:pPr>
            <a:r>
              <a:rPr lang="ru-RU" b="1" i="1" dirty="0" smtClean="0">
                <a:latin typeface="+mj-lt"/>
              </a:rPr>
              <a:t>           </a:t>
            </a:r>
            <a:r>
              <a:rPr lang="ru-RU" b="1" i="1" dirty="0" err="1" smtClean="0">
                <a:latin typeface="+mj-lt"/>
              </a:rPr>
              <a:t>Паретичность</a:t>
            </a:r>
            <a:r>
              <a:rPr lang="ru-RU" b="1" i="1" dirty="0" smtClean="0">
                <a:latin typeface="+mj-lt"/>
              </a:rPr>
              <a:t> </a:t>
            </a:r>
            <a:r>
              <a:rPr lang="ru-RU" b="1" dirty="0" smtClean="0">
                <a:latin typeface="+mj-lt"/>
              </a:rPr>
              <a:t>мышц органов артикуляции проявляются в следующем: </a:t>
            </a:r>
          </a:p>
          <a:p>
            <a:pPr algn="ctr">
              <a:buNone/>
            </a:pPr>
            <a:endParaRPr lang="ru-RU" b="1" dirty="0" smtClean="0">
              <a:latin typeface="+mj-lt"/>
            </a:endParaRPr>
          </a:p>
          <a:p>
            <a:pPr algn="just">
              <a:buNone/>
            </a:pPr>
            <a:r>
              <a:rPr lang="ru-RU" b="1" dirty="0" smtClean="0">
                <a:latin typeface="+mj-lt"/>
              </a:rPr>
              <a:t>     </a:t>
            </a:r>
            <a:r>
              <a:rPr lang="ru-RU" dirty="0" smtClean="0">
                <a:latin typeface="+mj-lt"/>
              </a:rPr>
              <a:t>лицо </a:t>
            </a:r>
            <a:r>
              <a:rPr lang="ru-RU" dirty="0" err="1" smtClean="0">
                <a:latin typeface="+mj-lt"/>
              </a:rPr>
              <a:t>гипомимично</a:t>
            </a:r>
            <a:r>
              <a:rPr lang="ru-RU" dirty="0" smtClean="0">
                <a:latin typeface="+mj-lt"/>
              </a:rPr>
              <a:t>, мышцы лица при пальпации вялые; позу закрытого рта многие дети не удерживают, т.к. нижняя челюсть не фиксируется в приподнятом состоянии из-за вялости жевательной мускулатуры; губы вялые, углы их опущены; во время речи губы остаются вялыми и необходимой лабиализации звуков не производится, что ухудшает просодическую сторону речи. Язык при </a:t>
            </a:r>
            <a:r>
              <a:rPr lang="ru-RU" dirty="0" err="1" smtClean="0">
                <a:latin typeface="+mj-lt"/>
              </a:rPr>
              <a:t>паретической</a:t>
            </a:r>
            <a:r>
              <a:rPr lang="ru-RU" dirty="0" smtClean="0">
                <a:latin typeface="+mj-lt"/>
              </a:rPr>
              <a:t> симптоматике тонкий, находится на дне полости рта, вялый, кончик языка малоактивный. При функциональных нагрузках (артикуляционных упражнениях) мышечная слабость увеличивается.</a:t>
            </a:r>
          </a:p>
          <a:p>
            <a:pPr>
              <a:buNone/>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ru-RU" dirty="0" smtClean="0"/>
              <a:t/>
            </a:r>
            <a:br>
              <a:rPr lang="ru-RU" dirty="0" smtClean="0"/>
            </a:br>
            <a:r>
              <a:rPr lang="ru-RU" dirty="0" smtClean="0"/>
              <a:t>2. </a:t>
            </a:r>
            <a:r>
              <a:rPr lang="ru-RU" sz="6700" b="1" dirty="0" err="1" smtClean="0"/>
              <a:t>Спастичность</a:t>
            </a:r>
            <a:r>
              <a:rPr lang="ru-RU" sz="6700" b="1" dirty="0" smtClean="0"/>
              <a:t> мышц</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5114948"/>
          </a:xfrm>
        </p:spPr>
        <p:txBody>
          <a:bodyPr>
            <a:normAutofit fontScale="92500" lnSpcReduction="10000"/>
          </a:bodyPr>
          <a:lstStyle/>
          <a:p>
            <a:pPr algn="ctr">
              <a:buNone/>
            </a:pPr>
            <a:r>
              <a:rPr lang="ru-RU" i="1" dirty="0" smtClean="0">
                <a:latin typeface="+mj-lt"/>
              </a:rPr>
              <a:t>            </a:t>
            </a:r>
            <a:r>
              <a:rPr lang="ru-RU" b="1" dirty="0" err="1" smtClean="0">
                <a:latin typeface="+mj-lt"/>
              </a:rPr>
              <a:t>Спастичность</a:t>
            </a:r>
            <a:r>
              <a:rPr lang="ru-RU" b="1" dirty="0" smtClean="0">
                <a:latin typeface="+mj-lt"/>
              </a:rPr>
              <a:t> мышц органов артикуляции проявляется в следующем:</a:t>
            </a:r>
          </a:p>
          <a:p>
            <a:pPr algn="ctr">
              <a:buNone/>
            </a:pPr>
            <a:endParaRPr lang="ru-RU" b="1" dirty="0" smtClean="0">
              <a:latin typeface="+mj-lt"/>
            </a:endParaRPr>
          </a:p>
          <a:p>
            <a:pPr algn="just">
              <a:buNone/>
            </a:pPr>
            <a:r>
              <a:rPr lang="ru-RU" b="1" dirty="0" smtClean="0">
                <a:latin typeface="+mj-lt"/>
              </a:rPr>
              <a:t>     </a:t>
            </a:r>
            <a:r>
              <a:rPr lang="ru-RU" dirty="0" smtClean="0">
                <a:latin typeface="+mj-lt"/>
              </a:rPr>
              <a:t>лицо </a:t>
            </a:r>
            <a:r>
              <a:rPr lang="ru-RU" dirty="0" err="1" smtClean="0">
                <a:latin typeface="+mj-lt"/>
              </a:rPr>
              <a:t>амимично</a:t>
            </a:r>
            <a:r>
              <a:rPr lang="ru-RU" dirty="0" smtClean="0">
                <a:latin typeface="+mj-lt"/>
              </a:rPr>
              <a:t>, мышцы лица при пальпации твердые, напряженные. Губы у такого ребенка постоянно находятся в полуулыбке: верхняя губа прижимается к деснам. Во время речи губы не принимают участие в артикуляции звуков. Многие дети, у которых отмечается подобная симптоматика, не умеют выполнять артикуляционное упражнение «трубочка», т.е. вытянуть губы вперед, и др. Язык при спастическом симптоме чаще изменен по форме: толстый, без выраженного кончика, малоподвижный.</a:t>
            </a:r>
            <a:endParaRPr lang="ru-RU"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a:bodyPr>
          <a:lstStyle/>
          <a:p>
            <a:r>
              <a:rPr lang="ru-RU" sz="6600" dirty="0" smtClean="0"/>
              <a:t>3.</a:t>
            </a:r>
            <a:r>
              <a:rPr lang="ru-RU" sz="6600" b="1" dirty="0" smtClean="0"/>
              <a:t> Апраксия</a:t>
            </a:r>
            <a:endParaRPr lang="ru-RU" sz="6600" b="1" dirty="0"/>
          </a:p>
        </p:txBody>
      </p:sp>
      <p:sp>
        <p:nvSpPr>
          <p:cNvPr id="3" name="Содержимое 2"/>
          <p:cNvSpPr>
            <a:spLocks noGrp="1"/>
          </p:cNvSpPr>
          <p:nvPr>
            <p:ph idx="1"/>
          </p:nvPr>
        </p:nvSpPr>
        <p:spPr>
          <a:xfrm>
            <a:off x="457200" y="1428736"/>
            <a:ext cx="8229600" cy="5214974"/>
          </a:xfrm>
        </p:spPr>
        <p:txBody>
          <a:bodyPr>
            <a:normAutofit/>
          </a:bodyPr>
          <a:lstStyle/>
          <a:p>
            <a:pPr algn="ctr">
              <a:buNone/>
            </a:pPr>
            <a:r>
              <a:rPr lang="ru-RU" b="1" i="1" dirty="0" smtClean="0">
                <a:latin typeface="+mj-lt"/>
              </a:rPr>
              <a:t>Апраксия при стертой дизартрии выявляется: </a:t>
            </a:r>
          </a:p>
          <a:p>
            <a:pPr algn="just">
              <a:buNone/>
            </a:pPr>
            <a:r>
              <a:rPr lang="ru-RU" dirty="0" smtClean="0">
                <a:latin typeface="+mj-lt"/>
              </a:rPr>
              <a:t>    одновременно в невозможности выполнения каких-либо произвольных движений руками и органами артикуляции. В артикуляционном аппарате апраксия проявляется в невозможности выполнения определенных движений или при переключении от одного движения к другому. Можно наблюдать кинетическую апраксию, когда ребенок не может плавно переходить от одного движения к другому. У других детей отмечается кинестетическая апраксия, когда ребенок производит хаотические движения, «нащупывая» нужную артикуляционную позу.</a:t>
            </a:r>
          </a:p>
          <a:p>
            <a:pPr algn="just">
              <a:buNone/>
            </a:pP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125908"/>
          </a:xfrm>
          <a:solidFill>
            <a:srgbClr val="FFFF00"/>
          </a:solidFill>
        </p:spPr>
        <p:txBody>
          <a:bodyPr>
            <a:noAutofit/>
          </a:bodyPr>
          <a:lstStyle/>
          <a:p>
            <a:r>
              <a:rPr lang="ru-RU" sz="6600" dirty="0" smtClean="0"/>
              <a:t/>
            </a:r>
            <a:br>
              <a:rPr lang="ru-RU" sz="6600" dirty="0" smtClean="0"/>
            </a:br>
            <a:r>
              <a:rPr lang="ru-RU" sz="6600" dirty="0" smtClean="0"/>
              <a:t>4. </a:t>
            </a:r>
            <a:r>
              <a:rPr lang="ru-RU" sz="6600" b="1" dirty="0" smtClean="0"/>
              <a:t>Гиперкинезы</a:t>
            </a:r>
            <a:r>
              <a:rPr lang="ru-RU" sz="6600" dirty="0" smtClean="0"/>
              <a:t/>
            </a:r>
            <a:br>
              <a:rPr lang="ru-RU" sz="6600" dirty="0" smtClean="0"/>
            </a:br>
            <a:endParaRPr lang="ru-RU" sz="6600" dirty="0"/>
          </a:p>
        </p:txBody>
      </p:sp>
      <p:sp>
        <p:nvSpPr>
          <p:cNvPr id="3" name="Содержимое 2"/>
          <p:cNvSpPr>
            <a:spLocks noGrp="1"/>
          </p:cNvSpPr>
          <p:nvPr>
            <p:ph idx="1"/>
          </p:nvPr>
        </p:nvSpPr>
        <p:spPr>
          <a:xfrm>
            <a:off x="457200" y="1285860"/>
            <a:ext cx="8229600" cy="5429288"/>
          </a:xfrm>
        </p:spPr>
        <p:txBody>
          <a:bodyPr>
            <a:normAutofit fontScale="92500"/>
          </a:bodyPr>
          <a:lstStyle/>
          <a:p>
            <a:pPr algn="ctr">
              <a:buNone/>
            </a:pPr>
            <a:r>
              <a:rPr lang="ru-RU" b="1" dirty="0" smtClean="0">
                <a:latin typeface="+mj-lt"/>
              </a:rPr>
              <a:t>Гиперкинезы при стертой дизартрии </a:t>
            </a:r>
          </a:p>
          <a:p>
            <a:pPr algn="ctr">
              <a:buNone/>
            </a:pPr>
            <a:r>
              <a:rPr lang="ru-RU" b="1" dirty="0" smtClean="0">
                <a:latin typeface="+mj-lt"/>
              </a:rPr>
              <a:t>проявляются в : </a:t>
            </a:r>
          </a:p>
          <a:p>
            <a:pPr algn="just">
              <a:buNone/>
            </a:pPr>
            <a:r>
              <a:rPr lang="ru-RU" dirty="0" smtClean="0">
                <a:latin typeface="+mj-lt"/>
              </a:rPr>
              <a:t>    виде дрожания, тремора языка и голосовых связок. Тремор языка проявляется при функциональных пробах и нагрузках. Например, при задании поддержать широкий язык на нижней губе под счет 5-10 язык не может сохранить состояние покоя, появляется дрожание и легкий цианоз (т.е. посинение кончика языка), а в некоторых случаях язык крайне беспокойный (по языку прокатываются волны в продольном или в поперечном направлении). В этом случае ребенок не может удержать язык вне полости рта. Гиперкинезы языка чаще сочетаются с повышенным тонусом мышц артикуляционного аппарата.</a:t>
            </a:r>
          </a:p>
          <a:p>
            <a:pPr algn="just">
              <a:buNone/>
            </a:pPr>
            <a:endParaRPr lang="ru-RU" dirty="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071570"/>
          </a:xfrm>
          <a:solidFill>
            <a:srgbClr val="FFFF00"/>
          </a:solidFill>
        </p:spPr>
        <p:txBody>
          <a:bodyPr>
            <a:normAutofit fontScale="90000"/>
          </a:bodyPr>
          <a:lstStyle/>
          <a:p>
            <a:r>
              <a:rPr lang="ru-RU" sz="6700" dirty="0" smtClean="0"/>
              <a:t/>
            </a:r>
            <a:br>
              <a:rPr lang="ru-RU" sz="6700" dirty="0" smtClean="0"/>
            </a:br>
            <a:r>
              <a:rPr lang="ru-RU" sz="6700" dirty="0" smtClean="0"/>
              <a:t>5.</a:t>
            </a:r>
            <a:r>
              <a:rPr lang="ru-RU" sz="6700" b="1" dirty="0" smtClean="0"/>
              <a:t> Девиация</a:t>
            </a:r>
            <a:r>
              <a:rPr lang="ru-RU" dirty="0" smtClean="0"/>
              <a:t/>
            </a:r>
            <a:br>
              <a:rPr lang="ru-RU" dirty="0" smtClean="0"/>
            </a:br>
            <a:endParaRPr lang="ru-RU" dirty="0"/>
          </a:p>
        </p:txBody>
      </p:sp>
      <p:sp>
        <p:nvSpPr>
          <p:cNvPr id="3" name="Содержимое 2"/>
          <p:cNvSpPr>
            <a:spLocks noGrp="1"/>
          </p:cNvSpPr>
          <p:nvPr>
            <p:ph idx="1"/>
          </p:nvPr>
        </p:nvSpPr>
        <p:spPr>
          <a:xfrm>
            <a:off x="457200" y="1285860"/>
            <a:ext cx="8229600" cy="5023500"/>
          </a:xfrm>
        </p:spPr>
        <p:txBody>
          <a:bodyPr>
            <a:normAutofit fontScale="92500" lnSpcReduction="20000"/>
          </a:bodyPr>
          <a:lstStyle/>
          <a:p>
            <a:pPr algn="ctr">
              <a:buNone/>
            </a:pPr>
            <a:r>
              <a:rPr lang="ru-RU" sz="4000" b="1" i="1" dirty="0" smtClean="0">
                <a:latin typeface="+mj-lt"/>
              </a:rPr>
              <a:t>Девиация: </a:t>
            </a:r>
          </a:p>
          <a:p>
            <a:pPr algn="just">
              <a:buNone/>
            </a:pPr>
            <a:r>
              <a:rPr lang="ru-RU" sz="4000" dirty="0" smtClean="0">
                <a:latin typeface="+mj-lt"/>
              </a:rPr>
              <a:t>   отклонения языка от средней линии, проявляется также при артикуляционных пробах, при функциональных нагрузках. Девиация языка сочетается с асимметрией губ при улыбке со сглаженностью носогубной складки.</a:t>
            </a:r>
          </a:p>
          <a:p>
            <a:pPr>
              <a:buNone/>
            </a:pP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ru-RU" sz="7300" dirty="0" smtClean="0"/>
              <a:t/>
            </a:r>
            <a:br>
              <a:rPr lang="ru-RU" sz="7300" dirty="0" smtClean="0"/>
            </a:br>
            <a:r>
              <a:rPr lang="ru-RU" sz="7300" dirty="0" smtClean="0"/>
              <a:t>6.</a:t>
            </a:r>
            <a:r>
              <a:rPr lang="ru-RU" sz="7300" b="1" dirty="0" smtClean="0"/>
              <a:t>Гиперсаливация</a:t>
            </a:r>
            <a:r>
              <a:rPr lang="ru-RU" b="1" dirty="0" smtClean="0"/>
              <a:t/>
            </a:r>
            <a:br>
              <a:rPr lang="ru-RU" b="1" dirty="0" smtClean="0"/>
            </a:br>
            <a:endParaRPr lang="ru-RU" b="1" dirty="0"/>
          </a:p>
        </p:txBody>
      </p:sp>
      <p:sp>
        <p:nvSpPr>
          <p:cNvPr id="3" name="Содержимое 2"/>
          <p:cNvSpPr>
            <a:spLocks noGrp="1"/>
          </p:cNvSpPr>
          <p:nvPr>
            <p:ph idx="1"/>
          </p:nvPr>
        </p:nvSpPr>
        <p:spPr>
          <a:xfrm>
            <a:off x="457200" y="1600200"/>
            <a:ext cx="8229600" cy="5114948"/>
          </a:xfrm>
        </p:spPr>
        <p:txBody>
          <a:bodyPr>
            <a:normAutofit fontScale="40000" lnSpcReduction="20000"/>
          </a:bodyPr>
          <a:lstStyle/>
          <a:p>
            <a:pPr algn="ctr">
              <a:buNone/>
            </a:pPr>
            <a:r>
              <a:rPr lang="ru-RU" sz="3400" b="1" dirty="0" err="1" smtClean="0">
                <a:latin typeface="+mj-lt"/>
              </a:rPr>
              <a:t>Гиперсаливация</a:t>
            </a:r>
            <a:r>
              <a:rPr lang="ru-RU" sz="3400" b="1" dirty="0" smtClean="0">
                <a:latin typeface="+mj-lt"/>
              </a:rPr>
              <a:t> (повышенное слюноотделение) :</a:t>
            </a:r>
          </a:p>
          <a:p>
            <a:pPr algn="ctr">
              <a:buNone/>
            </a:pPr>
            <a:endParaRPr lang="ru-RU" sz="3400" b="1" dirty="0" smtClean="0">
              <a:latin typeface="+mj-lt"/>
            </a:endParaRPr>
          </a:p>
          <a:p>
            <a:pPr algn="just">
              <a:buNone/>
            </a:pPr>
            <a:r>
              <a:rPr lang="ru-RU" dirty="0" smtClean="0">
                <a:latin typeface="+mj-lt"/>
              </a:rPr>
              <a:t>          </a:t>
            </a:r>
            <a:r>
              <a:rPr lang="ru-RU" sz="4200" dirty="0" smtClean="0">
                <a:latin typeface="+mj-lt"/>
              </a:rPr>
              <a:t>Определяется лишь во время речи. Дети не справляются с саливацией, не сглатывают слюну, при этом страдают произносительная сторона речи и просодика.</a:t>
            </a:r>
          </a:p>
          <a:p>
            <a:pPr algn="just">
              <a:buNone/>
            </a:pPr>
            <a:r>
              <a:rPr lang="ru-RU" sz="4200" dirty="0" smtClean="0">
                <a:latin typeface="+mj-lt"/>
              </a:rPr>
              <a:t>       При обследовании моторной функции артикуляционного аппарата у детей со стертой дизартрией отмечается возможность выполнения всех артикуляционных проб, т.е. дети по заданию выполняют все артикуляционные движения – например, надуть щеки, пощелкать языком, улыбнуться, вытянуть губы и т.д. При анализе же качества выполнения этих движений можно отметить: </a:t>
            </a:r>
            <a:r>
              <a:rPr lang="ru-RU" sz="4200" dirty="0" err="1" smtClean="0">
                <a:latin typeface="+mj-lt"/>
              </a:rPr>
              <a:t>смазанность</a:t>
            </a:r>
            <a:r>
              <a:rPr lang="ru-RU" sz="4200" dirty="0" smtClean="0">
                <a:latin typeface="+mj-lt"/>
              </a:rPr>
              <a:t>, нечеткость артикуляции, слабость напряжения мышц, аритмичность, снижение амплитуды движений, кратковременность удерживания определенной позы, снижение объема движений, быструю утомляемость мышц и др. Таким образом, при функциональных нагрузках качество артикуляционных движений резко падает. Это и приводит во время речи к искажению звуков, смешению их и ухудшению в целом просодической стороны речи.</a:t>
            </a:r>
          </a:p>
          <a:p>
            <a:pPr>
              <a:buNone/>
            </a:pPr>
            <a:endParaRPr lang="ru-RU" dirty="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dirty="0" smtClean="0"/>
              <a:t/>
            </a:r>
            <a:br>
              <a:rPr lang="ru-RU" sz="4900" dirty="0" smtClean="0"/>
            </a:br>
            <a:r>
              <a:rPr lang="ru-RU" sz="4900" dirty="0" smtClean="0"/>
              <a:t>ОБЩЕЕ РЕЧЕВОЕ РАЗВИТИЕ</a:t>
            </a:r>
            <a:r>
              <a:rPr lang="ru-RU" dirty="0" smtClean="0"/>
              <a:t/>
            </a:r>
            <a:br>
              <a:rPr lang="ru-RU" dirty="0" smtClean="0"/>
            </a:br>
            <a:endParaRPr lang="ru-RU" dirty="0"/>
          </a:p>
        </p:txBody>
      </p:sp>
      <p:sp>
        <p:nvSpPr>
          <p:cNvPr id="4" name="Скругленный прямоугольник 3"/>
          <p:cNvSpPr/>
          <p:nvPr/>
        </p:nvSpPr>
        <p:spPr>
          <a:xfrm>
            <a:off x="642910" y="1714488"/>
            <a:ext cx="7929618"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b="1" dirty="0" smtClean="0">
              <a:latin typeface="+mj-lt"/>
            </a:endParaRPr>
          </a:p>
          <a:p>
            <a:pPr algn="ctr"/>
            <a:r>
              <a:rPr lang="ru-RU" sz="2800" b="1" dirty="0" smtClean="0">
                <a:latin typeface="+mj-lt"/>
              </a:rPr>
              <a:t>Детей </a:t>
            </a:r>
            <a:r>
              <a:rPr lang="ru-RU" sz="2800" b="1" dirty="0">
                <a:latin typeface="+mj-lt"/>
              </a:rPr>
              <a:t>со стертой дизартрией условно можно разделить на три </a:t>
            </a:r>
            <a:r>
              <a:rPr lang="ru-RU" sz="2800" b="1" dirty="0" smtClean="0">
                <a:latin typeface="+mj-lt"/>
              </a:rPr>
              <a:t>группы:</a:t>
            </a:r>
            <a:endParaRPr lang="ru-RU" sz="2800" b="1" dirty="0">
              <a:latin typeface="+mj-lt"/>
            </a:endParaRPr>
          </a:p>
          <a:p>
            <a:pPr algn="ctr"/>
            <a:endParaRPr lang="ru-RU" dirty="0"/>
          </a:p>
        </p:txBody>
      </p:sp>
      <p:sp>
        <p:nvSpPr>
          <p:cNvPr id="5" name="Скругленный прямоугольник 4"/>
          <p:cNvSpPr/>
          <p:nvPr/>
        </p:nvSpPr>
        <p:spPr>
          <a:xfrm>
            <a:off x="714348" y="3786190"/>
            <a:ext cx="3071834"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atin typeface="+mj-lt"/>
              </a:rPr>
              <a:t>Первая группа</a:t>
            </a:r>
            <a:endParaRPr lang="ru-RU" sz="2800" b="1" dirty="0">
              <a:latin typeface="+mj-lt"/>
            </a:endParaRPr>
          </a:p>
        </p:txBody>
      </p:sp>
      <p:sp>
        <p:nvSpPr>
          <p:cNvPr id="6" name="Скругленный прямоугольник 5"/>
          <p:cNvSpPr/>
          <p:nvPr/>
        </p:nvSpPr>
        <p:spPr>
          <a:xfrm>
            <a:off x="2928926" y="5214950"/>
            <a:ext cx="3071834"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atin typeface="+mj-lt"/>
              </a:rPr>
              <a:t>Третья группа</a:t>
            </a:r>
            <a:endParaRPr lang="ru-RU" sz="2800" b="1" dirty="0">
              <a:latin typeface="+mj-lt"/>
            </a:endParaRPr>
          </a:p>
        </p:txBody>
      </p:sp>
      <p:sp>
        <p:nvSpPr>
          <p:cNvPr id="7" name="Скругленный прямоугольник 6"/>
          <p:cNvSpPr/>
          <p:nvPr/>
        </p:nvSpPr>
        <p:spPr>
          <a:xfrm>
            <a:off x="5357818" y="3786190"/>
            <a:ext cx="3071834" cy="1214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atin typeface="+mj-lt"/>
              </a:rPr>
              <a:t>Вторая группа</a:t>
            </a:r>
            <a:endParaRPr lang="ru-RU" sz="2800" b="1" dirty="0">
              <a:latin typeface="+mj-lt"/>
            </a:endParaRPr>
          </a:p>
        </p:txBody>
      </p:sp>
      <p:sp>
        <p:nvSpPr>
          <p:cNvPr id="8" name="Стрелка вправо с вырезом 7"/>
          <p:cNvSpPr/>
          <p:nvPr/>
        </p:nvSpPr>
        <p:spPr>
          <a:xfrm rot="16200000" flipH="1">
            <a:off x="3464711" y="3679033"/>
            <a:ext cx="2143140" cy="78581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с вырезом 8"/>
          <p:cNvSpPr/>
          <p:nvPr/>
        </p:nvSpPr>
        <p:spPr>
          <a:xfrm rot="16200000" flipH="1">
            <a:off x="6393669" y="2964653"/>
            <a:ext cx="714380" cy="78581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с вырезом 9"/>
          <p:cNvSpPr/>
          <p:nvPr/>
        </p:nvSpPr>
        <p:spPr>
          <a:xfrm rot="16200000" flipH="1">
            <a:off x="1893075" y="2964653"/>
            <a:ext cx="714380" cy="78581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p:spPr>
        <p:txBody>
          <a:bodyPr>
            <a:normAutofit/>
          </a:bodyPr>
          <a:lstStyle/>
          <a:p>
            <a:r>
              <a:rPr lang="ru-RU" sz="4400" b="1" dirty="0" smtClean="0"/>
              <a:t>Первая группа</a:t>
            </a:r>
            <a:br>
              <a:rPr lang="ru-RU" sz="4400" b="1" dirty="0" smtClean="0"/>
            </a:br>
            <a:endParaRPr lang="ru-RU" b="1" dirty="0"/>
          </a:p>
        </p:txBody>
      </p:sp>
      <p:sp>
        <p:nvSpPr>
          <p:cNvPr id="3" name="Содержимое 2"/>
          <p:cNvSpPr>
            <a:spLocks noGrp="1"/>
          </p:cNvSpPr>
          <p:nvPr>
            <p:ph idx="1"/>
          </p:nvPr>
        </p:nvSpPr>
        <p:spPr>
          <a:xfrm>
            <a:off x="457200" y="1000108"/>
            <a:ext cx="8229600" cy="5643602"/>
          </a:xfrm>
        </p:spPr>
        <p:txBody>
          <a:bodyPr>
            <a:normAutofit fontScale="85000" lnSpcReduction="10000"/>
          </a:bodyPr>
          <a:lstStyle/>
          <a:p>
            <a:pPr algn="just">
              <a:buNone/>
            </a:pPr>
            <a:r>
              <a:rPr lang="ru-RU" dirty="0" smtClean="0"/>
              <a:t>       </a:t>
            </a:r>
            <a:r>
              <a:rPr lang="ru-RU" dirty="0" smtClean="0">
                <a:latin typeface="+mj-lt"/>
              </a:rPr>
              <a:t>Дети, у которых имеется нарушение звукопроизношения и просодики. Эта группа очень похожа на детей с </a:t>
            </a:r>
            <a:r>
              <a:rPr lang="ru-RU" dirty="0" err="1" smtClean="0">
                <a:latin typeface="+mj-lt"/>
              </a:rPr>
              <a:t>дислалией</a:t>
            </a:r>
            <a:r>
              <a:rPr lang="ru-RU" dirty="0" smtClean="0">
                <a:latin typeface="+mj-lt"/>
              </a:rPr>
              <a:t>. Часто логопеды их ведут как </a:t>
            </a:r>
            <a:r>
              <a:rPr lang="ru-RU" dirty="0" err="1" smtClean="0">
                <a:latin typeface="+mj-lt"/>
              </a:rPr>
              <a:t>дислаликов</a:t>
            </a:r>
            <a:r>
              <a:rPr lang="ru-RU" dirty="0" smtClean="0">
                <a:latin typeface="+mj-lt"/>
              </a:rPr>
              <a:t> и только в процессе логопедической работы, когда нет положительной динамики при автоматизации звуков, возникает подозрение, что это стертая дизартрия. Чаще всего это подтверждается при глубоком обследовании и после консультации и лечения у невролога. Эти дети имеют хороший уровень речевого развития, но многие из них испытывают трудности при усвоении, различении и воспроизведении предлогов. Дети путают сложные предлоги, испытывают проблемы в различении и использовании приставочных глаголов. Вместе с тем они владеют связной речью, имеют богатый словарь, но могут испытывать затруднения при произнесении слов сложной слоговой структуры (например, </a:t>
            </a:r>
            <a:r>
              <a:rPr lang="ru-RU" i="1" dirty="0" smtClean="0">
                <a:latin typeface="+mj-lt"/>
              </a:rPr>
              <a:t>сковорода, скатерть, пуговица, снеговик </a:t>
            </a:r>
            <a:r>
              <a:rPr lang="ru-RU" dirty="0" smtClean="0">
                <a:latin typeface="+mj-lt"/>
              </a:rPr>
              <a:t>и т.п.). Кроме того, многие дети испытывают трудности с пространственной ориентацией (схема тела, понятия «</a:t>
            </a:r>
            <a:r>
              <a:rPr lang="ru-RU" dirty="0" err="1" smtClean="0">
                <a:latin typeface="+mj-lt"/>
              </a:rPr>
              <a:t>внизу-вверху</a:t>
            </a:r>
            <a:r>
              <a:rPr lang="ru-RU" dirty="0" smtClean="0">
                <a:latin typeface="+mj-lt"/>
              </a:rPr>
              <a:t>» и т.д.).</a:t>
            </a:r>
          </a:p>
          <a:p>
            <a:pPr>
              <a:buNone/>
            </a:pP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203348"/>
          </a:xfrm>
        </p:spPr>
        <p:txBody>
          <a:bodyPr>
            <a:noAutofit/>
          </a:bodyPr>
          <a:lstStyle/>
          <a:p>
            <a:r>
              <a:rPr lang="ru-RU" sz="4400" dirty="0" smtClean="0"/>
              <a:t/>
            </a:r>
            <a:br>
              <a:rPr lang="ru-RU" sz="4400" dirty="0" smtClean="0"/>
            </a:br>
            <a:r>
              <a:rPr lang="ru-RU" sz="4400" b="1" dirty="0" smtClean="0"/>
              <a:t>Вторая группа</a:t>
            </a:r>
            <a:r>
              <a:rPr lang="ru-RU" sz="4400" dirty="0" smtClean="0"/>
              <a:t/>
            </a:r>
            <a:br>
              <a:rPr lang="ru-RU" sz="4400" dirty="0" smtClean="0"/>
            </a:br>
            <a:endParaRPr lang="ru-RU" sz="4400" dirty="0"/>
          </a:p>
        </p:txBody>
      </p:sp>
      <p:sp>
        <p:nvSpPr>
          <p:cNvPr id="3" name="Содержимое 2"/>
          <p:cNvSpPr>
            <a:spLocks noGrp="1"/>
          </p:cNvSpPr>
          <p:nvPr>
            <p:ph idx="1"/>
          </p:nvPr>
        </p:nvSpPr>
        <p:spPr>
          <a:xfrm>
            <a:off x="457200" y="1285860"/>
            <a:ext cx="8229600" cy="5357850"/>
          </a:xfrm>
        </p:spPr>
        <p:txBody>
          <a:bodyPr>
            <a:normAutofit fontScale="77500" lnSpcReduction="20000"/>
          </a:bodyPr>
          <a:lstStyle/>
          <a:p>
            <a:pPr algn="just">
              <a:buNone/>
            </a:pPr>
            <a:r>
              <a:rPr lang="ru-RU" dirty="0" smtClean="0"/>
              <a:t>          </a:t>
            </a:r>
            <a:r>
              <a:rPr lang="ru-RU" dirty="0" smtClean="0">
                <a:latin typeface="+mj-lt"/>
              </a:rPr>
              <a:t>Это дети, у которых нарушение звукопроизношения и просодической стороны речи сочетается с незаконченным процессом формирования фонематического слуха. В этом случае у детей в речи встречаются единичные лексико-грамматические ошибки. Дети допускают ошибки в специальных заданиях при восприятии на слух и повторений слогов и слов с оппозиционными звуками - например, при просьбе показать нужную картинку (</a:t>
            </a:r>
            <a:r>
              <a:rPr lang="ru-RU" i="1" dirty="0" smtClean="0">
                <a:latin typeface="+mj-lt"/>
              </a:rPr>
              <a:t>мышка-мишка, удочка-уточка, коса-коза </a:t>
            </a:r>
            <a:r>
              <a:rPr lang="ru-RU" dirty="0" smtClean="0">
                <a:latin typeface="+mj-lt"/>
              </a:rPr>
              <a:t>и т.д.)</a:t>
            </a:r>
            <a:r>
              <a:rPr lang="ru-RU" i="1" dirty="0" smtClean="0">
                <a:latin typeface="+mj-lt"/>
              </a:rPr>
              <a:t>.</a:t>
            </a:r>
            <a:endParaRPr lang="ru-RU" dirty="0" smtClean="0">
              <a:latin typeface="+mj-lt"/>
            </a:endParaRPr>
          </a:p>
          <a:p>
            <a:pPr algn="just">
              <a:buNone/>
            </a:pPr>
            <a:r>
              <a:rPr lang="ru-RU" dirty="0" smtClean="0">
                <a:latin typeface="+mj-lt"/>
              </a:rPr>
              <a:t>          Таким образом, у детей констатируются </a:t>
            </a:r>
            <a:r>
              <a:rPr lang="ru-RU" dirty="0" err="1" smtClean="0">
                <a:latin typeface="+mj-lt"/>
              </a:rPr>
              <a:t>несформированность</a:t>
            </a:r>
            <a:r>
              <a:rPr lang="ru-RU" dirty="0" smtClean="0">
                <a:latin typeface="+mj-lt"/>
              </a:rPr>
              <a:t> слуховой и произносительной дифференциации звуков. Словарь детей отстает от возрастной нормы. Многие испытывают трудности при словообразовании, допускают ошибки в согласовании имени существительного с числительным и др. Дефекты звукопроизношения стойкие и расцениваются как сложные, полиморфные нарушения. Эта группа детей с фонетико-фонематическим недоразвитием (ФФН и стертой дизартрией должна направляться логопедом на МПК (медико-педагогическую комиссию), в специализированный детский сад (в группу ФФН).</a:t>
            </a:r>
          </a:p>
          <a:p>
            <a:pPr>
              <a:buNone/>
            </a:pP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dirty="0" smtClean="0"/>
              <a:t/>
            </a:r>
            <a:br>
              <a:rPr lang="ru-RU" sz="4900" dirty="0" smtClean="0"/>
            </a:br>
            <a:r>
              <a:rPr lang="ru-RU" sz="4900" b="1" dirty="0" smtClean="0"/>
              <a:t>Третья группа</a:t>
            </a:r>
            <a:r>
              <a:rPr lang="ru-RU" sz="4400" b="1" dirty="0" smtClean="0"/>
              <a:t/>
            </a:r>
            <a:br>
              <a:rPr lang="ru-RU" sz="4400" b="1" dirty="0" smtClean="0"/>
            </a:br>
            <a:endParaRPr lang="ru-RU" b="1" dirty="0"/>
          </a:p>
        </p:txBody>
      </p:sp>
      <p:sp>
        <p:nvSpPr>
          <p:cNvPr id="3" name="Содержимое 2"/>
          <p:cNvSpPr>
            <a:spLocks noGrp="1"/>
          </p:cNvSpPr>
          <p:nvPr>
            <p:ph idx="1"/>
          </p:nvPr>
        </p:nvSpPr>
        <p:spPr>
          <a:xfrm>
            <a:off x="457200" y="1285860"/>
            <a:ext cx="8229600" cy="5429288"/>
          </a:xfrm>
        </p:spPr>
        <p:txBody>
          <a:bodyPr>
            <a:normAutofit fontScale="92500" lnSpcReduction="20000"/>
          </a:bodyPr>
          <a:lstStyle/>
          <a:p>
            <a:pPr algn="just">
              <a:buNone/>
            </a:pPr>
            <a:r>
              <a:rPr lang="ru-RU" i="1" dirty="0" smtClean="0">
                <a:latin typeface="+mj-lt"/>
              </a:rPr>
              <a:t>         </a:t>
            </a:r>
          </a:p>
          <a:p>
            <a:pPr algn="just">
              <a:buNone/>
            </a:pPr>
            <a:r>
              <a:rPr lang="ru-RU" i="1" dirty="0" smtClean="0">
                <a:latin typeface="+mj-lt"/>
              </a:rPr>
              <a:t>        </a:t>
            </a:r>
            <a:r>
              <a:rPr lang="ru-RU" dirty="0" smtClean="0">
                <a:latin typeface="+mj-lt"/>
              </a:rPr>
              <a:t>Это</a:t>
            </a:r>
            <a:r>
              <a:rPr lang="ru-RU" i="1" dirty="0" smtClean="0">
                <a:latin typeface="+mj-lt"/>
              </a:rPr>
              <a:t> </a:t>
            </a:r>
            <a:r>
              <a:rPr lang="ru-RU" dirty="0" smtClean="0">
                <a:latin typeface="+mj-lt"/>
              </a:rPr>
              <a:t>дети, у которых стойкое полиморфное нарушение звукопроизношения и недостаток просодической стороны речи сочетается с недоразвитием фонематического слуха. В результате при обследовании отмечается бедный словарь, выраженные ошибки в грамматическом строе, невозможность связного высказывания, значительные трудности при усвоении слов различной слоговой структуры.</a:t>
            </a:r>
          </a:p>
          <a:p>
            <a:pPr algn="just">
              <a:buNone/>
            </a:pPr>
            <a:r>
              <a:rPr lang="ru-RU" dirty="0" smtClean="0">
                <a:latin typeface="+mj-lt"/>
              </a:rPr>
              <a:t>         Все дети этой группы демонстрируют </a:t>
            </a:r>
            <a:r>
              <a:rPr lang="ru-RU" dirty="0" err="1" smtClean="0">
                <a:latin typeface="+mj-lt"/>
              </a:rPr>
              <a:t>несформированность</a:t>
            </a:r>
            <a:r>
              <a:rPr lang="ru-RU" dirty="0" smtClean="0">
                <a:latin typeface="+mj-lt"/>
              </a:rPr>
              <a:t> слуховой и произносительной дифференциации. Показательно игнорирование в речи предлогов. Эти дети со стертой дизартрией и общим недоразвитием речи (ОНР) должны направляться на МПК (в специализированные группы детского сада) в группы ОНР.</a:t>
            </a:r>
          </a:p>
          <a:p>
            <a:pPr algn="just">
              <a:buNone/>
            </a:pPr>
            <a:endParaRPr lang="ru-RU"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96974"/>
          </a:xfrm>
        </p:spPr>
        <p:txBody>
          <a:bodyPr>
            <a:normAutofit fontScale="90000"/>
          </a:bodyPr>
          <a:lstStyle/>
          <a:p>
            <a:r>
              <a:rPr lang="ru-RU" sz="2200" dirty="0" smtClean="0"/>
              <a:t/>
            </a:r>
            <a:br>
              <a:rPr lang="ru-RU" sz="2200" dirty="0" smtClean="0"/>
            </a:br>
            <a:r>
              <a:rPr lang="ru-RU" sz="2200" dirty="0" smtClean="0"/>
              <a:t/>
            </a:r>
            <a:br>
              <a:rPr lang="ru-RU" sz="2200" dirty="0" smtClean="0"/>
            </a:br>
            <a:r>
              <a:rPr lang="ru-RU" sz="3600" b="1" dirty="0" smtClean="0"/>
              <a:t>В зависимости от уровня развития языковых средств дети направляются в специализированные группы</a:t>
            </a:r>
            <a:r>
              <a:rPr lang="ru-RU" b="1" dirty="0" smtClean="0"/>
              <a:t/>
            </a:r>
            <a:br>
              <a:rPr lang="ru-RU" b="1" dirty="0" smtClean="0"/>
            </a:br>
            <a:endParaRPr lang="ru-RU" b="1" dirty="0"/>
          </a:p>
        </p:txBody>
      </p:sp>
      <p:sp>
        <p:nvSpPr>
          <p:cNvPr id="4" name="Скругленный прямоугольник 3"/>
          <p:cNvSpPr/>
          <p:nvPr/>
        </p:nvSpPr>
        <p:spPr>
          <a:xfrm>
            <a:off x="357158" y="2428868"/>
            <a:ext cx="3000396" cy="1714512"/>
          </a:xfrm>
          <a:prstGeom prst="roundRect">
            <a:avLst/>
          </a:prstGeom>
          <a:solidFill>
            <a:schemeClr val="accent5">
              <a:lumMod val="60000"/>
              <a:lumOff val="4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ru-RU" b="1" dirty="0" smtClean="0">
                <a:solidFill>
                  <a:schemeClr val="tx1"/>
                </a:solidFill>
                <a:latin typeface="+mj-lt"/>
              </a:rPr>
              <a:t>Группа с </a:t>
            </a:r>
            <a:r>
              <a:rPr lang="ru-RU" b="1" dirty="0">
                <a:solidFill>
                  <a:schemeClr val="tx1"/>
                </a:solidFill>
                <a:latin typeface="+mj-lt"/>
              </a:rPr>
              <a:t>фонетическими нарушениями</a:t>
            </a:r>
          </a:p>
        </p:txBody>
      </p:sp>
      <p:sp>
        <p:nvSpPr>
          <p:cNvPr id="5" name="Скругленный прямоугольник 4"/>
          <p:cNvSpPr/>
          <p:nvPr/>
        </p:nvSpPr>
        <p:spPr>
          <a:xfrm>
            <a:off x="5715008" y="2428868"/>
            <a:ext cx="3000396" cy="1714512"/>
          </a:xfrm>
          <a:prstGeom prst="roundRect">
            <a:avLst/>
          </a:prstGeom>
          <a:solidFill>
            <a:schemeClr val="accent5">
              <a:lumMod val="60000"/>
              <a:lumOff val="4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ru-RU" b="1" dirty="0" smtClean="0">
                <a:solidFill>
                  <a:schemeClr val="tx1"/>
                </a:solidFill>
                <a:latin typeface="+mj-lt"/>
              </a:rPr>
              <a:t>Группа с </a:t>
            </a:r>
            <a:r>
              <a:rPr lang="ru-RU" b="1" dirty="0">
                <a:solidFill>
                  <a:schemeClr val="tx1"/>
                </a:solidFill>
                <a:latin typeface="+mj-lt"/>
              </a:rPr>
              <a:t>фонетико-фонематическим недоразвитием</a:t>
            </a:r>
          </a:p>
        </p:txBody>
      </p:sp>
      <p:sp>
        <p:nvSpPr>
          <p:cNvPr id="6" name="Скругленный прямоугольник 5"/>
          <p:cNvSpPr/>
          <p:nvPr/>
        </p:nvSpPr>
        <p:spPr>
          <a:xfrm>
            <a:off x="3071802" y="4429132"/>
            <a:ext cx="3000396" cy="1714512"/>
          </a:xfrm>
          <a:prstGeom prst="roundRect">
            <a:avLst/>
          </a:prstGeom>
          <a:solidFill>
            <a:schemeClr val="accent5">
              <a:lumMod val="60000"/>
              <a:lumOff val="4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ru-RU" b="1" dirty="0" smtClean="0">
                <a:solidFill>
                  <a:schemeClr val="tx1"/>
                </a:solidFill>
                <a:latin typeface="+mj-lt"/>
              </a:rPr>
              <a:t>Группа с </a:t>
            </a:r>
            <a:r>
              <a:rPr lang="ru-RU" b="1" dirty="0">
                <a:solidFill>
                  <a:schemeClr val="tx1"/>
                </a:solidFill>
                <a:latin typeface="+mj-lt"/>
              </a:rPr>
              <a:t>общим недоразвитием речи</a:t>
            </a:r>
          </a:p>
        </p:txBody>
      </p:sp>
      <p:sp>
        <p:nvSpPr>
          <p:cNvPr id="7" name="Стрелка вправо с вырезом 6"/>
          <p:cNvSpPr/>
          <p:nvPr/>
        </p:nvSpPr>
        <p:spPr>
          <a:xfrm rot="5400000">
            <a:off x="3286116" y="2643182"/>
            <a:ext cx="2571768" cy="714380"/>
          </a:xfrm>
          <a:prstGeom prst="notch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8" name="Стрелка вправо с вырезом 7"/>
          <p:cNvSpPr/>
          <p:nvPr/>
        </p:nvSpPr>
        <p:spPr>
          <a:xfrm rot="5400000">
            <a:off x="1535885" y="1678769"/>
            <a:ext cx="642942" cy="714380"/>
          </a:xfrm>
          <a:prstGeom prst="notch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
        <p:nvSpPr>
          <p:cNvPr id="9" name="Стрелка вправо с вырезом 8"/>
          <p:cNvSpPr/>
          <p:nvPr/>
        </p:nvSpPr>
        <p:spPr>
          <a:xfrm rot="5400000">
            <a:off x="6536545" y="1678769"/>
            <a:ext cx="642942" cy="714380"/>
          </a:xfrm>
          <a:prstGeom prst="notch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85860"/>
          </a:xfrm>
        </p:spPr>
        <p:txBody>
          <a:bodyPr>
            <a:normAutofit fontScale="90000"/>
          </a:bodyPr>
          <a:lstStyle/>
          <a:p>
            <a:r>
              <a:rPr lang="ru-RU" sz="3200" b="1" dirty="0" smtClean="0"/>
              <a:t>Для устранения стертой дизартрии необходимо комплексное воздействие</a:t>
            </a:r>
            <a:endParaRPr lang="ru-RU" sz="3200" b="1" dirty="0"/>
          </a:p>
        </p:txBody>
      </p:sp>
      <p:sp>
        <p:nvSpPr>
          <p:cNvPr id="3" name="Содержимое 2"/>
          <p:cNvSpPr>
            <a:spLocks noGrp="1"/>
          </p:cNvSpPr>
          <p:nvPr>
            <p:ph idx="1"/>
          </p:nvPr>
        </p:nvSpPr>
        <p:spPr>
          <a:xfrm>
            <a:off x="500034" y="1142984"/>
            <a:ext cx="8229600" cy="5715016"/>
          </a:xfrm>
        </p:spPr>
        <p:txBody>
          <a:bodyPr/>
          <a:lstStyle/>
          <a:p>
            <a:pPr>
              <a:buNone/>
            </a:pPr>
            <a:endParaRPr lang="ru-RU" dirty="0"/>
          </a:p>
        </p:txBody>
      </p:sp>
      <p:sp>
        <p:nvSpPr>
          <p:cNvPr id="4" name="Скругленный прямоугольник 3"/>
          <p:cNvSpPr/>
          <p:nvPr/>
        </p:nvSpPr>
        <p:spPr>
          <a:xfrm>
            <a:off x="571472" y="1214422"/>
            <a:ext cx="2143140" cy="1285884"/>
          </a:xfrm>
          <a:prstGeom prst="roundRect">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b="1" u="sng" dirty="0">
                <a:solidFill>
                  <a:schemeClr val="tx1"/>
                </a:solidFill>
                <a:latin typeface="+mj-lt"/>
              </a:rPr>
              <a:t>Медицинское </a:t>
            </a:r>
            <a:r>
              <a:rPr lang="ru-RU" b="1" u="sng" dirty="0" smtClean="0">
                <a:solidFill>
                  <a:schemeClr val="tx1"/>
                </a:solidFill>
                <a:latin typeface="+mj-lt"/>
              </a:rPr>
              <a:t>воздействие</a:t>
            </a:r>
          </a:p>
          <a:p>
            <a:pPr algn="ctr"/>
            <a:r>
              <a:rPr lang="ru-RU" b="1" dirty="0" smtClean="0">
                <a:solidFill>
                  <a:schemeClr val="tx1"/>
                </a:solidFill>
                <a:latin typeface="+mj-lt"/>
              </a:rPr>
              <a:t>(</a:t>
            </a:r>
            <a:r>
              <a:rPr lang="ru-RU" i="1" dirty="0" smtClean="0">
                <a:solidFill>
                  <a:schemeClr val="tx1"/>
                </a:solidFill>
              </a:rPr>
              <a:t>определяется </a:t>
            </a:r>
            <a:r>
              <a:rPr lang="ru-RU" i="1" dirty="0">
                <a:solidFill>
                  <a:schemeClr val="tx1"/>
                </a:solidFill>
              </a:rPr>
              <a:t>неврологом</a:t>
            </a:r>
            <a:r>
              <a:rPr lang="ru-RU" b="1" dirty="0" smtClean="0">
                <a:solidFill>
                  <a:schemeClr val="tx1"/>
                </a:solidFill>
                <a:latin typeface="+mj-lt"/>
              </a:rPr>
              <a:t>)</a:t>
            </a:r>
            <a:endParaRPr lang="ru-RU" dirty="0">
              <a:solidFill>
                <a:schemeClr val="tx1"/>
              </a:solidFill>
              <a:latin typeface="+mj-lt"/>
            </a:endParaRPr>
          </a:p>
        </p:txBody>
      </p:sp>
      <p:sp>
        <p:nvSpPr>
          <p:cNvPr id="5" name="Скругленный прямоугольник 4"/>
          <p:cNvSpPr/>
          <p:nvPr/>
        </p:nvSpPr>
        <p:spPr>
          <a:xfrm>
            <a:off x="3571868" y="1214422"/>
            <a:ext cx="2143140" cy="1000132"/>
          </a:xfrm>
          <a:prstGeom prst="roundRect">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1100" b="1" u="sng" dirty="0">
                <a:solidFill>
                  <a:schemeClr val="tx1"/>
                </a:solidFill>
                <a:latin typeface="+mj-lt"/>
              </a:rPr>
              <a:t>Психолого-педагогическое </a:t>
            </a:r>
            <a:r>
              <a:rPr lang="ru-RU" sz="1100" b="1" u="sng" dirty="0" smtClean="0">
                <a:solidFill>
                  <a:schemeClr val="tx1"/>
                </a:solidFill>
                <a:latin typeface="+mj-lt"/>
              </a:rPr>
              <a:t>воздействие</a:t>
            </a:r>
          </a:p>
          <a:p>
            <a:pPr algn="ctr"/>
            <a:r>
              <a:rPr lang="ru-RU" sz="1050" b="1" dirty="0">
                <a:solidFill>
                  <a:schemeClr val="tx1"/>
                </a:solidFill>
                <a:latin typeface="+mj-lt"/>
              </a:rPr>
              <a:t>(</a:t>
            </a:r>
            <a:r>
              <a:rPr lang="ru-RU" sz="1000" dirty="0" smtClean="0">
                <a:solidFill>
                  <a:schemeClr val="tx1"/>
                </a:solidFill>
                <a:latin typeface="+mj-lt"/>
              </a:rPr>
              <a:t>дефектологами</a:t>
            </a:r>
            <a:r>
              <a:rPr lang="ru-RU" sz="1000" dirty="0">
                <a:solidFill>
                  <a:schemeClr val="tx1"/>
                </a:solidFill>
                <a:latin typeface="+mj-lt"/>
              </a:rPr>
              <a:t>, психологами, воспитателями</a:t>
            </a:r>
            <a:r>
              <a:rPr lang="ru-RU" sz="1600" dirty="0">
                <a:solidFill>
                  <a:schemeClr val="tx1"/>
                </a:solidFill>
              </a:rPr>
              <a:t>, </a:t>
            </a:r>
            <a:r>
              <a:rPr lang="ru-RU" sz="1050" dirty="0">
                <a:solidFill>
                  <a:schemeClr val="tx1"/>
                </a:solidFill>
              </a:rPr>
              <a:t>родителями</a:t>
            </a:r>
            <a:r>
              <a:rPr lang="ru-RU" sz="1050" b="1" dirty="0" smtClean="0">
                <a:solidFill>
                  <a:schemeClr val="tx1"/>
                </a:solidFill>
                <a:latin typeface="+mj-lt"/>
              </a:rPr>
              <a:t>)</a:t>
            </a:r>
            <a:endParaRPr lang="ru-RU" sz="1050" b="1" dirty="0">
              <a:solidFill>
                <a:schemeClr val="tx1"/>
              </a:solidFill>
              <a:latin typeface="+mj-lt"/>
            </a:endParaRPr>
          </a:p>
        </p:txBody>
      </p:sp>
      <p:sp>
        <p:nvSpPr>
          <p:cNvPr id="7" name="Скругленный прямоугольник 6"/>
          <p:cNvSpPr/>
          <p:nvPr/>
        </p:nvSpPr>
        <p:spPr>
          <a:xfrm>
            <a:off x="6429388" y="1142984"/>
            <a:ext cx="2214578" cy="1071570"/>
          </a:xfrm>
          <a:prstGeom prst="roundRect">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1400" b="1" u="sng" dirty="0">
                <a:solidFill>
                  <a:schemeClr val="tx1"/>
                </a:solidFill>
                <a:latin typeface="+mj-lt"/>
              </a:rPr>
              <a:t>Логопедическая работа </a:t>
            </a:r>
            <a:endParaRPr lang="ru-RU" sz="1400" b="1" u="sng" dirty="0" smtClean="0">
              <a:solidFill>
                <a:schemeClr val="tx1"/>
              </a:solidFill>
              <a:latin typeface="+mj-lt"/>
            </a:endParaRPr>
          </a:p>
          <a:p>
            <a:pPr algn="ctr"/>
            <a:r>
              <a:rPr lang="ru-RU" sz="1400" dirty="0" smtClean="0">
                <a:solidFill>
                  <a:schemeClr val="tx1"/>
                </a:solidFill>
                <a:latin typeface="+mj-lt"/>
              </a:rPr>
              <a:t>(родители, коррекционная работа логопеда)</a:t>
            </a:r>
            <a:endParaRPr lang="ru-RU" sz="1400" dirty="0">
              <a:solidFill>
                <a:schemeClr val="tx1"/>
              </a:solidFill>
              <a:latin typeface="+mj-lt"/>
            </a:endParaRPr>
          </a:p>
        </p:txBody>
      </p:sp>
      <p:sp>
        <p:nvSpPr>
          <p:cNvPr id="9" name="Табличка 8"/>
          <p:cNvSpPr/>
          <p:nvPr/>
        </p:nvSpPr>
        <p:spPr>
          <a:xfrm>
            <a:off x="3714744" y="2285992"/>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mj-lt"/>
              </a:rPr>
              <a:t>развитие</a:t>
            </a:r>
            <a:r>
              <a:rPr lang="ru-RU" b="1" dirty="0">
                <a:solidFill>
                  <a:schemeClr val="tx1"/>
                </a:solidFill>
                <a:latin typeface="+mj-lt"/>
              </a:rPr>
              <a:t> </a:t>
            </a:r>
            <a:r>
              <a:rPr lang="ru-RU" sz="1100" b="1" dirty="0">
                <a:solidFill>
                  <a:schemeClr val="tx1"/>
                </a:solidFill>
                <a:latin typeface="+mj-lt"/>
              </a:rPr>
              <a:t>сенсорных</a:t>
            </a:r>
            <a:r>
              <a:rPr lang="ru-RU" b="1" dirty="0">
                <a:solidFill>
                  <a:schemeClr val="tx1"/>
                </a:solidFill>
                <a:latin typeface="+mj-lt"/>
              </a:rPr>
              <a:t> </a:t>
            </a:r>
            <a:r>
              <a:rPr lang="ru-RU" sz="1200" b="1" dirty="0">
                <a:solidFill>
                  <a:schemeClr val="tx1"/>
                </a:solidFill>
                <a:latin typeface="+mj-lt"/>
              </a:rPr>
              <a:t>функций</a:t>
            </a:r>
          </a:p>
        </p:txBody>
      </p:sp>
      <p:sp>
        <p:nvSpPr>
          <p:cNvPr id="10" name="Табличка 9"/>
          <p:cNvSpPr/>
          <p:nvPr/>
        </p:nvSpPr>
        <p:spPr>
          <a:xfrm>
            <a:off x="3714744" y="2857496"/>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latin typeface="+mj-lt"/>
              </a:rPr>
              <a:t>уточнение пространственных представлений</a:t>
            </a:r>
          </a:p>
        </p:txBody>
      </p:sp>
      <p:sp>
        <p:nvSpPr>
          <p:cNvPr id="11" name="Табличка 10"/>
          <p:cNvSpPr/>
          <p:nvPr/>
        </p:nvSpPr>
        <p:spPr>
          <a:xfrm>
            <a:off x="3714744" y="3429000"/>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latin typeface="+mj-lt"/>
              </a:rPr>
              <a:t>формирование конструктивного </a:t>
            </a:r>
            <a:r>
              <a:rPr lang="ru-RU" sz="1100" b="1" dirty="0" err="1">
                <a:solidFill>
                  <a:schemeClr val="tx1"/>
                </a:solidFill>
                <a:latin typeface="+mj-lt"/>
              </a:rPr>
              <a:t>праксиса</a:t>
            </a:r>
            <a:endParaRPr lang="ru-RU" sz="1100" b="1" dirty="0">
              <a:solidFill>
                <a:schemeClr val="tx1"/>
              </a:solidFill>
              <a:latin typeface="+mj-lt"/>
            </a:endParaRPr>
          </a:p>
        </p:txBody>
      </p:sp>
      <p:sp>
        <p:nvSpPr>
          <p:cNvPr id="12" name="Табличка 11"/>
          <p:cNvSpPr/>
          <p:nvPr/>
        </p:nvSpPr>
        <p:spPr>
          <a:xfrm>
            <a:off x="3714744" y="4000504"/>
            <a:ext cx="1857388"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latin typeface="+mj-lt"/>
              </a:rPr>
              <a:t>развитие высших корковых функций</a:t>
            </a:r>
          </a:p>
        </p:txBody>
      </p:sp>
      <p:sp>
        <p:nvSpPr>
          <p:cNvPr id="13" name="Табличка 12"/>
          <p:cNvSpPr/>
          <p:nvPr/>
        </p:nvSpPr>
        <p:spPr>
          <a:xfrm>
            <a:off x="3714744" y="4643446"/>
            <a:ext cx="1857388"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50" b="1" dirty="0">
                <a:solidFill>
                  <a:schemeClr val="tx1"/>
                </a:solidFill>
                <a:latin typeface="+mj-lt"/>
              </a:rPr>
              <a:t>формирование тонких дифференцированных движений рук</a:t>
            </a:r>
          </a:p>
        </p:txBody>
      </p:sp>
      <p:sp>
        <p:nvSpPr>
          <p:cNvPr id="14" name="Табличка 13"/>
          <p:cNvSpPr/>
          <p:nvPr/>
        </p:nvSpPr>
        <p:spPr>
          <a:xfrm>
            <a:off x="3714744" y="5286388"/>
            <a:ext cx="1857388"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50" b="1" dirty="0">
                <a:solidFill>
                  <a:schemeClr val="tx1"/>
                </a:solidFill>
                <a:latin typeface="+mj-lt"/>
              </a:rPr>
              <a:t>формирование познавательной деятельности</a:t>
            </a:r>
          </a:p>
        </p:txBody>
      </p:sp>
      <p:sp>
        <p:nvSpPr>
          <p:cNvPr id="15" name="Табличка 14"/>
          <p:cNvSpPr/>
          <p:nvPr/>
        </p:nvSpPr>
        <p:spPr>
          <a:xfrm>
            <a:off x="3714744" y="5929330"/>
            <a:ext cx="1857388" cy="642918"/>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latin typeface="+mj-lt"/>
              </a:rPr>
              <a:t>психологическую подготовку ребенка к обучению в школе</a:t>
            </a:r>
          </a:p>
        </p:txBody>
      </p:sp>
      <p:sp>
        <p:nvSpPr>
          <p:cNvPr id="16" name="Табличка 15"/>
          <p:cNvSpPr/>
          <p:nvPr/>
        </p:nvSpPr>
        <p:spPr>
          <a:xfrm>
            <a:off x="6500826" y="2285992"/>
            <a:ext cx="2071702"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tx1"/>
                </a:solidFill>
                <a:latin typeface="+mj-lt"/>
              </a:rPr>
              <a:t>Нормализации </a:t>
            </a:r>
            <a:r>
              <a:rPr lang="ru-RU" sz="900" b="1" dirty="0">
                <a:solidFill>
                  <a:schemeClr val="tx1"/>
                </a:solidFill>
                <a:latin typeface="+mj-lt"/>
              </a:rPr>
              <a:t>мышечного тонуса артикуляционного </a:t>
            </a:r>
            <a:r>
              <a:rPr lang="ru-RU" sz="900" b="1" dirty="0" smtClean="0">
                <a:solidFill>
                  <a:schemeClr val="tx1"/>
                </a:solidFill>
                <a:latin typeface="+mj-lt"/>
              </a:rPr>
              <a:t>аппарата (массаж)</a:t>
            </a:r>
            <a:endParaRPr lang="ru-RU" sz="900" b="1" dirty="0">
              <a:solidFill>
                <a:schemeClr val="tx1"/>
              </a:solidFill>
              <a:latin typeface="+mj-lt"/>
            </a:endParaRPr>
          </a:p>
        </p:txBody>
      </p:sp>
      <p:sp>
        <p:nvSpPr>
          <p:cNvPr id="17" name="Табличка 16"/>
          <p:cNvSpPr/>
          <p:nvPr/>
        </p:nvSpPr>
        <p:spPr>
          <a:xfrm>
            <a:off x="714348" y="3357562"/>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mj-lt"/>
              </a:rPr>
              <a:t>ЛФК</a:t>
            </a:r>
          </a:p>
        </p:txBody>
      </p:sp>
      <p:sp>
        <p:nvSpPr>
          <p:cNvPr id="18" name="Табличка 17"/>
          <p:cNvSpPr/>
          <p:nvPr/>
        </p:nvSpPr>
        <p:spPr>
          <a:xfrm>
            <a:off x="714348" y="4000504"/>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mj-lt"/>
              </a:rPr>
              <a:t>рефлексотерапию</a:t>
            </a:r>
          </a:p>
        </p:txBody>
      </p:sp>
      <p:sp>
        <p:nvSpPr>
          <p:cNvPr id="19" name="Табличка 18"/>
          <p:cNvSpPr/>
          <p:nvPr/>
        </p:nvSpPr>
        <p:spPr>
          <a:xfrm>
            <a:off x="714348" y="4643446"/>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mj-lt"/>
              </a:rPr>
              <a:t>массаж</a:t>
            </a:r>
          </a:p>
        </p:txBody>
      </p:sp>
      <p:sp>
        <p:nvSpPr>
          <p:cNvPr id="20" name="Табличка 19"/>
          <p:cNvSpPr/>
          <p:nvPr/>
        </p:nvSpPr>
        <p:spPr>
          <a:xfrm>
            <a:off x="714348" y="5286388"/>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latin typeface="+mj-lt"/>
              </a:rPr>
              <a:t>физиотерапию</a:t>
            </a:r>
            <a:r>
              <a:rPr lang="ru-RU" sz="1200" b="1" dirty="0">
                <a:latin typeface="+mj-lt"/>
              </a:rPr>
              <a:t> </a:t>
            </a:r>
          </a:p>
        </p:txBody>
      </p:sp>
      <p:sp>
        <p:nvSpPr>
          <p:cNvPr id="21" name="Табличка 20"/>
          <p:cNvSpPr/>
          <p:nvPr/>
        </p:nvSpPr>
        <p:spPr>
          <a:xfrm>
            <a:off x="714348" y="5929330"/>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1"/>
                </a:solidFill>
                <a:latin typeface="+mj-lt"/>
              </a:rPr>
              <a:t>Индивидуальные назначения врача</a:t>
            </a:r>
            <a:endParaRPr lang="ru-RU" sz="1200" b="1" dirty="0">
              <a:solidFill>
                <a:schemeClr val="tx1"/>
              </a:solidFill>
              <a:latin typeface="+mj-lt"/>
            </a:endParaRPr>
          </a:p>
        </p:txBody>
      </p:sp>
      <p:sp>
        <p:nvSpPr>
          <p:cNvPr id="23" name="Табличка 22"/>
          <p:cNvSpPr/>
          <p:nvPr/>
        </p:nvSpPr>
        <p:spPr>
          <a:xfrm>
            <a:off x="714348" y="2643182"/>
            <a:ext cx="1857388"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solidFill>
                <a:latin typeface="+mj-lt"/>
              </a:rPr>
              <a:t>медикаментозную терапию</a:t>
            </a:r>
          </a:p>
        </p:txBody>
      </p:sp>
      <p:sp>
        <p:nvSpPr>
          <p:cNvPr id="24" name="Табличка 23"/>
          <p:cNvSpPr/>
          <p:nvPr/>
        </p:nvSpPr>
        <p:spPr>
          <a:xfrm>
            <a:off x="6500826" y="2928934"/>
            <a:ext cx="2071702"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tx1"/>
                </a:solidFill>
                <a:latin typeface="+mj-lt"/>
              </a:rPr>
              <a:t>Упражнения </a:t>
            </a:r>
            <a:r>
              <a:rPr lang="ru-RU" sz="900" b="1" dirty="0">
                <a:solidFill>
                  <a:schemeClr val="tx1"/>
                </a:solidFill>
                <a:latin typeface="+mj-lt"/>
              </a:rPr>
              <a:t>по нормализации моторики артикуляционного аппарата</a:t>
            </a:r>
          </a:p>
        </p:txBody>
      </p:sp>
      <p:sp>
        <p:nvSpPr>
          <p:cNvPr id="25" name="Табличка 24"/>
          <p:cNvSpPr/>
          <p:nvPr/>
        </p:nvSpPr>
        <p:spPr>
          <a:xfrm>
            <a:off x="6500826" y="3571876"/>
            <a:ext cx="2071702" cy="428628"/>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latin typeface="+mj-lt"/>
              </a:rPr>
              <a:t>Упражнения </a:t>
            </a:r>
            <a:r>
              <a:rPr lang="ru-RU" sz="1000" b="1" dirty="0">
                <a:solidFill>
                  <a:schemeClr val="tx1"/>
                </a:solidFill>
                <a:latin typeface="+mj-lt"/>
              </a:rPr>
              <a:t>по укреплению голоса, дыхания</a:t>
            </a:r>
          </a:p>
        </p:txBody>
      </p:sp>
      <p:sp>
        <p:nvSpPr>
          <p:cNvPr id="26" name="Табличка 25"/>
          <p:cNvSpPr/>
          <p:nvPr/>
        </p:nvSpPr>
        <p:spPr>
          <a:xfrm>
            <a:off x="6500826" y="4071942"/>
            <a:ext cx="2071702"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50" b="1" dirty="0" smtClean="0">
                <a:solidFill>
                  <a:schemeClr val="tx1"/>
                </a:solidFill>
                <a:latin typeface="+mj-lt"/>
              </a:rPr>
              <a:t>Специальные упражнения </a:t>
            </a:r>
            <a:r>
              <a:rPr lang="ru-RU" sz="950" b="1" dirty="0">
                <a:solidFill>
                  <a:schemeClr val="tx1"/>
                </a:solidFill>
                <a:latin typeface="+mj-lt"/>
              </a:rPr>
              <a:t>вводятся для улучшения просодики речи</a:t>
            </a:r>
          </a:p>
        </p:txBody>
      </p:sp>
      <p:sp>
        <p:nvSpPr>
          <p:cNvPr id="27" name="Табличка 26"/>
          <p:cNvSpPr/>
          <p:nvPr/>
        </p:nvSpPr>
        <p:spPr>
          <a:xfrm>
            <a:off x="6500826" y="4714884"/>
            <a:ext cx="2071702" cy="500066"/>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latin typeface="+mj-lt"/>
              </a:rPr>
              <a:t>Развитие </a:t>
            </a:r>
            <a:r>
              <a:rPr lang="ru-RU" sz="1000" b="1" dirty="0">
                <a:solidFill>
                  <a:schemeClr val="tx1"/>
                </a:solidFill>
                <a:latin typeface="+mj-lt"/>
              </a:rPr>
              <a:t>мелкой моторики рук</a:t>
            </a:r>
          </a:p>
        </p:txBody>
      </p:sp>
      <p:sp>
        <p:nvSpPr>
          <p:cNvPr id="28" name="Табличка 27"/>
          <p:cNvSpPr/>
          <p:nvPr/>
        </p:nvSpPr>
        <p:spPr>
          <a:xfrm>
            <a:off x="6572264" y="5286388"/>
            <a:ext cx="2000264" cy="571504"/>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latin typeface="+mj-lt"/>
              </a:rPr>
              <a:t>Упражнения при </a:t>
            </a:r>
            <a:r>
              <a:rPr lang="ru-RU" sz="1000" b="1" dirty="0">
                <a:solidFill>
                  <a:schemeClr val="tx1"/>
                </a:solidFill>
                <a:latin typeface="+mj-lt"/>
              </a:rPr>
              <a:t>автоматизации и дифференциации звуков</a:t>
            </a:r>
          </a:p>
        </p:txBody>
      </p:sp>
      <p:sp>
        <p:nvSpPr>
          <p:cNvPr id="30" name="Табличка 29"/>
          <p:cNvSpPr/>
          <p:nvPr/>
        </p:nvSpPr>
        <p:spPr>
          <a:xfrm>
            <a:off x="6572264" y="6000768"/>
            <a:ext cx="2071702" cy="642942"/>
          </a:xfrm>
          <a:prstGeom prst="plaqu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b="1" dirty="0" smtClean="0">
                <a:solidFill>
                  <a:schemeClr val="tx1"/>
                </a:solidFill>
                <a:latin typeface="+mj-lt"/>
              </a:rPr>
              <a:t>Выработка </a:t>
            </a:r>
            <a:r>
              <a:rPr lang="ru-RU" sz="900" b="1" dirty="0">
                <a:solidFill>
                  <a:schemeClr val="tx1"/>
                </a:solidFill>
                <a:latin typeface="+mj-lt"/>
              </a:rPr>
              <a:t>у ребенка самоконтроля за реализацией произносительных умений и навыков</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solidFill>
              <a:schemeClr val="accent2">
                <a:lumMod val="75000"/>
              </a:schemeClr>
            </a:solidFill>
          </a:ln>
        </p:spPr>
        <p:style>
          <a:lnRef idx="1">
            <a:schemeClr val="accent2"/>
          </a:lnRef>
          <a:fillRef idx="2">
            <a:schemeClr val="accent2"/>
          </a:fillRef>
          <a:effectRef idx="1">
            <a:schemeClr val="accent2"/>
          </a:effectRef>
          <a:fontRef idx="minor">
            <a:schemeClr val="dk1"/>
          </a:fontRef>
        </p:style>
        <p:txBody>
          <a:bodyPr>
            <a:normAutofit/>
          </a:bodyPr>
          <a:lstStyle/>
          <a:p>
            <a:r>
              <a:rPr lang="ru-RU" sz="2800" dirty="0" smtClean="0"/>
              <a:t>Модель взаимодействия специалистов при коррекции речевых нарушений</a:t>
            </a:r>
            <a:endParaRPr lang="ru-RU" sz="2800" dirty="0"/>
          </a:p>
        </p:txBody>
      </p:sp>
      <p:pic>
        <p:nvPicPr>
          <p:cNvPr id="30722" name="Picture 2" descr="E:\Дизартрия\i_035.png"/>
          <p:cNvPicPr>
            <a:picLocks noGrp="1" noChangeAspect="1" noChangeArrowheads="1"/>
          </p:cNvPicPr>
          <p:nvPr>
            <p:ph idx="1"/>
          </p:nvPr>
        </p:nvPicPr>
        <p:blipFill>
          <a:blip r:embed="rId2" cstate="print"/>
          <a:stretch>
            <a:fillRect/>
          </a:stretch>
        </p:blipFill>
        <p:spPr bwMode="auto">
          <a:xfrm>
            <a:off x="2762145" y="2249488"/>
            <a:ext cx="3616536" cy="3541712"/>
          </a:xfrm>
          <a:prstGeom prst="rect">
            <a:avLst/>
          </a:prstGeom>
          <a:solidFill>
            <a:srgbClr val="FFFFFF">
              <a:shade val="85000"/>
            </a:srgbClr>
          </a:solidFill>
          <a:ln w="8890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Используемая литература</a:t>
            </a:r>
            <a:endParaRPr lang="ru-RU" dirty="0"/>
          </a:p>
        </p:txBody>
      </p:sp>
      <p:sp>
        <p:nvSpPr>
          <p:cNvPr id="3" name="Содержимое 2"/>
          <p:cNvSpPr>
            <a:spLocks noGrp="1"/>
          </p:cNvSpPr>
          <p:nvPr>
            <p:ph idx="1"/>
          </p:nvPr>
        </p:nvSpPr>
        <p:spPr>
          <a:xfrm>
            <a:off x="457200" y="1600200"/>
            <a:ext cx="8329642" cy="5257800"/>
          </a:xfrm>
        </p:spPr>
        <p:txBody>
          <a:bodyPr>
            <a:normAutofit/>
          </a:bodyPr>
          <a:lstStyle/>
          <a:p>
            <a:r>
              <a:rPr lang="ru-RU" sz="2000" b="1" dirty="0" smtClean="0">
                <a:solidFill>
                  <a:schemeClr val="tx1">
                    <a:lumMod val="95000"/>
                  </a:schemeClr>
                </a:solidFill>
              </a:rPr>
              <a:t>Архипова Е.Ф. Стертая дизартрия. М.: АСТ: </a:t>
            </a:r>
            <a:r>
              <a:rPr lang="ru-RU" sz="2000" b="1" dirty="0" err="1" smtClean="0">
                <a:solidFill>
                  <a:schemeClr val="tx1">
                    <a:lumMod val="95000"/>
                  </a:schemeClr>
                </a:solidFill>
              </a:rPr>
              <a:t>Астрель</a:t>
            </a:r>
            <a:r>
              <a:rPr lang="ru-RU" sz="2000" b="1" dirty="0" smtClean="0">
                <a:solidFill>
                  <a:schemeClr val="tx1">
                    <a:lumMod val="95000"/>
                  </a:schemeClr>
                </a:solidFill>
              </a:rPr>
              <a:t>, </a:t>
            </a:r>
          </a:p>
          <a:p>
            <a:r>
              <a:rPr lang="ru-RU" sz="2000" b="1" dirty="0" smtClean="0">
                <a:solidFill>
                  <a:schemeClr val="tx1">
                    <a:lumMod val="95000"/>
                  </a:schemeClr>
                </a:solidFill>
              </a:rPr>
              <a:t>Учебник для студентов </a:t>
            </a:r>
            <a:r>
              <a:rPr lang="ru-RU" sz="2000" b="1" dirty="0" err="1" smtClean="0">
                <a:solidFill>
                  <a:schemeClr val="tx1">
                    <a:lumMod val="95000"/>
                  </a:schemeClr>
                </a:solidFill>
              </a:rPr>
              <a:t>дефектол</a:t>
            </a:r>
            <a:r>
              <a:rPr lang="ru-RU" sz="2000" b="1" dirty="0" smtClean="0">
                <a:solidFill>
                  <a:schemeClr val="tx1">
                    <a:lumMod val="95000"/>
                  </a:schemeClr>
                </a:solidFill>
              </a:rPr>
              <a:t>. </a:t>
            </a:r>
            <a:r>
              <a:rPr lang="ru-RU" sz="2000" b="1" dirty="0" err="1" smtClean="0">
                <a:solidFill>
                  <a:schemeClr val="tx1">
                    <a:lumMod val="95000"/>
                  </a:schemeClr>
                </a:solidFill>
              </a:rPr>
              <a:t>фак</a:t>
            </a:r>
            <a:r>
              <a:rPr lang="ru-RU" sz="2000" b="1" dirty="0" smtClean="0">
                <a:solidFill>
                  <a:schemeClr val="tx1">
                    <a:lumMod val="95000"/>
                  </a:schemeClr>
                </a:solidFill>
              </a:rPr>
              <a:t>.  </a:t>
            </a:r>
            <a:r>
              <a:rPr lang="ru-RU" sz="2000" b="1" dirty="0" err="1" smtClean="0">
                <a:solidFill>
                  <a:schemeClr val="tx1">
                    <a:lumMod val="95000"/>
                  </a:schemeClr>
                </a:solidFill>
              </a:rPr>
              <a:t>пед</a:t>
            </a:r>
            <a:r>
              <a:rPr lang="ru-RU" sz="2000" b="1" dirty="0" smtClean="0">
                <a:solidFill>
                  <a:schemeClr val="tx1">
                    <a:lumMod val="95000"/>
                  </a:schemeClr>
                </a:solidFill>
              </a:rPr>
              <a:t>. вузов / Под ред. Л.С. Волковой,  С.Н. Шаховской.  - М.: </a:t>
            </a:r>
            <a:r>
              <a:rPr lang="ru-RU" sz="2000" b="1" dirty="0" err="1" smtClean="0">
                <a:solidFill>
                  <a:schemeClr val="tx1">
                    <a:lumMod val="95000"/>
                  </a:schemeClr>
                </a:solidFill>
              </a:rPr>
              <a:t>Гуманит</a:t>
            </a:r>
            <a:r>
              <a:rPr lang="ru-RU" sz="2000" b="1" dirty="0" smtClean="0">
                <a:solidFill>
                  <a:schemeClr val="tx1">
                    <a:lumMod val="95000"/>
                  </a:schemeClr>
                </a:solidFill>
              </a:rPr>
              <a:t> изд. Центр ВЛАДОС, 1918.</a:t>
            </a:r>
          </a:p>
          <a:p>
            <a:r>
              <a:rPr lang="ru-RU" sz="2000" b="1" dirty="0" smtClean="0">
                <a:solidFill>
                  <a:schemeClr val="tx1">
                    <a:lumMod val="95000"/>
                  </a:schemeClr>
                </a:solidFill>
              </a:rPr>
              <a:t>Киселёва В.А. Комплексное исследование детей со стертой дизартрией //Логопедия: методические традиции и новаторство / Под ред. С.Н. Шаховской, Т.В. </a:t>
            </a:r>
            <a:r>
              <a:rPr lang="ru-RU" sz="2000" b="1" dirty="0" err="1" smtClean="0">
                <a:solidFill>
                  <a:schemeClr val="tx1">
                    <a:lumMod val="95000"/>
                  </a:schemeClr>
                </a:solidFill>
              </a:rPr>
              <a:t>Волосовец</a:t>
            </a:r>
            <a:r>
              <a:rPr lang="ru-RU" sz="2000" b="1" dirty="0" smtClean="0">
                <a:solidFill>
                  <a:schemeClr val="tx1">
                    <a:lumMod val="95000"/>
                  </a:schemeClr>
                </a:solidFill>
              </a:rPr>
              <a:t>, М. – Воронеж, 2003, с 39 – 50.</a:t>
            </a:r>
          </a:p>
          <a:p>
            <a:r>
              <a:rPr lang="ru-RU" sz="2000" b="1" dirty="0" smtClean="0">
                <a:solidFill>
                  <a:schemeClr val="tx1">
                    <a:lumMod val="95000"/>
                  </a:schemeClr>
                </a:solidFill>
              </a:rPr>
              <a:t>Лопатина Л.В. Приемы логопедического обследования дошкольников со стертой формой дизартрии и дифференциация их обучения // Дефектология. – 1986. - №2. с 64 -70.</a:t>
            </a:r>
          </a:p>
          <a:p>
            <a:r>
              <a:rPr lang="ru-RU" sz="2000" b="1" dirty="0" smtClean="0">
                <a:solidFill>
                  <a:schemeClr val="tx1">
                    <a:lumMod val="95000"/>
                  </a:schemeClr>
                </a:solidFill>
              </a:rPr>
              <a:t>Филичева Т.Б., </a:t>
            </a:r>
            <a:r>
              <a:rPr lang="ru-RU" sz="2000" b="1" dirty="0" err="1" smtClean="0">
                <a:solidFill>
                  <a:schemeClr val="tx1">
                    <a:lumMod val="95000"/>
                  </a:schemeClr>
                </a:solidFill>
              </a:rPr>
              <a:t>Чевелева</a:t>
            </a:r>
            <a:r>
              <a:rPr lang="ru-RU" sz="2000" b="1" dirty="0" smtClean="0">
                <a:solidFill>
                  <a:schemeClr val="tx1">
                    <a:lumMod val="95000"/>
                  </a:schemeClr>
                </a:solidFill>
              </a:rPr>
              <a:t> Н.А., Чиркина Г.В.  Основы  логопедии – М.: 1989. – 221 с. – С 82-85.</a:t>
            </a:r>
          </a:p>
          <a:p>
            <a:r>
              <a:rPr lang="ru-RU" sz="2000" b="1" dirty="0" err="1" smtClean="0">
                <a:solidFill>
                  <a:schemeClr val="tx1">
                    <a:lumMod val="95000"/>
                  </a:schemeClr>
                </a:solidFill>
              </a:rPr>
              <a:t>Хватцев</a:t>
            </a:r>
            <a:r>
              <a:rPr lang="ru-RU" sz="2000" b="1" dirty="0" smtClean="0">
                <a:solidFill>
                  <a:schemeClr val="tx1">
                    <a:lumMod val="95000"/>
                  </a:schemeClr>
                </a:solidFill>
              </a:rPr>
              <a:t> М.Е. Логопедия. – М.: 1959.</a:t>
            </a:r>
            <a:endParaRPr lang="ru-RU" sz="2000" b="1" dirty="0" smtClean="0">
              <a:solidFill>
                <a:srgbClr val="FF0000"/>
              </a:solidFill>
            </a:endParaRPr>
          </a:p>
          <a:p>
            <a:pPr>
              <a:buNone/>
            </a:pPr>
            <a:endParaRPr lang="ru-RU" b="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4294967295"/>
          </p:nvPr>
        </p:nvSpPr>
        <p:spPr>
          <a:xfrm>
            <a:off x="0" y="0"/>
            <a:ext cx="9144000" cy="6858000"/>
          </a:xfrm>
          <a:solidFill>
            <a:srgbClr val="92D050"/>
          </a:solidFill>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buNone/>
            </a:pPr>
            <a:endParaRPr lang="ru-RU" alt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lnSpc>
                <a:spcPct val="90000"/>
              </a:lnSpc>
            </a:pPr>
            <a:endParaRPr lang="ru-RU" alt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lnSpc>
                <a:spcPct val="90000"/>
              </a:lnSpc>
            </a:pPr>
            <a:endParaRPr lang="ru-RU" alt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lnSpc>
                <a:spcPct val="90000"/>
              </a:lnSpc>
              <a:buNone/>
            </a:pPr>
            <a:r>
              <a:rPr lang="ru-RU" alt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Спасибо за внимание!</a:t>
            </a:r>
          </a:p>
          <a:p>
            <a:pPr algn="ctr">
              <a:lnSpc>
                <a:spcPct val="90000"/>
              </a:lnSpc>
              <a:buNone/>
            </a:pPr>
            <a:r>
              <a:rPr lang="ru-RU" altLang="ru-RU"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Успехов в работе!</a:t>
            </a:r>
          </a:p>
        </p:txBody>
      </p:sp>
      <p:pic>
        <p:nvPicPr>
          <p:cNvPr id="6" name="Picture 13" descr="solnce"/>
          <p:cNvPicPr>
            <a:picLocks noChangeAspect="1" noChangeArrowheads="1" noCrop="1"/>
          </p:cNvPicPr>
          <p:nvPr/>
        </p:nvPicPr>
        <p:blipFill>
          <a:blip r:embed="rId2" cstate="print"/>
          <a:srcRect/>
          <a:stretch>
            <a:fillRect/>
          </a:stretch>
        </p:blipFill>
        <p:spPr bwMode="auto">
          <a:xfrm>
            <a:off x="611560" y="0"/>
            <a:ext cx="1911350" cy="19161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818">
                                            <p:txEl>
                                              <p:pRg st="3" end="3"/>
                                            </p:txEl>
                                          </p:spTgt>
                                        </p:tgtEl>
                                        <p:attrNameLst>
                                          <p:attrName>style.visibility</p:attrName>
                                        </p:attrNameLst>
                                      </p:cBhvr>
                                      <p:to>
                                        <p:strVal val="visible"/>
                                      </p:to>
                                    </p:set>
                                    <p:animEffect transition="in" filter="blinds(horizontal)">
                                      <p:cBhvr>
                                        <p:cTn id="7" dur="500"/>
                                        <p:tgtEl>
                                          <p:spTgt spid="3481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818">
                                            <p:txEl>
                                              <p:pRg st="4" end="4"/>
                                            </p:txEl>
                                          </p:spTgt>
                                        </p:tgtEl>
                                        <p:attrNameLst>
                                          <p:attrName>style.visibility</p:attrName>
                                        </p:attrNameLst>
                                      </p:cBhvr>
                                      <p:to>
                                        <p:strVal val="visible"/>
                                      </p:to>
                                    </p:set>
                                    <p:animEffect transition="in" filter="blinds(horizontal)">
                                      <p:cBhvr>
                                        <p:cTn id="12" dur="500"/>
                                        <p:tgtEl>
                                          <p:spTgt spid="348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17</TotalTime>
  <Words>2143</Words>
  <Application>Microsoft Office PowerPoint</Application>
  <PresentationFormat>Экран (4:3)</PresentationFormat>
  <Paragraphs>130</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Times New Roman</vt:lpstr>
      <vt:lpstr>Trebuchet MS</vt:lpstr>
      <vt:lpstr>Tw Cen MT</vt:lpstr>
      <vt:lpstr>Контур</vt:lpstr>
      <vt:lpstr>Дизартрия.   Признаки дизартрии.</vt:lpstr>
      <vt:lpstr>Дизартрия. </vt:lpstr>
      <vt:lpstr>Признаки дизартрии</vt:lpstr>
      <vt:lpstr> При обследовании в поликлинике у логопеда у детей в возрасте 5-6 лет со стертой дизартрией выявляются следующие симптомы: </vt:lpstr>
      <vt:lpstr>ОБЩАЯ МОТОРИКА</vt:lpstr>
      <vt:lpstr>МЕЛКАЯ МОТОРИКА РУК</vt:lpstr>
      <vt:lpstr>ПРОСОДИКА</vt:lpstr>
      <vt:lpstr>ЗВУКОПРОИЗН0ШЕНИЕ</vt:lpstr>
      <vt:lpstr> ОСОБЕННОСТИ АРТИКУЛЯЦИОННОГО АППАРАТА </vt:lpstr>
      <vt:lpstr> 1. Паретичность мышц </vt:lpstr>
      <vt:lpstr> 2. Спастичность мышц </vt:lpstr>
      <vt:lpstr>3. Апраксия</vt:lpstr>
      <vt:lpstr> 4. Гиперкинезы </vt:lpstr>
      <vt:lpstr> 5. Девиация </vt:lpstr>
      <vt:lpstr> 6.Гиперсаливация </vt:lpstr>
      <vt:lpstr> ОБЩЕЕ РЕЧЕВОЕ РАЗВИТИЕ </vt:lpstr>
      <vt:lpstr>Первая группа </vt:lpstr>
      <vt:lpstr> Вторая группа </vt:lpstr>
      <vt:lpstr> Третья группа </vt:lpstr>
      <vt:lpstr>  В зависимости от уровня развития языковых средств дети направляются в специализированные группы </vt:lpstr>
      <vt:lpstr>Для устранения стертой дизартрии необходимо комплексное воздействие</vt:lpstr>
      <vt:lpstr>Модель взаимодействия специалистов при коррекции речевых нарушений</vt:lpstr>
      <vt:lpstr>Используемая литература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User</cp:lastModifiedBy>
  <cp:revision>7</cp:revision>
  <dcterms:created xsi:type="dcterms:W3CDTF">2017-01-17T04:04:42Z</dcterms:created>
  <dcterms:modified xsi:type="dcterms:W3CDTF">2023-11-04T03:02:59Z</dcterms:modified>
</cp:coreProperties>
</file>