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0" r:id="rId4"/>
    <p:sldId id="259" r:id="rId5"/>
    <p:sldId id="260" r:id="rId6"/>
    <p:sldId id="261" r:id="rId7"/>
    <p:sldId id="279" r:id="rId8"/>
    <p:sldId id="262" r:id="rId9"/>
    <p:sldId id="263" r:id="rId10"/>
    <p:sldId id="264" r:id="rId11"/>
    <p:sldId id="283" r:id="rId12"/>
    <p:sldId id="265" r:id="rId13"/>
    <p:sldId id="266" r:id="rId14"/>
    <p:sldId id="278" r:id="rId15"/>
    <p:sldId id="268" r:id="rId16"/>
    <p:sldId id="269" r:id="rId17"/>
    <p:sldId id="270" r:id="rId18"/>
    <p:sldId id="271" r:id="rId19"/>
    <p:sldId id="272" r:id="rId20"/>
    <p:sldId id="281" r:id="rId2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29" y="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C4B761-DD67-4688-9703-71D8F15FA16C}" type="doc">
      <dgm:prSet loTypeId="urn:microsoft.com/office/officeart/2005/8/layout/chart3" loCatId="relationship" qsTypeId="urn:microsoft.com/office/officeart/2005/8/quickstyle/3d7" qsCatId="3D" csTypeId="urn:microsoft.com/office/officeart/2005/8/colors/colorful2" csCatId="colorful" phldr="1"/>
      <dgm:spPr/>
    </dgm:pt>
    <dgm:pt modelId="{E6CD484A-378A-4147-800D-9F664BD18F7F}">
      <dgm:prSet phldrT="[Текст]"/>
      <dgm:spPr/>
      <dgm:t>
        <a:bodyPr/>
        <a:lstStyle/>
        <a:p>
          <a:r>
            <a:rPr lang="ru-RU" smtClean="0"/>
            <a:t>Методы обучения и воспитания</a:t>
          </a:r>
          <a:endParaRPr lang="ru-RU" dirty="0"/>
        </a:p>
      </dgm:t>
    </dgm:pt>
    <dgm:pt modelId="{49A6982D-BC85-482B-B68A-24A8050B278A}" type="parTrans" cxnId="{6AD7B1DD-ADC5-4A32-B0B1-F4870B014F9A}">
      <dgm:prSet/>
      <dgm:spPr/>
      <dgm:t>
        <a:bodyPr/>
        <a:lstStyle/>
        <a:p>
          <a:endParaRPr lang="ru-RU"/>
        </a:p>
      </dgm:t>
    </dgm:pt>
    <dgm:pt modelId="{2E0B62F1-9A6A-44E7-A986-430741193889}" type="sibTrans" cxnId="{6AD7B1DD-ADC5-4A32-B0B1-F4870B014F9A}">
      <dgm:prSet/>
      <dgm:spPr/>
      <dgm:t>
        <a:bodyPr/>
        <a:lstStyle/>
        <a:p>
          <a:endParaRPr lang="ru-RU"/>
        </a:p>
      </dgm:t>
    </dgm:pt>
    <dgm:pt modelId="{A711B037-168F-4F96-B6FB-CA0560F76D54}">
      <dgm:prSet phldrT="[Текст]"/>
      <dgm:spPr/>
      <dgm:t>
        <a:bodyPr/>
        <a:lstStyle/>
        <a:p>
          <a:r>
            <a:rPr lang="ru-RU" smtClean="0"/>
            <a:t>Средства обучения и воспитания</a:t>
          </a:r>
          <a:endParaRPr lang="ru-RU" dirty="0"/>
        </a:p>
      </dgm:t>
    </dgm:pt>
    <dgm:pt modelId="{3F232A06-7232-44AA-8DD6-E2EF2C104873}" type="parTrans" cxnId="{EDC925AF-C5E8-4BF5-8B3D-E43E1099FB0F}">
      <dgm:prSet/>
      <dgm:spPr/>
      <dgm:t>
        <a:bodyPr/>
        <a:lstStyle/>
        <a:p>
          <a:endParaRPr lang="ru-RU"/>
        </a:p>
      </dgm:t>
    </dgm:pt>
    <dgm:pt modelId="{28B83EA9-41B5-43E8-83CE-CDAAF456D205}" type="sibTrans" cxnId="{EDC925AF-C5E8-4BF5-8B3D-E43E1099FB0F}">
      <dgm:prSet/>
      <dgm:spPr/>
      <dgm:t>
        <a:bodyPr/>
        <a:lstStyle/>
        <a:p>
          <a:endParaRPr lang="ru-RU"/>
        </a:p>
      </dgm:t>
    </dgm:pt>
    <dgm:pt modelId="{841367FF-FCE1-46E9-8E77-7A93DB597F24}">
      <dgm:prSet phldrT="[Текст]"/>
      <dgm:spPr/>
      <dgm:t>
        <a:bodyPr/>
        <a:lstStyle/>
        <a:p>
          <a:r>
            <a:rPr lang="ru-RU" smtClean="0"/>
            <a:t>Содержание обучения и воспитания</a:t>
          </a:r>
          <a:endParaRPr lang="ru-RU" dirty="0"/>
        </a:p>
      </dgm:t>
    </dgm:pt>
    <dgm:pt modelId="{8452F926-B9F6-4145-8C1A-98D90EBA6EA4}" type="parTrans" cxnId="{49FFFC12-5AE5-4B51-98BA-C1E189CA11C3}">
      <dgm:prSet/>
      <dgm:spPr/>
      <dgm:t>
        <a:bodyPr/>
        <a:lstStyle/>
        <a:p>
          <a:endParaRPr lang="ru-RU"/>
        </a:p>
      </dgm:t>
    </dgm:pt>
    <dgm:pt modelId="{8B1F32FF-E304-42F0-9D4E-754A7E0D04E8}" type="sibTrans" cxnId="{49FFFC12-5AE5-4B51-98BA-C1E189CA11C3}">
      <dgm:prSet/>
      <dgm:spPr/>
      <dgm:t>
        <a:bodyPr/>
        <a:lstStyle/>
        <a:p>
          <a:endParaRPr lang="ru-RU"/>
        </a:p>
      </dgm:t>
    </dgm:pt>
    <dgm:pt modelId="{50242400-6158-4B03-9CCE-D9D0B0C429FC}" type="pres">
      <dgm:prSet presAssocID="{EBC4B761-DD67-4688-9703-71D8F15FA16C}" presName="compositeShape" presStyleCnt="0">
        <dgm:presLayoutVars>
          <dgm:chMax val="7"/>
          <dgm:dir/>
          <dgm:resizeHandles val="exact"/>
        </dgm:presLayoutVars>
      </dgm:prSet>
      <dgm:spPr/>
    </dgm:pt>
    <dgm:pt modelId="{5B55C8CB-56BA-4357-9F79-872EFD59EA14}" type="pres">
      <dgm:prSet presAssocID="{EBC4B761-DD67-4688-9703-71D8F15FA16C}" presName="wedge1" presStyleLbl="node1" presStyleIdx="0" presStyleCnt="3"/>
      <dgm:spPr/>
      <dgm:t>
        <a:bodyPr/>
        <a:lstStyle/>
        <a:p>
          <a:endParaRPr lang="ru-RU"/>
        </a:p>
      </dgm:t>
    </dgm:pt>
    <dgm:pt modelId="{7EDB8CA8-D056-4D27-A1D2-323A71555BB6}" type="pres">
      <dgm:prSet presAssocID="{EBC4B761-DD67-4688-9703-71D8F15FA16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5855A-2E65-41FD-9F0C-2B2DF8C91E5D}" type="pres">
      <dgm:prSet presAssocID="{EBC4B761-DD67-4688-9703-71D8F15FA16C}" presName="wedge2" presStyleLbl="node1" presStyleIdx="1" presStyleCnt="3"/>
      <dgm:spPr/>
      <dgm:t>
        <a:bodyPr/>
        <a:lstStyle/>
        <a:p>
          <a:endParaRPr lang="ru-RU"/>
        </a:p>
      </dgm:t>
    </dgm:pt>
    <dgm:pt modelId="{21161DF7-EC8A-49EB-8D70-C6F065FD3C9F}" type="pres">
      <dgm:prSet presAssocID="{EBC4B761-DD67-4688-9703-71D8F15FA16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F663F4-F7A1-4699-A2B5-D3EFA7CE28F4}" type="pres">
      <dgm:prSet presAssocID="{EBC4B761-DD67-4688-9703-71D8F15FA16C}" presName="wedge3" presStyleLbl="node1" presStyleIdx="2" presStyleCnt="3" custLinFactNeighborX="-849" custLinFactNeighborY="-465"/>
      <dgm:spPr/>
      <dgm:t>
        <a:bodyPr/>
        <a:lstStyle/>
        <a:p>
          <a:endParaRPr lang="ru-RU"/>
        </a:p>
      </dgm:t>
    </dgm:pt>
    <dgm:pt modelId="{1DEE65BB-4AB1-4080-BB39-5E06B1AE9BA8}" type="pres">
      <dgm:prSet presAssocID="{EBC4B761-DD67-4688-9703-71D8F15FA16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5EC52F-7D96-443C-8F2F-E80EBF44CD33}" type="presOf" srcId="{E6CD484A-378A-4147-800D-9F664BD18F7F}" destId="{5B55C8CB-56BA-4357-9F79-872EFD59EA14}" srcOrd="0" destOrd="0" presId="urn:microsoft.com/office/officeart/2005/8/layout/chart3"/>
    <dgm:cxn modelId="{6AD7B1DD-ADC5-4A32-B0B1-F4870B014F9A}" srcId="{EBC4B761-DD67-4688-9703-71D8F15FA16C}" destId="{E6CD484A-378A-4147-800D-9F664BD18F7F}" srcOrd="0" destOrd="0" parTransId="{49A6982D-BC85-482B-B68A-24A8050B278A}" sibTransId="{2E0B62F1-9A6A-44E7-A986-430741193889}"/>
    <dgm:cxn modelId="{3E8FA60C-EA4E-4502-901A-8C2E3D8C504D}" type="presOf" srcId="{A711B037-168F-4F96-B6FB-CA0560F76D54}" destId="{21161DF7-EC8A-49EB-8D70-C6F065FD3C9F}" srcOrd="1" destOrd="0" presId="urn:microsoft.com/office/officeart/2005/8/layout/chart3"/>
    <dgm:cxn modelId="{AFBEA5AB-DBBF-4020-BD80-8CE1CC7E91EB}" type="presOf" srcId="{841367FF-FCE1-46E9-8E77-7A93DB597F24}" destId="{1DEE65BB-4AB1-4080-BB39-5E06B1AE9BA8}" srcOrd="1" destOrd="0" presId="urn:microsoft.com/office/officeart/2005/8/layout/chart3"/>
    <dgm:cxn modelId="{641064E0-5750-4316-B10A-5E66FAFA32F5}" type="presOf" srcId="{EBC4B761-DD67-4688-9703-71D8F15FA16C}" destId="{50242400-6158-4B03-9CCE-D9D0B0C429FC}" srcOrd="0" destOrd="0" presId="urn:microsoft.com/office/officeart/2005/8/layout/chart3"/>
    <dgm:cxn modelId="{50E09E7B-56C2-4E02-9F53-CF998E9A39F6}" type="presOf" srcId="{E6CD484A-378A-4147-800D-9F664BD18F7F}" destId="{7EDB8CA8-D056-4D27-A1D2-323A71555BB6}" srcOrd="1" destOrd="0" presId="urn:microsoft.com/office/officeart/2005/8/layout/chart3"/>
    <dgm:cxn modelId="{9608111C-3321-475A-9D42-1CDA94FEAA41}" type="presOf" srcId="{841367FF-FCE1-46E9-8E77-7A93DB597F24}" destId="{F9F663F4-F7A1-4699-A2B5-D3EFA7CE28F4}" srcOrd="0" destOrd="0" presId="urn:microsoft.com/office/officeart/2005/8/layout/chart3"/>
    <dgm:cxn modelId="{D3DC35AF-72D7-4332-9BEC-B0CCA26D1D79}" type="presOf" srcId="{A711B037-168F-4F96-B6FB-CA0560F76D54}" destId="{C3B5855A-2E65-41FD-9F0C-2B2DF8C91E5D}" srcOrd="0" destOrd="0" presId="urn:microsoft.com/office/officeart/2005/8/layout/chart3"/>
    <dgm:cxn modelId="{49FFFC12-5AE5-4B51-98BA-C1E189CA11C3}" srcId="{EBC4B761-DD67-4688-9703-71D8F15FA16C}" destId="{841367FF-FCE1-46E9-8E77-7A93DB597F24}" srcOrd="2" destOrd="0" parTransId="{8452F926-B9F6-4145-8C1A-98D90EBA6EA4}" sibTransId="{8B1F32FF-E304-42F0-9D4E-754A7E0D04E8}"/>
    <dgm:cxn modelId="{EDC925AF-C5E8-4BF5-8B3D-E43E1099FB0F}" srcId="{EBC4B761-DD67-4688-9703-71D8F15FA16C}" destId="{A711B037-168F-4F96-B6FB-CA0560F76D54}" srcOrd="1" destOrd="0" parTransId="{3F232A06-7232-44AA-8DD6-E2EF2C104873}" sibTransId="{28B83EA9-41B5-43E8-83CE-CDAAF456D205}"/>
    <dgm:cxn modelId="{E82A6FCA-544B-4F68-A81D-82C14C04B277}" type="presParOf" srcId="{50242400-6158-4B03-9CCE-D9D0B0C429FC}" destId="{5B55C8CB-56BA-4357-9F79-872EFD59EA14}" srcOrd="0" destOrd="0" presId="urn:microsoft.com/office/officeart/2005/8/layout/chart3"/>
    <dgm:cxn modelId="{FC41E011-BDD9-4B91-BADA-AB9367BC874E}" type="presParOf" srcId="{50242400-6158-4B03-9CCE-D9D0B0C429FC}" destId="{7EDB8CA8-D056-4D27-A1D2-323A71555BB6}" srcOrd="1" destOrd="0" presId="urn:microsoft.com/office/officeart/2005/8/layout/chart3"/>
    <dgm:cxn modelId="{B809B51C-F0CE-40F8-A7EE-B0C7148F41AB}" type="presParOf" srcId="{50242400-6158-4B03-9CCE-D9D0B0C429FC}" destId="{C3B5855A-2E65-41FD-9F0C-2B2DF8C91E5D}" srcOrd="2" destOrd="0" presId="urn:microsoft.com/office/officeart/2005/8/layout/chart3"/>
    <dgm:cxn modelId="{68831379-4C5B-4D80-9EB9-C14921215CDC}" type="presParOf" srcId="{50242400-6158-4B03-9CCE-D9D0B0C429FC}" destId="{21161DF7-EC8A-49EB-8D70-C6F065FD3C9F}" srcOrd="3" destOrd="0" presId="urn:microsoft.com/office/officeart/2005/8/layout/chart3"/>
    <dgm:cxn modelId="{E72EBC2C-C46D-436E-883C-1907610C1061}" type="presParOf" srcId="{50242400-6158-4B03-9CCE-D9D0B0C429FC}" destId="{F9F663F4-F7A1-4699-A2B5-D3EFA7CE28F4}" srcOrd="4" destOrd="0" presId="urn:microsoft.com/office/officeart/2005/8/layout/chart3"/>
    <dgm:cxn modelId="{DDA5CA9E-029A-4E37-A681-93D800F0E57F}" type="presParOf" srcId="{50242400-6158-4B03-9CCE-D9D0B0C429FC}" destId="{1DEE65BB-4AB1-4080-BB39-5E06B1AE9BA8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5C8CB-56BA-4357-9F79-872EFD59EA14}">
      <dsp:nvSpPr>
        <dsp:cNvPr id="0" name=""/>
        <dsp:cNvSpPr/>
      </dsp:nvSpPr>
      <dsp:spPr>
        <a:xfrm>
          <a:off x="1795065" y="379122"/>
          <a:ext cx="4717964" cy="4717964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Методы обучения и воспитания</a:t>
          </a:r>
          <a:endParaRPr lang="ru-RU" sz="2300" kern="1200" dirty="0"/>
        </a:p>
      </dsp:txBody>
      <dsp:txXfrm>
        <a:off x="4360178" y="1249698"/>
        <a:ext cx="1600737" cy="1572654"/>
      </dsp:txXfrm>
    </dsp:sp>
    <dsp:sp modelId="{C3B5855A-2E65-41FD-9F0C-2B2DF8C91E5D}">
      <dsp:nvSpPr>
        <dsp:cNvPr id="0" name=""/>
        <dsp:cNvSpPr/>
      </dsp:nvSpPr>
      <dsp:spPr>
        <a:xfrm>
          <a:off x="1551866" y="519537"/>
          <a:ext cx="4717964" cy="4717964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Средства обучения и воспитания</a:t>
          </a:r>
          <a:endParaRPr lang="ru-RU" sz="2300" kern="1200" dirty="0"/>
        </a:p>
      </dsp:txBody>
      <dsp:txXfrm>
        <a:off x="2843689" y="3496348"/>
        <a:ext cx="2134317" cy="1460322"/>
      </dsp:txXfrm>
    </dsp:sp>
    <dsp:sp modelId="{F9F663F4-F7A1-4699-A2B5-D3EFA7CE28F4}">
      <dsp:nvSpPr>
        <dsp:cNvPr id="0" name=""/>
        <dsp:cNvSpPr/>
      </dsp:nvSpPr>
      <dsp:spPr>
        <a:xfrm>
          <a:off x="1511810" y="497599"/>
          <a:ext cx="4717964" cy="4717964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hueOff val="-14400000"/>
            <a:satOff val="-50003"/>
            <a:lumOff val="6000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Содержание обучения и воспитания</a:t>
          </a:r>
          <a:endParaRPr lang="ru-RU" sz="2300" kern="1200" dirty="0"/>
        </a:p>
      </dsp:txBody>
      <dsp:txXfrm>
        <a:off x="2017306" y="1424342"/>
        <a:ext cx="1600737" cy="1572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B8A7B-F157-449E-BDAB-2B67A8135DB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450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7EC5C6-86E2-4906-9646-A668D1C920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794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1EB1FB-D848-4CEB-9B36-C050EFB803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006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4FFAF-8997-46CF-BAC2-57679403A4C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111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B90CCE-5C4D-4732-94C4-EE8717D29DF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599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C62C4-59D6-4A2B-8BA3-A43579996B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14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F934C9-D00D-49D3-B7E7-A0572C994B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2414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015245-9F64-44E6-BDF1-1B9038A71D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387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CC11A-BA12-4701-B05E-719ACBC686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706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C8F74-EE6E-4724-B9C3-0AA077465E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66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3B7BCA-CBC2-4692-92B6-BA4FC7A76F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127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0A243CF9-15E3-4C64-A94C-748BF570F11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476672"/>
            <a:ext cx="7772400" cy="115212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alt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КГОБУ Уссурийская КШ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1628800"/>
            <a:ext cx="8064896" cy="1752600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«Современные образовательные технологии в работе дефектологов специальной (коррекционной) общеобразовательной школы. Способы достижения нового образовательного результата для детей с ОВЗ и инвалидностью».</a:t>
            </a:r>
          </a:p>
          <a:p>
            <a:pPr algn="r" eaLnBrk="1" hangingPunct="1"/>
            <a:r>
              <a:rPr lang="ru-RU" altLang="ru-RU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Шаршина</a:t>
            </a:r>
            <a:r>
              <a:rPr lang="ru-RU" alt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Г.В., учитель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Шаг 1 . 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чего начался наш опыт?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s://avatars.mds.yandex.net/i?id=752520f0cef5d2e24d668eda2763edcc985b0706-1214689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6416870" cy="383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07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 bwMode="auto">
          <a:xfrm>
            <a:off x="467544" y="692696"/>
            <a:ext cx="830160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sz="3000" kern="0" dirty="0" smtClean="0"/>
              <a:t>определения цели: формирование у учащихся ЗУН, позволяющих им в дальнейшем работать, переучиваться, формировать социально активную личность;</a:t>
            </a:r>
          </a:p>
          <a:p>
            <a:r>
              <a:rPr lang="ru-RU" sz="3000" kern="0" dirty="0" smtClean="0"/>
              <a:t> постановки проблемы - какие технологии можно применить в практике работы с УО детьми;</a:t>
            </a:r>
          </a:p>
          <a:p>
            <a:r>
              <a:rPr lang="ru-RU" sz="3000" kern="0" dirty="0" smtClean="0"/>
              <a:t>поиска новых идей, которые помогают включить в работу, активизировать каждого ребенка, имеющего различные </a:t>
            </a:r>
          </a:p>
          <a:p>
            <a:pPr marL="0" indent="0">
              <a:buFontTx/>
              <a:buNone/>
            </a:pPr>
            <a:r>
              <a:rPr lang="ru-RU" sz="3000" kern="0" dirty="0" smtClean="0"/>
              <a:t>    дефекты развития.</a:t>
            </a:r>
          </a:p>
          <a:p>
            <a:endParaRPr lang="ru-RU" sz="3000" kern="0" dirty="0" smtClean="0"/>
          </a:p>
        </p:txBody>
      </p:sp>
    </p:spTree>
    <p:extLst>
      <p:ext uri="{BB962C8B-B14F-4D97-AF65-F5344CB8AC3E}">
        <p14:creationId xmlns:p14="http://schemas.microsoft.com/office/powerpoint/2010/main" val="9794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ктуальность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</a:t>
            </a:r>
            <a:r>
              <a:rPr lang="ru-RU" dirty="0"/>
              <a:t>преодоление формализма в обучении и воспитании;</a:t>
            </a:r>
          </a:p>
          <a:p>
            <a:r>
              <a:rPr lang="ru-RU" dirty="0"/>
              <a:t>-поиск потенциала каждого ученика;</a:t>
            </a:r>
          </a:p>
          <a:p>
            <a:r>
              <a:rPr lang="ru-RU" dirty="0"/>
              <a:t>- использование личностно-ориентированного обучения и воспитания.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419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Вывод: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технологии должны представлять комплекс:</a:t>
            </a:r>
            <a:b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sz="2800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45870964"/>
              </p:ext>
            </p:extLst>
          </p:nvPr>
        </p:nvGraphicFramePr>
        <p:xfrm>
          <a:off x="611560" y="620688"/>
          <a:ext cx="806489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501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20080"/>
          </a:xfrm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Продуктивные технологии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b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052736"/>
            <a:ext cx="8229600" cy="45259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2800" dirty="0" smtClean="0"/>
              <a:t>Развивающего </a:t>
            </a:r>
            <a:r>
              <a:rPr lang="ru-RU" sz="2800" dirty="0"/>
              <a:t>обучения;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проблемное </a:t>
            </a:r>
            <a:r>
              <a:rPr lang="ru-RU" sz="2800" dirty="0"/>
              <a:t>обучение;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развитие </a:t>
            </a:r>
            <a:r>
              <a:rPr lang="ru-RU" sz="2800" dirty="0"/>
              <a:t>критического мышления;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личностно-ориентированные</a:t>
            </a:r>
            <a:r>
              <a:rPr lang="ru-RU" sz="2800" dirty="0"/>
              <a:t>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ИКТ</a:t>
            </a:r>
            <a:r>
              <a:rPr lang="ru-RU" sz="2800" dirty="0"/>
              <a:t>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проектного </a:t>
            </a:r>
            <a:r>
              <a:rPr lang="ru-RU" sz="2800" dirty="0"/>
              <a:t>обучения;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игровые</a:t>
            </a:r>
            <a:r>
              <a:rPr lang="ru-RU" sz="2800" dirty="0"/>
              <a:t>;</a:t>
            </a:r>
          </a:p>
          <a:p>
            <a:pPr>
              <a:spcBef>
                <a:spcPts val="0"/>
              </a:spcBef>
            </a:pPr>
            <a:r>
              <a:rPr lang="ru-RU" sz="2800" dirty="0" err="1" smtClean="0"/>
              <a:t>здоровьесберегающие</a:t>
            </a:r>
            <a:r>
              <a:rPr lang="ru-RU" sz="2800" dirty="0"/>
              <a:t>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коммуникативные </a:t>
            </a:r>
            <a:r>
              <a:rPr lang="ru-RU" sz="2800" dirty="0"/>
              <a:t>технологии;</a:t>
            </a:r>
          </a:p>
          <a:p>
            <a:pPr>
              <a:spcBef>
                <a:spcPts val="0"/>
              </a:spcBef>
            </a:pPr>
            <a:r>
              <a:rPr lang="ru-RU" sz="2800" dirty="0" smtClean="0"/>
              <a:t>технология </a:t>
            </a:r>
            <a:r>
              <a:rPr lang="ru-RU" sz="2800" dirty="0"/>
              <a:t>педагогической поддержки</a:t>
            </a:r>
            <a:r>
              <a:rPr lang="ru-RU" sz="28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9924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2722314"/>
          </a:xfrm>
        </p:spPr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ШАГ 2. </a:t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Введение в практику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https://avatars.mds.yandex.net/i?id=06a6349474b94a46f160792c3bab1925ddcfb611-12159448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52935"/>
            <a:ext cx="4572000" cy="29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20080"/>
          </a:xfrm>
        </p:spPr>
        <p:txBody>
          <a:bodyPr/>
          <a:lstStyle/>
          <a:p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ИКТ-технологии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https://tacon.ru/wp-content/uploads/b/e/9/be9db8db2dbc356c17f19e647cdb699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983760" cy="523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08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6487952" cy="778098"/>
          </a:xfrm>
        </p:spPr>
        <p:txBody>
          <a:bodyPr/>
          <a:lstStyle/>
          <a:p>
            <a:pPr algn="l"/>
            <a:r>
              <a:rPr lang="ru-RU" sz="3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Коммуникативные технологии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 descr="https://avatars.mds.yandex.net/i?id=084ddd21600eb822d575b9dba49aad3069709195-1220863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610" y="260648"/>
            <a:ext cx="4177165" cy="283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166" y="2924944"/>
            <a:ext cx="7992888" cy="2520280"/>
          </a:xfrm>
        </p:spPr>
        <p:txBody>
          <a:bodyPr/>
          <a:lstStyle/>
          <a:p>
            <a:r>
              <a:rPr lang="ru-RU" dirty="0" smtClean="0"/>
              <a:t>Обеспечивают </a:t>
            </a:r>
            <a:r>
              <a:rPr lang="ru-RU" dirty="0"/>
              <a:t>формирование речевой самостоятельности, способность к взаимодействию и сотрудничеству с одноклассниками, педагогами.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418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Технология развития критического мышления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AutoShape 4" descr="blob:https://web.whatsapp.com/92fc92c0-cb89-4990-8cd6-2de158d47e1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3" b="333"/>
          <a:stretch/>
        </p:blipFill>
        <p:spPr bwMode="auto">
          <a:xfrm>
            <a:off x="611560" y="1340768"/>
            <a:ext cx="720063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871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3" y="620688"/>
            <a:ext cx="7218378" cy="5413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62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" b="9507"/>
          <a:stretch/>
        </p:blipFill>
        <p:spPr bwMode="auto">
          <a:xfrm>
            <a:off x="467544" y="332656"/>
            <a:ext cx="799288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5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"/>
          </a:xfrm>
        </p:spPr>
        <p:txBody>
          <a:bodyPr/>
          <a:lstStyle/>
          <a:p>
            <a:r>
              <a:rPr lang="ru-RU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Проектные </a:t>
            </a:r>
            <a:r>
              <a:rPr lang="ru-RU" sz="4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технологии</a:t>
            </a:r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8" name="Объект 5"/>
          <p:cNvSpPr txBox="1">
            <a:spLocks/>
          </p:cNvSpPr>
          <p:nvPr/>
        </p:nvSpPr>
        <p:spPr bwMode="auto">
          <a:xfrm rot="1396229">
            <a:off x="6658826" y="4463279"/>
            <a:ext cx="25101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sz="24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Природоведение.</a:t>
            </a:r>
            <a:endParaRPr lang="ru-RU" sz="2400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20395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3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Здоровьесберегающие</a:t>
            </a:r>
            <a:r>
              <a:rPr lang="ru-RU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технологии</a:t>
            </a:r>
            <a:endParaRPr lang="ru-RU" dirty="0"/>
          </a:p>
        </p:txBody>
      </p:sp>
      <p:sp>
        <p:nvSpPr>
          <p:cNvPr id="4" name="AutoShape 2" descr="blob:https://web.whatsapp.com/aa105124-5e5a-4b58-9d62-bf5cf881221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755" t="-200997" r="88755" b="200997"/>
          <a:stretch/>
        </p:blipFill>
        <p:spPr bwMode="auto">
          <a:xfrm>
            <a:off x="285750" y="-4419600"/>
            <a:ext cx="2025000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Поддержание благоприятного психологического климата, создание комфортных условий обучения и воспитания снижает утомляемость, помогает раскрыть творческие способности каждого обучающегося.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20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sz="36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Игровые технологии и технологии деловой учебной игры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83219"/>
            <a:ext cx="4623982" cy="347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1"/>
            <a:ext cx="8291264" cy="3816424"/>
          </a:xfrm>
        </p:spPr>
        <p:txBody>
          <a:bodyPr/>
          <a:lstStyle/>
          <a:p>
            <a:r>
              <a:rPr lang="ru-RU" sz="2800" dirty="0"/>
              <a:t>остаются самыми востребованными. Т.к. позволяют использовать имеющиеся ЗУН в новых ситуациях, побуждают и стимулируют учащихся, решают проблему мотивации.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50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Интегрированное  обучение 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 descr="C:\Users\shkol\Desktop\к докладу\IMG_20230214_12074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6" b="11226"/>
          <a:stretch/>
        </p:blipFill>
        <p:spPr bwMode="auto">
          <a:xfrm>
            <a:off x="683568" y="3356992"/>
            <a:ext cx="3710632" cy="266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hkol\Desktop\к докладу\интегри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4168" y="2996952"/>
            <a:ext cx="2387600" cy="318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26876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Сочетание </a:t>
            </a:r>
            <a:r>
              <a:rPr lang="ru-RU" sz="2400" dirty="0"/>
              <a:t>нескольких дисциплин более эффективно при обобщении, во внеурочной деятельности, помогает решать несколько задач развития ребенка, учит применять полученные ЗУН в разных областях.</a:t>
            </a:r>
          </a:p>
        </p:txBody>
      </p:sp>
    </p:spTree>
    <p:extLst>
      <p:ext uri="{BB962C8B-B14F-4D97-AF65-F5344CB8AC3E}">
        <p14:creationId xmlns:p14="http://schemas.microsoft.com/office/powerpoint/2010/main" val="5458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hkol\Desktop\фото 23-24\к докладу\личностно-ориенти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836712"/>
            <a:ext cx="3219398" cy="4303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Личностно- </a:t>
            </a:r>
            <a:r>
              <a:rPr lang="ru-RU" sz="40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ориентированные технологии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8" name="Picture 4" descr="C:\Users\shkol\Desktop\фото 23-24\фото\фото Уссурийская КШ\профориентация\работа в группах 5 и 9 класс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65" y="1484784"/>
            <a:ext cx="4936604" cy="329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5"/>
          <p:cNvSpPr txBox="1">
            <a:spLocks/>
          </p:cNvSpPr>
          <p:nvPr/>
        </p:nvSpPr>
        <p:spPr bwMode="auto">
          <a:xfrm>
            <a:off x="971599" y="4869160"/>
            <a:ext cx="44065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sz="24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«Научи меня, пожалуйста»  (</a:t>
            </a:r>
            <a:r>
              <a:rPr lang="ru-RU" sz="2400" b="1" kern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взаимообучение</a:t>
            </a:r>
            <a:r>
              <a:rPr lang="ru-RU" sz="24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ru-RU" sz="2400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452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7393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Единство </a:t>
            </a:r>
            <a:r>
              <a:rPr lang="ru-RU" dirty="0"/>
              <a:t>педагогических технологий в образовательно-воспитательном процессе. </a:t>
            </a:r>
          </a:p>
          <a:p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612759" cy="4290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10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Необходимость применения инноваций бесспорна.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Для </a:t>
            </a:r>
            <a:r>
              <a:rPr lang="ru-RU" dirty="0"/>
              <a:t>применения таких технологий педагог должен </a:t>
            </a:r>
            <a:r>
              <a:rPr lang="ru-RU" dirty="0" smtClean="0"/>
              <a:t>быть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dirty="0"/>
              <a:t>высококвалифицированным.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1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664"/>
            <a:ext cx="6618511" cy="441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49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808080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316</Words>
  <Application>Microsoft Office PowerPoint</Application>
  <PresentationFormat>Экран (4:3)</PresentationFormat>
  <Paragraphs>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Оформление по умолчанию</vt:lpstr>
      <vt:lpstr>КГОБУ Уссурийская КШ</vt:lpstr>
      <vt:lpstr>Шаг 1 . С чего начался наш опыт?</vt:lpstr>
      <vt:lpstr>Презентация PowerPoint</vt:lpstr>
      <vt:lpstr>Актуальность </vt:lpstr>
      <vt:lpstr>Вывод: технологии должны представлять комплекс: </vt:lpstr>
      <vt:lpstr>Продуктивные технологии: </vt:lpstr>
      <vt:lpstr>ШАГ 2.  Введение в практику</vt:lpstr>
      <vt:lpstr>ИКТ-технологии. </vt:lpstr>
      <vt:lpstr>Коммуникативные технологии</vt:lpstr>
      <vt:lpstr>Технология развития критического мышления</vt:lpstr>
      <vt:lpstr>Презентация PowerPoint</vt:lpstr>
      <vt:lpstr>Презентация PowerPoint</vt:lpstr>
      <vt:lpstr>Проектные технологии </vt:lpstr>
      <vt:lpstr>Здоровьесберегающие технологии</vt:lpstr>
      <vt:lpstr>Игровые технологии и технологии деловой учебной игры </vt:lpstr>
      <vt:lpstr>Интегрированное  обучение </vt:lpstr>
      <vt:lpstr>Личностно- ориентированные технологии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shkola17-1@yandex.ru</cp:lastModifiedBy>
  <cp:revision>63</cp:revision>
  <dcterms:created xsi:type="dcterms:W3CDTF">2012-09-18T19:05:21Z</dcterms:created>
  <dcterms:modified xsi:type="dcterms:W3CDTF">2024-02-01T06:50:45Z</dcterms:modified>
</cp:coreProperties>
</file>