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74" r:id="rId2"/>
    <p:sldId id="258" r:id="rId3"/>
    <p:sldId id="259" r:id="rId4"/>
    <p:sldId id="265" r:id="rId5"/>
    <p:sldId id="266" r:id="rId6"/>
    <p:sldId id="261" r:id="rId7"/>
    <p:sldId id="268" r:id="rId8"/>
    <p:sldId id="270" r:id="rId9"/>
    <p:sldId id="273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FE-B234-4F35-93FF-5F0015C34AD4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9410-AB38-4F41-A321-53894FD9D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404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FE-B234-4F35-93FF-5F0015C34AD4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9410-AB38-4F41-A321-53894FD9D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934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FE-B234-4F35-93FF-5F0015C34AD4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9410-AB38-4F41-A321-53894FD9D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902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FE-B234-4F35-93FF-5F0015C34AD4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9410-AB38-4F41-A321-53894FD9D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334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FE-B234-4F35-93FF-5F0015C34AD4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9410-AB38-4F41-A321-53894FD9D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64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FE-B234-4F35-93FF-5F0015C34AD4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9410-AB38-4F41-A321-53894FD9D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753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FE-B234-4F35-93FF-5F0015C34AD4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9410-AB38-4F41-A321-53894FD9D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805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FE-B234-4F35-93FF-5F0015C34AD4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9410-AB38-4F41-A321-53894FD9D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804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FE-B234-4F35-93FF-5F0015C34AD4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9410-AB38-4F41-A321-53894FD9D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537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FE-B234-4F35-93FF-5F0015C34AD4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9410-AB38-4F41-A321-53894FD9D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749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FE-B234-4F35-93FF-5F0015C34AD4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9410-AB38-4F41-A321-53894FD9DB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6143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FE-B234-4F35-93FF-5F0015C34AD4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9410-AB38-4F41-A321-53894FD9D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629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FE-B234-4F35-93FF-5F0015C34AD4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9410-AB38-4F41-A321-53894FD9DB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97739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FE-B234-4F35-93FF-5F0015C34AD4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9410-AB38-4F41-A321-53894FD9D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682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FE-B234-4F35-93FF-5F0015C34AD4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9410-AB38-4F41-A321-53894FD9D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084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E0FE-B234-4F35-93FF-5F0015C34AD4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9410-AB38-4F41-A321-53894FD9D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594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2E0FE-B234-4F35-93FF-5F0015C34AD4}" type="datetimeFigureOut">
              <a:rPr lang="ru-RU" smtClean="0"/>
              <a:pPr/>
              <a:t>09.04.2023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93D9410-AB38-4F41-A321-53894FD9D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3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ytimg.com/vi/01uDN0HA0W0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594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06566" y="903220"/>
            <a:ext cx="64717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учителей истории и обществознания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b="21565"/>
          <a:stretch/>
        </p:blipFill>
        <p:spPr>
          <a:xfrm>
            <a:off x="2459421" y="1623592"/>
            <a:ext cx="7041931" cy="32111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5031911"/>
            <a:ext cx="6408922" cy="4938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18842" y="5525730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2020г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905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34760" y="142247"/>
            <a:ext cx="697961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школы: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«Повышение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профессиональ-ного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мастерства учителей и творческое развитие личности ученика– факторы достижения эффективности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-кого процесса и обеспечения современного качества образования»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44" y="344212"/>
            <a:ext cx="4444562" cy="632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9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avatars.mds.yandex.net/get-pdb/1823123/2a89428e-eaa5-4b5a-8982-868e96f7cdb7/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33" y="588578"/>
            <a:ext cx="11037943" cy="614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124" y="895892"/>
            <a:ext cx="9091448" cy="543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3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get-pdb/1751208/d04a9006-2940-46de-93ea-737c052b474f/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41739"/>
            <a:ext cx="11815708" cy="6348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28801" y="1580402"/>
            <a:ext cx="784071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 работы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совершенствование профессиональной компетентности учителей истории и обществознания, развитие их творческого потенциала, направленного на повышение эффективности и качества педагогического процесса и применение инновационных технологий в процессе обучения предмету.</a:t>
            </a:r>
          </a:p>
        </p:txBody>
      </p:sp>
    </p:spTree>
    <p:extLst>
      <p:ext uri="{BB962C8B-B14F-4D97-AF65-F5344CB8AC3E}">
        <p14:creationId xmlns:p14="http://schemas.microsoft.com/office/powerpoint/2010/main" val="246680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ds02.infourok.ru/uploads/ex/1079/00001078-bdf2d7aa/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48" y="82933"/>
            <a:ext cx="11676992" cy="667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5738" y="858349"/>
            <a:ext cx="910195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1.Повышение уровня педагогического мастерства учителей и их компетенции в области образовательных и информационно- коммуникативных технологий. </a:t>
            </a:r>
          </a:p>
          <a:p>
            <a:pPr lvl="0" algn="just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2.Повышение качества знаний обучающихся по предметам обществоведческого цикла путем применения индивидуального, дифференцированного и личностно-ориентированного подходов и современных педагогических технологий. </a:t>
            </a:r>
          </a:p>
          <a:p>
            <a:pPr lvl="0" algn="just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3.Использование ИКТ мультимедийных технологий в преподавании предметов обществоведческого цикла.</a:t>
            </a:r>
          </a:p>
          <a:p>
            <a:pPr lvl="0" algn="just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4.Повышение мотивации к изучению предметов обществоведческого цикла через вовлечение в различные виды урочной и внеурочной деятельности.</a:t>
            </a:r>
          </a:p>
          <a:p>
            <a:pPr lvl="0" algn="just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5.совершенствование педагогического мастерства через постоянно действующие формы обучения (курсы повышения квалификации,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вебинары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семинары);</a:t>
            </a:r>
          </a:p>
        </p:txBody>
      </p:sp>
    </p:spTree>
    <p:extLst>
      <p:ext uri="{BB962C8B-B14F-4D97-AF65-F5344CB8AC3E}">
        <p14:creationId xmlns:p14="http://schemas.microsoft.com/office/powerpoint/2010/main" val="273991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get-pdb/1646963/a479326c-150a-4cfc-9a15-791c23a7723d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8635"/>
            <a:ext cx="11053208" cy="652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469617"/>
              </p:ext>
            </p:extLst>
          </p:nvPr>
        </p:nvGraphicFramePr>
        <p:xfrm>
          <a:off x="1" y="879633"/>
          <a:ext cx="7273158" cy="56957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227">
                  <a:extLst>
                    <a:ext uri="{9D8B030D-6E8A-4147-A177-3AD203B41FA5}">
                      <a16:colId xmlns:a16="http://schemas.microsoft.com/office/drawing/2014/main" val="255501121"/>
                    </a:ext>
                  </a:extLst>
                </a:gridCol>
                <a:gridCol w="1277130">
                  <a:extLst>
                    <a:ext uri="{9D8B030D-6E8A-4147-A177-3AD203B41FA5}">
                      <a16:colId xmlns:a16="http://schemas.microsoft.com/office/drawing/2014/main" val="3007702406"/>
                    </a:ext>
                  </a:extLst>
                </a:gridCol>
                <a:gridCol w="581891">
                  <a:extLst>
                    <a:ext uri="{9D8B030D-6E8A-4147-A177-3AD203B41FA5}">
                      <a16:colId xmlns:a16="http://schemas.microsoft.com/office/drawing/2014/main" val="211101038"/>
                    </a:ext>
                  </a:extLst>
                </a:gridCol>
                <a:gridCol w="1579417">
                  <a:extLst>
                    <a:ext uri="{9D8B030D-6E8A-4147-A177-3AD203B41FA5}">
                      <a16:colId xmlns:a16="http://schemas.microsoft.com/office/drawing/2014/main" val="1135685434"/>
                    </a:ext>
                  </a:extLst>
                </a:gridCol>
                <a:gridCol w="748146">
                  <a:extLst>
                    <a:ext uri="{9D8B030D-6E8A-4147-A177-3AD203B41FA5}">
                      <a16:colId xmlns:a16="http://schemas.microsoft.com/office/drawing/2014/main" val="1699920114"/>
                    </a:ext>
                  </a:extLst>
                </a:gridCol>
                <a:gridCol w="627465">
                  <a:extLst>
                    <a:ext uri="{9D8B030D-6E8A-4147-A177-3AD203B41FA5}">
                      <a16:colId xmlns:a16="http://schemas.microsoft.com/office/drawing/2014/main" val="2921652983"/>
                    </a:ext>
                  </a:extLst>
                </a:gridCol>
                <a:gridCol w="685945">
                  <a:extLst>
                    <a:ext uri="{9D8B030D-6E8A-4147-A177-3AD203B41FA5}">
                      <a16:colId xmlns:a16="http://schemas.microsoft.com/office/drawing/2014/main" val="2137288858"/>
                    </a:ext>
                  </a:extLst>
                </a:gridCol>
                <a:gridCol w="1445937">
                  <a:extLst>
                    <a:ext uri="{9D8B030D-6E8A-4147-A177-3AD203B41FA5}">
                      <a16:colId xmlns:a16="http://schemas.microsoft.com/office/drawing/2014/main" val="1983213458"/>
                    </a:ext>
                  </a:extLst>
                </a:gridCol>
              </a:tblGrid>
              <a:tr h="12015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</a:rPr>
                        <a:t>№ п/п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</a:rPr>
                        <a:t>ФИО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</a:rPr>
                        <a:t>Год рождения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</a:rPr>
                        <a:t>Образование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</a:rPr>
                        <a:t>Общий стаж на 1.09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solidFill>
                            <a:schemeClr val="tx1"/>
                          </a:solidFill>
                          <a:effectLst/>
                        </a:rPr>
                        <a:t>Педстаж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</a:rPr>
                        <a:t> на 1.09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</a:rPr>
                        <a:t>Стаж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</a:rPr>
                        <a:t>в данном ОУ на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</a:rPr>
                        <a:t>1.09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</a:rPr>
                        <a:t>Преподаваемые предметы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11" marR="64011" marT="0" marB="0"/>
                </a:tc>
                <a:extLst>
                  <a:ext uri="{0D108BD9-81ED-4DB2-BD59-A6C34878D82A}">
                    <a16:rowId xmlns:a16="http://schemas.microsoft.com/office/drawing/2014/main" val="969653215"/>
                  </a:ext>
                </a:extLst>
              </a:tr>
              <a:tr h="7815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Акимочкина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Светлана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Николаевна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1967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Ростовский государственный педагогический университет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история,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4858145"/>
                  </a:ext>
                </a:extLst>
              </a:tr>
              <a:tr h="5861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Калина Наталья Сергеевна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05.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Ростовский государственный университет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53295403"/>
                  </a:ext>
                </a:extLst>
              </a:tr>
              <a:tr h="7815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Голоснов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Анатолий Георгиевич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07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06.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1952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Ростовский государственный педагогический институт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697399"/>
                  </a:ext>
                </a:extLst>
              </a:tr>
              <a:tr h="7815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Сухарева Наталья Филипповна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1960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Ростовский государственный педагогический институт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история,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88103473"/>
                  </a:ext>
                </a:extLst>
              </a:tr>
              <a:tr h="7815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Скурихина Светлана Васильевна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05.07.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1975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Таганрогский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государственный педагогический институт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ОДНКНР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80148026"/>
                  </a:ext>
                </a:extLst>
              </a:tr>
              <a:tr h="7815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Керомет Элеонора Юрьевна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25.12.1996г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Таганрогский государственный педагогический институт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история,обществознание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 ОДНКНР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4268508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86152" y="0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членов школьного методического объединения 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учителей истории и обществознания</a:t>
            </a:r>
          </a:p>
        </p:txBody>
      </p:sp>
    </p:spTree>
    <p:extLst>
      <p:ext uri="{BB962C8B-B14F-4D97-AF65-F5344CB8AC3E}">
        <p14:creationId xmlns:p14="http://schemas.microsoft.com/office/powerpoint/2010/main" val="344809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5.infourok.ru/uploads/ex/0ce8/0008e687-2508792c/img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697"/>
            <a:ext cx="12192000" cy="665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607" y="0"/>
            <a:ext cx="3993226" cy="536494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271714"/>
              </p:ext>
            </p:extLst>
          </p:nvPr>
        </p:nvGraphicFramePr>
        <p:xfrm>
          <a:off x="1019503" y="641131"/>
          <a:ext cx="9595944" cy="51253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5212">
                  <a:extLst>
                    <a:ext uri="{9D8B030D-6E8A-4147-A177-3AD203B41FA5}">
                      <a16:colId xmlns:a16="http://schemas.microsoft.com/office/drawing/2014/main" val="3283516890"/>
                    </a:ext>
                  </a:extLst>
                </a:gridCol>
                <a:gridCol w="2646466">
                  <a:extLst>
                    <a:ext uri="{9D8B030D-6E8A-4147-A177-3AD203B41FA5}">
                      <a16:colId xmlns:a16="http://schemas.microsoft.com/office/drawing/2014/main" val="2271258485"/>
                    </a:ext>
                  </a:extLst>
                </a:gridCol>
                <a:gridCol w="4669724">
                  <a:extLst>
                    <a:ext uri="{9D8B030D-6E8A-4147-A177-3AD203B41FA5}">
                      <a16:colId xmlns:a16="http://schemas.microsoft.com/office/drawing/2014/main" val="3995283983"/>
                    </a:ext>
                  </a:extLst>
                </a:gridCol>
                <a:gridCol w="1654542">
                  <a:extLst>
                    <a:ext uri="{9D8B030D-6E8A-4147-A177-3AD203B41FA5}">
                      <a16:colId xmlns:a16="http://schemas.microsoft.com/office/drawing/2014/main" val="241810022"/>
                    </a:ext>
                  </a:extLst>
                </a:gridCol>
              </a:tblGrid>
              <a:tr h="8163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 п/п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ФИО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Тема (проблема)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Начало работы (год)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0366337"/>
                  </a:ext>
                </a:extLst>
              </a:tr>
              <a:tr h="853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Акимочкина              Светлана    Николаевна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коммуникативных навыков у учащихся на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уроках истории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обществознания как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успешной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социализации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личности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соответствии с ФГОС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2013г.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2611471"/>
                  </a:ext>
                </a:extLst>
              </a:tr>
              <a:tr h="639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Калина Наталья Сергеевна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Активизация познавательной деятельности на уроках истории и обществознания в соответствии с ФГОС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2015г.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3383870"/>
                  </a:ext>
                </a:extLst>
              </a:tr>
              <a:tr h="639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Голоснов Анатолий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Георгиевич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самостоятельной работы учащихся на уроках истории в соответствии с ФГОС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2013г.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3624504"/>
                  </a:ext>
                </a:extLst>
              </a:tr>
              <a:tr h="9691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Сухарева Наталья Филипповна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Применение информационных технологий и нестандартных форм уроков при изучении истории 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обществознания в соответствии с ФГОС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2015г.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0047100"/>
                  </a:ext>
                </a:extLst>
              </a:tr>
              <a:tr h="639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r>
                        <a:rPr lang="ru-RU" sz="1400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Керомет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Элеонора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Юрьевна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Скурихина Светлана Васильевна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Активизация познавательной деятельности на уроках истории, и ОДНКР в соответствии с ФГОС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6638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540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822" y="3749502"/>
            <a:ext cx="1809750" cy="30004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623" y="3749502"/>
            <a:ext cx="2250324" cy="300043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15884" y="474345"/>
            <a:ext cx="8828116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ИСТОРИЧЕСКИЙ КАЛЕНДАРЬ В ДЕЙСТВИИ.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сентября в рамках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истории среди 5-х классов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ОДНК НР у параллели 9-х классов было проведено мероприятие, посвященное 207-ой годовщине со дня Бородинского сражения, учителем истории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Керомет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Э.Ю.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памятный день внесен в список Всероссийских дней воинской славы. Бородинское сражение- крупнейшее сражение Отечественной войны 1812 года между французской и русской армиями. Бородинское сражение является одним из самых кровопролитных боев 19 века. Недаром Наполеон сказал: из всех моих сражений, самое ужасное то, что я дал под Москвой».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Ученики 5-х классов с интересом просмотрели информационную хронику в память о Бородинском сражении, вспомнили стихотворение Лермонтова «Бородино», а также изучали исторический стенд о сражении у села Бородино. А обучающиеся 9-х классов вспомнили стратегические маневры Бородинского боя, собрав по группам карту-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пазлы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Великого сражения.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17" y="3823855"/>
            <a:ext cx="3385332" cy="292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18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456" y="3037490"/>
            <a:ext cx="5529160" cy="382050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15309" y="188874"/>
            <a:ext cx="96064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ИСТОРИЧЕСКИЙ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ДЕЙСТВИИ.</a:t>
            </a:r>
          </a:p>
          <a:p>
            <a:pPr algn="just"/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«День белых журавлей».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октября в нашей школе, в рамках урока истории, ученики 9 Б класса,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Великохатская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Варвара и Садовников Александр, провели акцию «День Белых журавлей» в 5-х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классах,учитель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Керомет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Э.Ю. Для 6-7 классов была проведена линейка учениками 10в класса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Ученики 5-х-7 классов внимательно и с большим интересом выслушали ведущих, просмотрели презентацию, познакомились с  таким необычным праздником и получили эмблему с символом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журавля.Ученики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6-7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сделали бумажных белых журавлей и выпустили в небо с воздушными шарами в память 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невернувшихся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войны под руководством  учителей Акимочкиной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С.Н.,Сухаревой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Н.Ф.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25453"/>
          <a:stretch/>
        </p:blipFill>
        <p:spPr>
          <a:xfrm>
            <a:off x="462456" y="3075930"/>
            <a:ext cx="4130565" cy="378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2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s05.infourok.ru/uploads/ex/0017/000445d6-f0d0ed3c/img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55" y="115614"/>
            <a:ext cx="11582400" cy="661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79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221</TotalTime>
  <Words>618</Words>
  <Application>Microsoft Office PowerPoint</Application>
  <PresentationFormat>Широкоэкранный</PresentationFormat>
  <Paragraphs>134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Shcool</cp:lastModifiedBy>
  <cp:revision>21</cp:revision>
  <dcterms:created xsi:type="dcterms:W3CDTF">2019-10-26T18:11:43Z</dcterms:created>
  <dcterms:modified xsi:type="dcterms:W3CDTF">2023-04-09T13:47:21Z</dcterms:modified>
</cp:coreProperties>
</file>