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2" r:id="rId3"/>
    <p:sldId id="283" r:id="rId4"/>
    <p:sldId id="275" r:id="rId5"/>
    <p:sldId id="274" r:id="rId6"/>
    <p:sldId id="261" r:id="rId7"/>
    <p:sldId id="280" r:id="rId8"/>
    <p:sldId id="264" r:id="rId9"/>
    <p:sldId id="259" r:id="rId10"/>
    <p:sldId id="257" r:id="rId11"/>
    <p:sldId id="263" r:id="rId12"/>
    <p:sldId id="265" r:id="rId13"/>
    <p:sldId id="270" r:id="rId14"/>
    <p:sldId id="276" r:id="rId15"/>
    <p:sldId id="262" r:id="rId16"/>
    <p:sldId id="269" r:id="rId17"/>
    <p:sldId id="268" r:id="rId18"/>
    <p:sldId id="267" r:id="rId19"/>
    <p:sldId id="272" r:id="rId20"/>
    <p:sldId id="277" r:id="rId21"/>
    <p:sldId id="278" r:id="rId22"/>
    <p:sldId id="271" r:id="rId23"/>
    <p:sldId id="281" r:id="rId24"/>
    <p:sldId id="273" r:id="rId25"/>
    <p:sldId id="284" r:id="rId26"/>
    <p:sldId id="279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73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7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126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53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6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8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857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15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928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87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33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5032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976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4062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135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65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4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9EC9016-2CE9-4EE3-BE29-103A6B56A367}" type="datetimeFigureOut">
              <a:rPr lang="ru-RU" smtClean="0"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46860BA-F482-4FBC-979B-CFB332C2FD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571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11369" y="875764"/>
            <a:ext cx="90152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Патриотическое воспитание школьников в рамках Государственной программы РФ на 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2020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ru-RU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20</a:t>
            </a: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22</a:t>
            </a:r>
            <a:r>
              <a:rPr lang="ru-RU" sz="4800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гг</a:t>
            </a:r>
            <a:endParaRPr lang="ru-RU" sz="4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26569" y="5576552"/>
            <a:ext cx="3915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Выполнила учитель истории МБОУ ЕСОШ№7 Сухарева Н.Ф.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</a:t>
            </a:r>
            <a:r>
              <a:rPr lang="en-US" smtClean="0">
                <a:solidFill>
                  <a:schemeClr val="bg1"/>
                </a:solidFill>
                <a:latin typeface="Arial Black" panose="020B0A04020102020204" pitchFamily="34" charset="0"/>
              </a:rPr>
              <a:t>22</a:t>
            </a:r>
            <a:r>
              <a:rPr lang="ru-RU" smtClean="0">
                <a:solidFill>
                  <a:schemeClr val="bg1"/>
                </a:solidFill>
                <a:latin typeface="Arial Black" panose="020B0A04020102020204" pitchFamily="34" charset="0"/>
              </a:rPr>
              <a:t>г  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90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9853" y="793561"/>
            <a:ext cx="103932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Государственная программа "Патриотическое воспитание граждан Российской Федерации на 2016 - 2020 годы" (далее - Программа) подготовлена на основе накопленных за последние десятилетия знаний, опыта и традиций патриотического воспитания граждан с учетом важности обеспечения российской гражданской идентичности, непрерывности воспитательного процесса, направленного на формирование российского патриотического сознания в сложных условиях экономического и геополитического соперничества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33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397" y="373487"/>
            <a:ext cx="1058643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Задачи программы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формирование системы непрерывного военно-патриотического воспитания детей и молодежи;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обеспечение формирования у молодежи морально-психологической и физической готовности к защите Отечества, верности конституционному и воинскому долгу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в.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условиях мирного и военного времени, высокой гражданской ответственности;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повышение интереса граждан к военной истории Отечества и памятным датам;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4.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активизацию интереса к изучению истории России и формирование чувства уважения к прошлому нашей страны, ее героическим страницам, в том числе сохранение памяти о подвигах защитников Отечества;</a:t>
            </a:r>
          </a:p>
        </p:txBody>
      </p:sp>
    </p:spTree>
    <p:extLst>
      <p:ext uri="{BB962C8B-B14F-4D97-AF65-F5344CB8AC3E}">
        <p14:creationId xmlns:p14="http://schemas.microsoft.com/office/powerpoint/2010/main" val="80761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304"/>
            <a:ext cx="9131122" cy="667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t="20470" r="3683" b="13333"/>
          <a:stretch/>
        </p:blipFill>
        <p:spPr>
          <a:xfrm>
            <a:off x="0" y="437881"/>
            <a:ext cx="8783392" cy="5911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89454" y="4314422"/>
            <a:ext cx="3039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Использование  на уроках исторических документов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3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397" y="103031"/>
            <a:ext cx="3894434" cy="359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0374" t="7599" r="20239"/>
          <a:stretch/>
        </p:blipFill>
        <p:spPr>
          <a:xfrm>
            <a:off x="3726286" y="1403796"/>
            <a:ext cx="4275787" cy="3889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816180" y="57965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Фото № 6. Новостроящийся Свято-Никольский храм ст. Егорлыкской (декабрь 2011г.)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6029" t="5859" r="17298"/>
          <a:stretch/>
        </p:blipFill>
        <p:spPr>
          <a:xfrm>
            <a:off x="296213" y="2247364"/>
            <a:ext cx="3142445" cy="404396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1049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4" y="439415"/>
            <a:ext cx="8783392" cy="60901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76576" y="4893972"/>
            <a:ext cx="3215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Фрагмент разрушенного храма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96" y="502275"/>
            <a:ext cx="3864445" cy="61432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363" y="376150"/>
            <a:ext cx="4288665" cy="6143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130566" y="3326524"/>
            <a:ext cx="39518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Кадацков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И.Ф.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Урядник Егорлыкской станицы.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Думы 1911г.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1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71619"/>
          <a:stretch/>
        </p:blipFill>
        <p:spPr>
          <a:xfrm>
            <a:off x="715590" y="804042"/>
            <a:ext cx="10302343" cy="60749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545" y="73572"/>
            <a:ext cx="961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Донской  художник  М.Б. Греков и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ст.Егорлыкская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84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1" y="441102"/>
            <a:ext cx="8899301" cy="5640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556308" y="6206475"/>
            <a:ext cx="5480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М.Б. Греков «Бой под Егорлыкской»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7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06" y="571971"/>
            <a:ext cx="8589665" cy="5737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314877" y="1513490"/>
            <a:ext cx="325549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«Бой у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ст.Егорлыкской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картины М.Б. Греков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047" y="1414714"/>
            <a:ext cx="5361905" cy="40285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6941" y="55657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Елена </a:t>
            </a:r>
            <a:r>
              <a:rPr lang="ru-RU" dirty="0" err="1" smtClean="0"/>
              <a:t>Чоба,станица</a:t>
            </a:r>
            <a:r>
              <a:rPr lang="ru-RU" dirty="0" smtClean="0"/>
              <a:t> Роговская Кубанского Казачьего </a:t>
            </a:r>
            <a:r>
              <a:rPr lang="ru-RU" dirty="0" err="1" smtClean="0"/>
              <a:t>Войска.На</a:t>
            </a:r>
            <a:r>
              <a:rPr lang="ru-RU" dirty="0" smtClean="0"/>
              <a:t> фото крайняя справа с наганом.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5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09" y="448670"/>
            <a:ext cx="5723809" cy="53379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5633" y="5786666"/>
            <a:ext cx="5357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Могила погибшего охранника  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</a:rPr>
              <a:t>Кобец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 А.Ф.-  4.11.1941г.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133" y="448670"/>
            <a:ext cx="5743977" cy="524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71" y="2179513"/>
            <a:ext cx="5140601" cy="35644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48" y="2179513"/>
            <a:ext cx="5938019" cy="44565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5155" y="6143223"/>
            <a:ext cx="4144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Братья Василий и Алексей </a:t>
            </a:r>
            <a:r>
              <a:rPr lang="ru-RU" dirty="0" err="1" smtClean="0"/>
              <a:t>Дурноляповы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46974" y="759854"/>
            <a:ext cx="750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Партизанский отряд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0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161" y="1200428"/>
            <a:ext cx="8963695" cy="50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994979" y="167425"/>
            <a:ext cx="854448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err="1" smtClean="0">
                <a:latin typeface="Arial Black" panose="020B0A04020102020204" pitchFamily="34" charset="0"/>
                <a:cs typeface="Angsana New" panose="02020603050405020304" pitchFamily="18" charset="-34"/>
              </a:rPr>
              <a:t>Зыбытый</a:t>
            </a:r>
            <a:r>
              <a:rPr lang="ru-RU" sz="4400" dirty="0" smtClean="0">
                <a:latin typeface="Arial Black" panose="020B0A04020102020204" pitchFamily="34" charset="0"/>
                <a:cs typeface="Angsana New" panose="02020603050405020304" pitchFamily="18" charset="-34"/>
              </a:rPr>
              <a:t>  «котел»  лето 1942г</a:t>
            </a:r>
          </a:p>
          <a:p>
            <a:endParaRPr lang="ru-RU" sz="4400" dirty="0">
              <a:latin typeface="Arial Black" panose="020B0A04020102020204" pitchFamily="34" charset="0"/>
              <a:cs typeface="Angsana New" panose="02020603050405020304" pitchFamily="18" charset="-34"/>
            </a:endParaRPr>
          </a:p>
          <a:p>
            <a:endParaRPr lang="ru-RU" sz="4400" dirty="0">
              <a:latin typeface="Arial Black" panose="020B0A040201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0006" y="1567808"/>
            <a:ext cx="98909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«Фашистские летчики, словно осатанев, весь день бомбили и штурмовали наши части. Мои разведчики доложили, что на отрезке железной дороги Егорлыкская - Сальск немцы организовали оборону фронтом на север и тем самым преградили нашим частям путь отхода на юг. Судя по всему, противник подготовил для нас котел, пробиться из которого будет не так-то просто». Рослый И. П. Последний привал — в Берлине. — М.: Воениздат, 1983.</a:t>
            </a:r>
          </a:p>
        </p:txBody>
      </p:sp>
    </p:spTree>
    <p:extLst>
      <p:ext uri="{BB962C8B-B14F-4D97-AF65-F5344CB8AC3E}">
        <p14:creationId xmlns:p14="http://schemas.microsoft.com/office/powerpoint/2010/main" val="286357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2" y="180305"/>
            <a:ext cx="11320530" cy="5746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9521" y="6042012"/>
            <a:ext cx="92549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РАССЕКРЕЧЕНО в соответствии с приказом МИНИСТРА ОБОРОНЫ РОССИЙСКОЙ ФЕДЕРАЦИИ от 8 мая 2007 года N181 </a:t>
            </a:r>
            <a:r>
              <a:rPr lang="ru-RU" sz="1600" dirty="0" smtClean="0"/>
              <a:t>«</a:t>
            </a:r>
          </a:p>
          <a:p>
            <a:endParaRPr lang="ru-RU" sz="120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0938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40" y="263536"/>
            <a:ext cx="2638699" cy="30463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73511" y="263536"/>
            <a:ext cx="66068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24.Бегун Василий Алексеевич</a:t>
            </a:r>
          </a:p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Дата и место рождения</a:t>
            </a:r>
          </a:p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02 марта 1909 г. Архангельская обл., Мезенский район, д. Погорелая.</a:t>
            </a:r>
          </a:p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Звание:  инженер-капитан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Боевой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путь:  5 ВА 932 сап  Погиб 17.07.1942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г.при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бомбардировке аэродрома самолетами противника. ст. Атаман, Ростовская обл., похоронен ст-ца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Егорлынская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. , юго-западное кладбище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82" y="3670480"/>
            <a:ext cx="2768957" cy="29363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67448" y="3219718"/>
            <a:ext cx="780459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Щиров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Сергей Сергеевич родился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 селе Акимовка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Акимовского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района Запорожской области в семье крестьянина. Русский. С 1927 г. жил в Севастополе. Окончил 5 классов и школу ФЗУ при объединении "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Крымэнерго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". Служил в РККФ с 1932 г. по 1935 г.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1939 г. в РККА. Окончил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Качинскую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военную авиационную школу летчиков (1940), мл.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лейтенант.Сергей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Сергеевич продолжает в 1942г сражается на Южном фронте: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с 30 июля по 2августа он сбил еще три самолета — 2 Me-109 и 1 Ю-88.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Летчик -ас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семь раз успешно штурмовал живую силу в районе Мечетинская — Егорлык. За эти победы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</a:rPr>
              <a:t>Щирова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представляют к званию Героя Советского Союза, но получает он орден Ленина. </a:t>
            </a:r>
            <a:endParaRPr lang="ru-RU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2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275" y="253024"/>
            <a:ext cx="1066370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Выводы 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1.О 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состоянии управления в 37 армии говорят записки генерал-майора Неделина, направленные 29 июля  начальнику артиллерии 295 сд полковнику Суворову: «При, почти полном отсутствии артиллерии, Вы не сумели организовать совместный марш пехоты и полковой батареи. Батарея ПА у Вас целый день блудит. Предупреждаю Вас об ответственности. Батарею найти. Примите все меры и сами посылайте на ж\д станцию  Прощальная. Не забывайте о своей ответственности. В этот же день крупные силы танков и мотопехоты немцев прорвались в район ст. Мечетинская, обойдя дивизию с фланга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».</a:t>
            </a:r>
          </a:p>
          <a:p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2. По донесениям 12А - с утра 29.7.1942г   противник повел наступление и прорвав фронт обороны 12 армии на рубеже Раково-Таврический, Родники и  вошли в Мечетинскую. Следующим пунктом должна быть Егорлыкская, но среди воинских частей 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неразбериха.    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176 сд  и танки, в распоряжение 12 Армии не поступали, в районе Егорлыкская и северо-западнее ее нет. </a:t>
            </a:r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3. В частях армии, особенно в артполках, совершенно отсутствуют боеприпасы. 374 </a:t>
            </a:r>
            <a:r>
              <a:rPr lang="ru-RU" sz="1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аап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 и 81 </a:t>
            </a:r>
            <a:r>
              <a:rPr lang="ru-RU" sz="1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гап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, из-за полного отсутствия снарядов (152 мм) отвожу в тыл. </a:t>
            </a:r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4. В своих мемуарах генерал-полковник </a:t>
            </a:r>
            <a:r>
              <a:rPr lang="ru-RU" sz="1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К.И.Провалов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, бывший в то время командиром 383 сд вспоминает: «При отходе от Ростова очень часто нарушалось управление войсками… Изредка появляющиеся из </a:t>
            </a:r>
            <a:r>
              <a:rPr lang="ru-RU" sz="1600" dirty="0" err="1">
                <a:solidFill>
                  <a:schemeClr val="bg1"/>
                </a:solidFill>
                <a:latin typeface="Arial Black" panose="020B0A04020102020204" pitchFamily="34" charset="0"/>
              </a:rPr>
              <a:t>штарма</a:t>
            </a:r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 командиры связи привозили лишь боевые распоряжения. Где противник, сколько его, как дела у соседей? Спросишь нарочного, а он тоже почти ничего не знает. Неорганизованности, за которую приходилось расплачиваться кровью, было предостаточно</a:t>
            </a:r>
          </a:p>
        </p:txBody>
      </p:sp>
    </p:spTree>
    <p:extLst>
      <p:ext uri="{BB962C8B-B14F-4D97-AF65-F5344CB8AC3E}">
        <p14:creationId xmlns:p14="http://schemas.microsoft.com/office/powerpoint/2010/main" val="32574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9" t="218" r="8845" b="32462"/>
          <a:stretch/>
        </p:blipFill>
        <p:spPr>
          <a:xfrm>
            <a:off x="862885" y="309094"/>
            <a:ext cx="9530366" cy="5782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2885" y="6220496"/>
            <a:ext cx="9362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На сколько актуально это высказывание сейчас?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0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754" r="5169"/>
          <a:stretch/>
        </p:blipFill>
        <p:spPr>
          <a:xfrm>
            <a:off x="2331073" y="2472745"/>
            <a:ext cx="7873471" cy="39532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066" y="134595"/>
            <a:ext cx="7925487" cy="27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9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09" y="437882"/>
            <a:ext cx="5942857" cy="44666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678" y="1725769"/>
            <a:ext cx="5685981" cy="42306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38682" y="1056068"/>
            <a:ext cx="5692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Внеклассная работа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8166" y="6102861"/>
            <a:ext cx="5981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Встреча с ветераном  ВО войны  Мавриной К.Я.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73488" y="4949707"/>
            <a:ext cx="5009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по музею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59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5" y="566670"/>
            <a:ext cx="5396249" cy="56409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614" y="708339"/>
            <a:ext cx="6053853" cy="482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3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3" y="257575"/>
            <a:ext cx="5422006" cy="3889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t="20497" r="6250" b="-18635"/>
          <a:stretch/>
        </p:blipFill>
        <p:spPr>
          <a:xfrm>
            <a:off x="6001554" y="2485623"/>
            <a:ext cx="5834131" cy="4726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50761" y="4378817"/>
            <a:ext cx="5293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Экскурсии по  родной станице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39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5" y="553792"/>
            <a:ext cx="10045520" cy="5756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9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ветераны\Шипотько С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2" y="283333"/>
            <a:ext cx="4082602" cy="6439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9" r="11033"/>
          <a:stretch/>
        </p:blipFill>
        <p:spPr>
          <a:xfrm>
            <a:off x="5344732" y="270454"/>
            <a:ext cx="5370491" cy="6246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32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517</TotalTime>
  <Words>828</Words>
  <Application>Microsoft Office PowerPoint</Application>
  <PresentationFormat>Широкоэкранный</PresentationFormat>
  <Paragraphs>52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Angsana New</vt:lpstr>
      <vt:lpstr>Arial Black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Shcool</cp:lastModifiedBy>
  <cp:revision>35</cp:revision>
  <dcterms:created xsi:type="dcterms:W3CDTF">2016-07-04T12:53:39Z</dcterms:created>
  <dcterms:modified xsi:type="dcterms:W3CDTF">2023-04-09T12:32:20Z</dcterms:modified>
</cp:coreProperties>
</file>