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9CDCC0-682A-4A14-84D7-81CB4576B90D}" type="doc">
      <dgm:prSet loTypeId="urn:microsoft.com/office/officeart/2005/8/layout/pyramid2" loCatId="list" qsTypeId="urn:microsoft.com/office/officeart/2005/8/quickstyle/3d2#1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D887B67-8557-43BE-89BF-252D5808C1FB}">
      <dgm:prSet phldrT="[Текст]" custT="1"/>
      <dgm:spPr/>
      <dgm:t>
        <a:bodyPr/>
        <a:lstStyle/>
        <a:p>
          <a:r>
            <a:rPr lang="ru-RU" sz="1400" b="0" i="0" dirty="0">
              <a:cs typeface="Aharoni" pitchFamily="2" charset="-79"/>
            </a:rPr>
            <a:t>15 мая 1591 г.- смерть царевича Дмитрия. (Годунова).. </a:t>
          </a:r>
          <a:endParaRPr lang="ru-RU" sz="1400" dirty="0">
            <a:cs typeface="Aharoni" pitchFamily="2" charset="-79"/>
          </a:endParaRPr>
        </a:p>
      </dgm:t>
    </dgm:pt>
    <dgm:pt modelId="{4C0D02F5-CCCB-419B-A00C-FC0773BCB333}" type="parTrans" cxnId="{5808CE1C-3952-4E3E-B2D8-FEFB58828DD9}">
      <dgm:prSet/>
      <dgm:spPr/>
      <dgm:t>
        <a:bodyPr/>
        <a:lstStyle/>
        <a:p>
          <a:endParaRPr lang="ru-RU"/>
        </a:p>
      </dgm:t>
    </dgm:pt>
    <dgm:pt modelId="{B85D3625-50A5-4A54-BA07-AA37F124EFF0}" type="sibTrans" cxnId="{5808CE1C-3952-4E3E-B2D8-FEFB58828DD9}">
      <dgm:prSet/>
      <dgm:spPr/>
      <dgm:t>
        <a:bodyPr/>
        <a:lstStyle/>
        <a:p>
          <a:endParaRPr lang="ru-RU"/>
        </a:p>
      </dgm:t>
    </dgm:pt>
    <dgm:pt modelId="{9709819A-84D8-4605-B29A-CCB508A07410}">
      <dgm:prSet phldrT="[Текст]" custT="1"/>
      <dgm:spPr/>
      <dgm:t>
        <a:bodyPr/>
        <a:lstStyle/>
        <a:p>
          <a:r>
            <a:rPr lang="ru-RU" sz="1400" b="0" i="0" dirty="0">
              <a:cs typeface="Aharoni" pitchFamily="2" charset="-79"/>
            </a:rPr>
            <a:t>1603 -1604 гг.- Восстание казаков под предводительством атамана Хлопка Косолапа.</a:t>
          </a:r>
          <a:endParaRPr lang="ru-RU" sz="1400" dirty="0">
            <a:cs typeface="Aharoni" pitchFamily="2" charset="-79"/>
          </a:endParaRPr>
        </a:p>
      </dgm:t>
    </dgm:pt>
    <dgm:pt modelId="{56981006-436D-401A-9779-541A788239BB}" type="parTrans" cxnId="{5181F240-4CAD-457D-9168-3E81DADAC04B}">
      <dgm:prSet/>
      <dgm:spPr/>
      <dgm:t>
        <a:bodyPr/>
        <a:lstStyle/>
        <a:p>
          <a:endParaRPr lang="ru-RU"/>
        </a:p>
      </dgm:t>
    </dgm:pt>
    <dgm:pt modelId="{56147482-6470-486C-8563-3AA7AAECB06C}" type="sibTrans" cxnId="{5181F240-4CAD-457D-9168-3E81DADAC04B}">
      <dgm:prSet/>
      <dgm:spPr/>
      <dgm:t>
        <a:bodyPr/>
        <a:lstStyle/>
        <a:p>
          <a:endParaRPr lang="ru-RU"/>
        </a:p>
      </dgm:t>
    </dgm:pt>
    <dgm:pt modelId="{24E75C84-D5B4-45AD-97E0-E6CA87F4A53F}">
      <dgm:prSet phldrT="[Текст]" custT="1"/>
      <dgm:spPr/>
      <dgm:t>
        <a:bodyPr/>
        <a:lstStyle/>
        <a:p>
          <a:r>
            <a:rPr lang="ru-RU" sz="1400" b="0" i="0" dirty="0">
              <a:cs typeface="Aharoni" pitchFamily="2" charset="-79"/>
            </a:rPr>
            <a:t>1598-1605 </a:t>
          </a:r>
          <a:r>
            <a:rPr lang="ru-RU" sz="1400" b="0" i="0" dirty="0" err="1">
              <a:cs typeface="Aharoni" pitchFamily="2" charset="-79"/>
            </a:rPr>
            <a:t>гг</a:t>
          </a:r>
          <a:r>
            <a:rPr lang="ru-RU" sz="1400" b="0" i="0" dirty="0">
              <a:cs typeface="Aharoni" pitchFamily="2" charset="-79"/>
            </a:rPr>
            <a:t> .- правление царя Бориса Федоровича </a:t>
          </a:r>
          <a:endParaRPr lang="ru-RU" sz="1400" dirty="0">
            <a:cs typeface="Aharoni" pitchFamily="2" charset="-79"/>
          </a:endParaRPr>
        </a:p>
      </dgm:t>
    </dgm:pt>
    <dgm:pt modelId="{9C00B19B-A696-431A-93E6-41FBBF2B762D}" type="parTrans" cxnId="{995338C3-1325-4DB8-A030-A5AC880E002B}">
      <dgm:prSet/>
      <dgm:spPr/>
      <dgm:t>
        <a:bodyPr/>
        <a:lstStyle/>
        <a:p>
          <a:endParaRPr lang="ru-RU"/>
        </a:p>
      </dgm:t>
    </dgm:pt>
    <dgm:pt modelId="{3B25C618-72F2-4D7F-9927-10A91DD3A170}" type="sibTrans" cxnId="{995338C3-1325-4DB8-A030-A5AC880E002B}">
      <dgm:prSet/>
      <dgm:spPr/>
      <dgm:t>
        <a:bodyPr/>
        <a:lstStyle/>
        <a:p>
          <a:endParaRPr lang="ru-RU"/>
        </a:p>
      </dgm:t>
    </dgm:pt>
    <dgm:pt modelId="{9981A0B3-89B1-43B9-8E0C-7731BF7BC6E8}">
      <dgm:prSet phldrT="[Текст]" custT="1"/>
      <dgm:spPr/>
      <dgm:t>
        <a:bodyPr/>
        <a:lstStyle/>
        <a:p>
          <a:r>
            <a:rPr lang="ru-RU" sz="1400" b="0" i="0" dirty="0">
              <a:cs typeface="Aharoni" pitchFamily="2" charset="-79"/>
            </a:rPr>
            <a:t>1601-1603 гг.- неурожайные годы в стране</a:t>
          </a:r>
          <a:endParaRPr lang="ru-RU" sz="1400" dirty="0">
            <a:cs typeface="Aharoni" pitchFamily="2" charset="-79"/>
          </a:endParaRPr>
        </a:p>
      </dgm:t>
    </dgm:pt>
    <dgm:pt modelId="{63CE1513-36DB-4CC8-A05C-F6F39B489C4E}" type="parTrans" cxnId="{B8CBFC6E-577C-4A56-8C88-E60B14DC0F9B}">
      <dgm:prSet/>
      <dgm:spPr/>
      <dgm:t>
        <a:bodyPr/>
        <a:lstStyle/>
        <a:p>
          <a:endParaRPr lang="ru-RU"/>
        </a:p>
      </dgm:t>
    </dgm:pt>
    <dgm:pt modelId="{7A9613BE-CB28-4622-87F3-539787C6E60A}" type="sibTrans" cxnId="{B8CBFC6E-577C-4A56-8C88-E60B14DC0F9B}">
      <dgm:prSet/>
      <dgm:spPr/>
      <dgm:t>
        <a:bodyPr/>
        <a:lstStyle/>
        <a:p>
          <a:endParaRPr lang="ru-RU"/>
        </a:p>
      </dgm:t>
    </dgm:pt>
    <dgm:pt modelId="{158CB525-8034-491A-B9C9-27DBE24FF909}">
      <dgm:prSet phldrT="[Текст]" custT="1"/>
      <dgm:spPr/>
      <dgm:t>
        <a:bodyPr/>
        <a:lstStyle/>
        <a:p>
          <a:r>
            <a:rPr lang="ru-RU" sz="1400" dirty="0">
              <a:cs typeface="Aharoni" pitchFamily="2" charset="-79"/>
            </a:rPr>
            <a:t>1610 – 1612 гг. - Семибоярщина</a:t>
          </a:r>
        </a:p>
      </dgm:t>
    </dgm:pt>
    <dgm:pt modelId="{F6F686CC-18C4-4B90-9105-82E85EBAB1B8}" type="parTrans" cxnId="{0620C8EA-EE00-45FE-8FE1-67DC8A21EFCA}">
      <dgm:prSet/>
      <dgm:spPr/>
      <dgm:t>
        <a:bodyPr/>
        <a:lstStyle/>
        <a:p>
          <a:endParaRPr lang="ru-RU"/>
        </a:p>
      </dgm:t>
    </dgm:pt>
    <dgm:pt modelId="{DB0157FE-DC04-4437-B95B-453BB237F8D1}" type="sibTrans" cxnId="{0620C8EA-EE00-45FE-8FE1-67DC8A21EFCA}">
      <dgm:prSet/>
      <dgm:spPr/>
      <dgm:t>
        <a:bodyPr/>
        <a:lstStyle/>
        <a:p>
          <a:endParaRPr lang="ru-RU"/>
        </a:p>
      </dgm:t>
    </dgm:pt>
    <dgm:pt modelId="{DD7C12E0-9808-4E81-B0C0-E2F5D16F222B}" type="pres">
      <dgm:prSet presAssocID="{409CDCC0-682A-4A14-84D7-81CB4576B90D}" presName="compositeShape" presStyleCnt="0">
        <dgm:presLayoutVars>
          <dgm:dir/>
          <dgm:resizeHandles/>
        </dgm:presLayoutVars>
      </dgm:prSet>
      <dgm:spPr/>
    </dgm:pt>
    <dgm:pt modelId="{5C3927EA-AAB9-4D53-B9BB-C5372EEA0FF1}" type="pres">
      <dgm:prSet presAssocID="{409CDCC0-682A-4A14-84D7-81CB4576B90D}" presName="pyramid" presStyleLbl="node1" presStyleIdx="0" presStyleCnt="1"/>
      <dgm:spPr/>
    </dgm:pt>
    <dgm:pt modelId="{04885C8A-6632-463B-B749-F8D2578C44F5}" type="pres">
      <dgm:prSet presAssocID="{409CDCC0-682A-4A14-84D7-81CB4576B90D}" presName="theList" presStyleCnt="0"/>
      <dgm:spPr/>
    </dgm:pt>
    <dgm:pt modelId="{AB957FB7-D066-4DD1-9FC3-468F4EAA4DD8}" type="pres">
      <dgm:prSet presAssocID="{3D887B67-8557-43BE-89BF-252D5808C1FB}" presName="aNode" presStyleLbl="fgAcc1" presStyleIdx="0" presStyleCnt="5" custScaleX="222335">
        <dgm:presLayoutVars>
          <dgm:bulletEnabled val="1"/>
        </dgm:presLayoutVars>
      </dgm:prSet>
      <dgm:spPr/>
    </dgm:pt>
    <dgm:pt modelId="{ED3A809D-6B10-4FAC-AF66-7B383ACEB502}" type="pres">
      <dgm:prSet presAssocID="{3D887B67-8557-43BE-89BF-252D5808C1FB}" presName="aSpace" presStyleCnt="0"/>
      <dgm:spPr/>
    </dgm:pt>
    <dgm:pt modelId="{45C867D4-94C4-4A61-B15D-DCAB660445C2}" type="pres">
      <dgm:prSet presAssocID="{24E75C84-D5B4-45AD-97E0-E6CA87F4A53F}" presName="aNode" presStyleLbl="fgAcc1" presStyleIdx="1" presStyleCnt="5" custScaleX="223439">
        <dgm:presLayoutVars>
          <dgm:bulletEnabled val="1"/>
        </dgm:presLayoutVars>
      </dgm:prSet>
      <dgm:spPr/>
    </dgm:pt>
    <dgm:pt modelId="{D910C40B-E5C2-466F-AA58-ABF43C28C6A3}" type="pres">
      <dgm:prSet presAssocID="{24E75C84-D5B4-45AD-97E0-E6CA87F4A53F}" presName="aSpace" presStyleCnt="0"/>
      <dgm:spPr/>
    </dgm:pt>
    <dgm:pt modelId="{B5763CA6-D7EA-4823-8C92-F44780858CF9}" type="pres">
      <dgm:prSet presAssocID="{9981A0B3-89B1-43B9-8E0C-7731BF7BC6E8}" presName="aNode" presStyleLbl="fgAcc1" presStyleIdx="2" presStyleCnt="5" custScaleX="224551">
        <dgm:presLayoutVars>
          <dgm:bulletEnabled val="1"/>
        </dgm:presLayoutVars>
      </dgm:prSet>
      <dgm:spPr/>
    </dgm:pt>
    <dgm:pt modelId="{4B7EE66B-94AB-4B8D-B286-D9C8A6D78FD7}" type="pres">
      <dgm:prSet presAssocID="{9981A0B3-89B1-43B9-8E0C-7731BF7BC6E8}" presName="aSpace" presStyleCnt="0"/>
      <dgm:spPr/>
    </dgm:pt>
    <dgm:pt modelId="{DC841C35-B924-4FF9-8806-2103A922AFE1}" type="pres">
      <dgm:prSet presAssocID="{9709819A-84D8-4605-B29A-CCB508A07410}" presName="aNode" presStyleLbl="fgAcc1" presStyleIdx="3" presStyleCnt="5" custScaleX="224551">
        <dgm:presLayoutVars>
          <dgm:bulletEnabled val="1"/>
        </dgm:presLayoutVars>
      </dgm:prSet>
      <dgm:spPr/>
    </dgm:pt>
    <dgm:pt modelId="{C072FCB8-4515-4CF2-9624-68E453020C7C}" type="pres">
      <dgm:prSet presAssocID="{9709819A-84D8-4605-B29A-CCB508A07410}" presName="aSpace" presStyleCnt="0"/>
      <dgm:spPr/>
    </dgm:pt>
    <dgm:pt modelId="{86377957-5967-4334-A6D6-83B327DAC018}" type="pres">
      <dgm:prSet presAssocID="{158CB525-8034-491A-B9C9-27DBE24FF909}" presName="aNode" presStyleLbl="fgAcc1" presStyleIdx="4" presStyleCnt="5" custScaleX="224551">
        <dgm:presLayoutVars>
          <dgm:bulletEnabled val="1"/>
        </dgm:presLayoutVars>
      </dgm:prSet>
      <dgm:spPr/>
    </dgm:pt>
    <dgm:pt modelId="{1FBBCA1C-9E19-407F-953C-A38776C7D875}" type="pres">
      <dgm:prSet presAssocID="{158CB525-8034-491A-B9C9-27DBE24FF909}" presName="aSpace" presStyleCnt="0"/>
      <dgm:spPr/>
    </dgm:pt>
  </dgm:ptLst>
  <dgm:cxnLst>
    <dgm:cxn modelId="{2C63C61B-FE1D-4710-9360-A8D50AC76EBF}" type="presOf" srcId="{9981A0B3-89B1-43B9-8E0C-7731BF7BC6E8}" destId="{B5763CA6-D7EA-4823-8C92-F44780858CF9}" srcOrd="0" destOrd="0" presId="urn:microsoft.com/office/officeart/2005/8/layout/pyramid2"/>
    <dgm:cxn modelId="{5808CE1C-3952-4E3E-B2D8-FEFB58828DD9}" srcId="{409CDCC0-682A-4A14-84D7-81CB4576B90D}" destId="{3D887B67-8557-43BE-89BF-252D5808C1FB}" srcOrd="0" destOrd="0" parTransId="{4C0D02F5-CCCB-419B-A00C-FC0773BCB333}" sibTransId="{B85D3625-50A5-4A54-BA07-AA37F124EFF0}"/>
    <dgm:cxn modelId="{66782F21-3507-43E7-A268-E8D819A24293}" type="presOf" srcId="{24E75C84-D5B4-45AD-97E0-E6CA87F4A53F}" destId="{45C867D4-94C4-4A61-B15D-DCAB660445C2}" srcOrd="0" destOrd="0" presId="urn:microsoft.com/office/officeart/2005/8/layout/pyramid2"/>
    <dgm:cxn modelId="{5181F240-4CAD-457D-9168-3E81DADAC04B}" srcId="{409CDCC0-682A-4A14-84D7-81CB4576B90D}" destId="{9709819A-84D8-4605-B29A-CCB508A07410}" srcOrd="3" destOrd="0" parTransId="{56981006-436D-401A-9779-541A788239BB}" sibTransId="{56147482-6470-486C-8563-3AA7AAECB06C}"/>
    <dgm:cxn modelId="{26D0F66B-97DB-490D-A8C9-F2FC56CB0CF7}" type="presOf" srcId="{3D887B67-8557-43BE-89BF-252D5808C1FB}" destId="{AB957FB7-D066-4DD1-9FC3-468F4EAA4DD8}" srcOrd="0" destOrd="0" presId="urn:microsoft.com/office/officeart/2005/8/layout/pyramid2"/>
    <dgm:cxn modelId="{B8CBFC6E-577C-4A56-8C88-E60B14DC0F9B}" srcId="{409CDCC0-682A-4A14-84D7-81CB4576B90D}" destId="{9981A0B3-89B1-43B9-8E0C-7731BF7BC6E8}" srcOrd="2" destOrd="0" parTransId="{63CE1513-36DB-4CC8-A05C-F6F39B489C4E}" sibTransId="{7A9613BE-CB28-4622-87F3-539787C6E60A}"/>
    <dgm:cxn modelId="{D68541B4-F829-4F61-98B2-91CCC749E7B8}" type="presOf" srcId="{158CB525-8034-491A-B9C9-27DBE24FF909}" destId="{86377957-5967-4334-A6D6-83B327DAC018}" srcOrd="0" destOrd="0" presId="urn:microsoft.com/office/officeart/2005/8/layout/pyramid2"/>
    <dgm:cxn modelId="{995338C3-1325-4DB8-A030-A5AC880E002B}" srcId="{409CDCC0-682A-4A14-84D7-81CB4576B90D}" destId="{24E75C84-D5B4-45AD-97E0-E6CA87F4A53F}" srcOrd="1" destOrd="0" parTransId="{9C00B19B-A696-431A-93E6-41FBBF2B762D}" sibTransId="{3B25C618-72F2-4D7F-9927-10A91DD3A170}"/>
    <dgm:cxn modelId="{00286BD2-EACC-4BDC-9F1C-F42531F41437}" type="presOf" srcId="{9709819A-84D8-4605-B29A-CCB508A07410}" destId="{DC841C35-B924-4FF9-8806-2103A922AFE1}" srcOrd="0" destOrd="0" presId="urn:microsoft.com/office/officeart/2005/8/layout/pyramid2"/>
    <dgm:cxn modelId="{0620C8EA-EE00-45FE-8FE1-67DC8A21EFCA}" srcId="{409CDCC0-682A-4A14-84D7-81CB4576B90D}" destId="{158CB525-8034-491A-B9C9-27DBE24FF909}" srcOrd="4" destOrd="0" parTransId="{F6F686CC-18C4-4B90-9105-82E85EBAB1B8}" sibTransId="{DB0157FE-DC04-4437-B95B-453BB237F8D1}"/>
    <dgm:cxn modelId="{479737F6-077A-425E-A3A4-A0A74C981884}" type="presOf" srcId="{409CDCC0-682A-4A14-84D7-81CB4576B90D}" destId="{DD7C12E0-9808-4E81-B0C0-E2F5D16F222B}" srcOrd="0" destOrd="0" presId="urn:microsoft.com/office/officeart/2005/8/layout/pyramid2"/>
    <dgm:cxn modelId="{CD797F8E-E253-48BF-9F07-F5E643A7E4E9}" type="presParOf" srcId="{DD7C12E0-9808-4E81-B0C0-E2F5D16F222B}" destId="{5C3927EA-AAB9-4D53-B9BB-C5372EEA0FF1}" srcOrd="0" destOrd="0" presId="urn:microsoft.com/office/officeart/2005/8/layout/pyramid2"/>
    <dgm:cxn modelId="{09C16D09-E0D1-4B4A-A5BD-0B616D9B6F2A}" type="presParOf" srcId="{DD7C12E0-9808-4E81-B0C0-E2F5D16F222B}" destId="{04885C8A-6632-463B-B749-F8D2578C44F5}" srcOrd="1" destOrd="0" presId="urn:microsoft.com/office/officeart/2005/8/layout/pyramid2"/>
    <dgm:cxn modelId="{B5C569E5-2A20-44DB-995D-0ADD54A9ACC9}" type="presParOf" srcId="{04885C8A-6632-463B-B749-F8D2578C44F5}" destId="{AB957FB7-D066-4DD1-9FC3-468F4EAA4DD8}" srcOrd="0" destOrd="0" presId="urn:microsoft.com/office/officeart/2005/8/layout/pyramid2"/>
    <dgm:cxn modelId="{A1C94E36-DC3F-4ACD-9743-52A127F02FDA}" type="presParOf" srcId="{04885C8A-6632-463B-B749-F8D2578C44F5}" destId="{ED3A809D-6B10-4FAC-AF66-7B383ACEB502}" srcOrd="1" destOrd="0" presId="urn:microsoft.com/office/officeart/2005/8/layout/pyramid2"/>
    <dgm:cxn modelId="{CA324156-714F-43E2-8DA8-DA6F1572DB74}" type="presParOf" srcId="{04885C8A-6632-463B-B749-F8D2578C44F5}" destId="{45C867D4-94C4-4A61-B15D-DCAB660445C2}" srcOrd="2" destOrd="0" presId="urn:microsoft.com/office/officeart/2005/8/layout/pyramid2"/>
    <dgm:cxn modelId="{A84582E2-D488-48C4-9CD6-7ABB301CD7D0}" type="presParOf" srcId="{04885C8A-6632-463B-B749-F8D2578C44F5}" destId="{D910C40B-E5C2-466F-AA58-ABF43C28C6A3}" srcOrd="3" destOrd="0" presId="urn:microsoft.com/office/officeart/2005/8/layout/pyramid2"/>
    <dgm:cxn modelId="{8C8387D4-4FA1-4DEA-879A-EE64231C2010}" type="presParOf" srcId="{04885C8A-6632-463B-B749-F8D2578C44F5}" destId="{B5763CA6-D7EA-4823-8C92-F44780858CF9}" srcOrd="4" destOrd="0" presId="urn:microsoft.com/office/officeart/2005/8/layout/pyramid2"/>
    <dgm:cxn modelId="{93B663F2-217C-477D-A44F-895B0AA5C5F3}" type="presParOf" srcId="{04885C8A-6632-463B-B749-F8D2578C44F5}" destId="{4B7EE66B-94AB-4B8D-B286-D9C8A6D78FD7}" srcOrd="5" destOrd="0" presId="urn:microsoft.com/office/officeart/2005/8/layout/pyramid2"/>
    <dgm:cxn modelId="{87AE4FE1-EB2A-4150-98F4-9C798E5D3A68}" type="presParOf" srcId="{04885C8A-6632-463B-B749-F8D2578C44F5}" destId="{DC841C35-B924-4FF9-8806-2103A922AFE1}" srcOrd="6" destOrd="0" presId="urn:microsoft.com/office/officeart/2005/8/layout/pyramid2"/>
    <dgm:cxn modelId="{E15B68D5-D1BC-421E-B35B-C4898426884B}" type="presParOf" srcId="{04885C8A-6632-463B-B749-F8D2578C44F5}" destId="{C072FCB8-4515-4CF2-9624-68E453020C7C}" srcOrd="7" destOrd="0" presId="urn:microsoft.com/office/officeart/2005/8/layout/pyramid2"/>
    <dgm:cxn modelId="{8B5A2982-E5D5-40E5-8F66-DAC2CADFB6E3}" type="presParOf" srcId="{04885C8A-6632-463B-B749-F8D2578C44F5}" destId="{86377957-5967-4334-A6D6-83B327DAC018}" srcOrd="8" destOrd="0" presId="urn:microsoft.com/office/officeart/2005/8/layout/pyramid2"/>
    <dgm:cxn modelId="{6D0C424A-2C12-49F7-B559-060161FD729C}" type="presParOf" srcId="{04885C8A-6632-463B-B749-F8D2578C44F5}" destId="{1FBBCA1C-9E19-407F-953C-A38776C7D875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927EA-AAB9-4D53-B9BB-C5372EEA0FF1}">
      <dsp:nvSpPr>
        <dsp:cNvPr id="0" name=""/>
        <dsp:cNvSpPr/>
      </dsp:nvSpPr>
      <dsp:spPr>
        <a:xfrm>
          <a:off x="1632315" y="0"/>
          <a:ext cx="3000396" cy="3000396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957FB7-D066-4DD1-9FC3-468F4EAA4DD8}">
      <dsp:nvSpPr>
        <dsp:cNvPr id="0" name=""/>
        <dsp:cNvSpPr/>
      </dsp:nvSpPr>
      <dsp:spPr>
        <a:xfrm>
          <a:off x="1939589" y="300332"/>
          <a:ext cx="4336104" cy="4266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kern="1200" dirty="0">
              <a:cs typeface="Aharoni" pitchFamily="2" charset="-79"/>
            </a:rPr>
            <a:t>15 мая 1591 г.- смерть царевича Дмитрия. (Годунова).. </a:t>
          </a:r>
          <a:endParaRPr lang="ru-RU" sz="1400" kern="1200" dirty="0">
            <a:cs typeface="Aharoni" pitchFamily="2" charset="-79"/>
          </a:endParaRPr>
        </a:p>
      </dsp:txBody>
      <dsp:txXfrm>
        <a:off x="1960415" y="321158"/>
        <a:ext cx="4294452" cy="384966"/>
      </dsp:txXfrm>
    </dsp:sp>
    <dsp:sp modelId="{45C867D4-94C4-4A61-B15D-DCAB660445C2}">
      <dsp:nvSpPr>
        <dsp:cNvPr id="0" name=""/>
        <dsp:cNvSpPr/>
      </dsp:nvSpPr>
      <dsp:spPr>
        <a:xfrm>
          <a:off x="1928823" y="780278"/>
          <a:ext cx="4357635" cy="4266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kern="1200" dirty="0">
              <a:cs typeface="Aharoni" pitchFamily="2" charset="-79"/>
            </a:rPr>
            <a:t>1598-1605 </a:t>
          </a:r>
          <a:r>
            <a:rPr lang="ru-RU" sz="1400" b="0" i="0" kern="1200" dirty="0" err="1">
              <a:cs typeface="Aharoni" pitchFamily="2" charset="-79"/>
            </a:rPr>
            <a:t>гг</a:t>
          </a:r>
          <a:r>
            <a:rPr lang="ru-RU" sz="1400" b="0" i="0" kern="1200" dirty="0">
              <a:cs typeface="Aharoni" pitchFamily="2" charset="-79"/>
            </a:rPr>
            <a:t> .- правление царя Бориса Федоровича </a:t>
          </a:r>
          <a:endParaRPr lang="ru-RU" sz="1400" kern="1200" dirty="0">
            <a:cs typeface="Aharoni" pitchFamily="2" charset="-79"/>
          </a:endParaRPr>
        </a:p>
      </dsp:txBody>
      <dsp:txXfrm>
        <a:off x="1949649" y="801104"/>
        <a:ext cx="4315983" cy="384966"/>
      </dsp:txXfrm>
    </dsp:sp>
    <dsp:sp modelId="{B5763CA6-D7EA-4823-8C92-F44780858CF9}">
      <dsp:nvSpPr>
        <dsp:cNvPr id="0" name=""/>
        <dsp:cNvSpPr/>
      </dsp:nvSpPr>
      <dsp:spPr>
        <a:xfrm>
          <a:off x="1917980" y="1260224"/>
          <a:ext cx="4379322" cy="4266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kern="1200" dirty="0">
              <a:cs typeface="Aharoni" pitchFamily="2" charset="-79"/>
            </a:rPr>
            <a:t>1601-1603 гг.- неурожайные годы в стране</a:t>
          </a:r>
          <a:endParaRPr lang="ru-RU" sz="1400" kern="1200" dirty="0">
            <a:cs typeface="Aharoni" pitchFamily="2" charset="-79"/>
          </a:endParaRPr>
        </a:p>
      </dsp:txBody>
      <dsp:txXfrm>
        <a:off x="1938806" y="1281050"/>
        <a:ext cx="4337670" cy="384966"/>
      </dsp:txXfrm>
    </dsp:sp>
    <dsp:sp modelId="{DC841C35-B924-4FF9-8806-2103A922AFE1}">
      <dsp:nvSpPr>
        <dsp:cNvPr id="0" name=""/>
        <dsp:cNvSpPr/>
      </dsp:nvSpPr>
      <dsp:spPr>
        <a:xfrm>
          <a:off x="1917980" y="1740171"/>
          <a:ext cx="4379322" cy="4266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kern="1200" dirty="0">
              <a:cs typeface="Aharoni" pitchFamily="2" charset="-79"/>
            </a:rPr>
            <a:t>1603 -1604 гг.- Восстание казаков под предводительством атамана Хлопка Косолапа.</a:t>
          </a:r>
          <a:endParaRPr lang="ru-RU" sz="1400" kern="1200" dirty="0">
            <a:cs typeface="Aharoni" pitchFamily="2" charset="-79"/>
          </a:endParaRPr>
        </a:p>
      </dsp:txBody>
      <dsp:txXfrm>
        <a:off x="1938806" y="1760997"/>
        <a:ext cx="4337670" cy="384966"/>
      </dsp:txXfrm>
    </dsp:sp>
    <dsp:sp modelId="{86377957-5967-4334-A6D6-83B327DAC018}">
      <dsp:nvSpPr>
        <dsp:cNvPr id="0" name=""/>
        <dsp:cNvSpPr/>
      </dsp:nvSpPr>
      <dsp:spPr>
        <a:xfrm>
          <a:off x="1917980" y="2220117"/>
          <a:ext cx="4379322" cy="42661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cs typeface="Aharoni" pitchFamily="2" charset="-79"/>
            </a:rPr>
            <a:t>1610 – 1612 гг. - Семибоярщина</a:t>
          </a:r>
        </a:p>
      </dsp:txBody>
      <dsp:txXfrm>
        <a:off x="1938806" y="2240943"/>
        <a:ext cx="4337670" cy="3849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8F789FD-8DD5-4A2A-8ADF-8D678A701CB9}" type="datetimeFigureOut">
              <a:rPr lang="ru-RU" smtClean="0"/>
              <a:pPr/>
              <a:t>26.12.2023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8BC3EEF-03A1-4C42-A103-C06DD26311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1428750" y="1857375"/>
            <a:ext cx="6694488" cy="25923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7153"/>
              </a:avLst>
            </a:prstTxWarp>
          </a:bodyPr>
          <a:lstStyle/>
          <a:p>
            <a:pPr algn="ctr"/>
            <a:r>
              <a:rPr lang="ru-RU" sz="3600" kern="10" dirty="0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Impact"/>
              </a:rPr>
              <a:t>Урок истории по теме: </a:t>
            </a:r>
          </a:p>
          <a:p>
            <a:pPr algn="ctr"/>
            <a:r>
              <a:rPr lang="ru-RU" sz="3600" kern="10" dirty="0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Impact"/>
              </a:rPr>
              <a:t>Смута</a:t>
            </a:r>
          </a:p>
          <a:p>
            <a:pPr algn="ctr"/>
            <a:r>
              <a:rPr lang="ru-RU" sz="3600" kern="10" dirty="0">
                <a:ln w="1841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algn="tl" rotWithShape="0">
                    <a:srgbClr val="000000">
                      <a:alpha val="70000"/>
                    </a:srgbClr>
                  </a:outerShdw>
                </a:effectLst>
                <a:latin typeface="Impact"/>
              </a:rPr>
              <a:t>(7 класс)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169697" y="4572000"/>
            <a:ext cx="546341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Из опыта работы учителя истории и обществознания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 МБОУ ««</a:t>
            </a:r>
            <a:r>
              <a:rPr lang="ru-RU" b="1" dirty="0" err="1">
                <a:solidFill>
                  <a:schemeClr val="bg1"/>
                </a:solidFill>
              </a:rPr>
              <a:t>Молодежненская</a:t>
            </a:r>
            <a:r>
              <a:rPr lang="ru-RU" b="1" dirty="0">
                <a:solidFill>
                  <a:schemeClr val="bg1"/>
                </a:solidFill>
              </a:rPr>
              <a:t> школа №2»»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Цимбала Сергея Викторовича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8" y="214313"/>
            <a:ext cx="8929687" cy="6462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/>
              <a:t>Тип урока: </a:t>
            </a:r>
            <a:r>
              <a:rPr lang="ru-RU" dirty="0"/>
              <a:t>Урок усвоения новых знаний.</a:t>
            </a:r>
          </a:p>
          <a:p>
            <a:pPr>
              <a:defRPr/>
            </a:pPr>
            <a:r>
              <a:rPr lang="ru-RU" b="1" dirty="0"/>
              <a:t>Цели урока:</a:t>
            </a:r>
            <a:endParaRPr lang="ru-RU" dirty="0"/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Формирование предметных знаний, умений, навыков;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формирование знаний исторических понятий: Смута, гражданская война, интервенция, национальное самосознание, ополчение;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формирование знаний основных событий, хронологии Смуты; знаний о причинах Смуты, характерных чертах Смуты; знаний исторических личностей периода Смуты;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формирование умения анализировать историческую информацию; использовать принципы причинно-следственного, структурно-функционального, временного анализа для изучения исторических процессов и явлений;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формирование умения формулировать собственную позицию по обсуждаемым вопросам, используя для аргументации исторические сведения.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Формирование </a:t>
            </a:r>
            <a:r>
              <a:rPr lang="ru-RU" dirty="0" err="1"/>
              <a:t>метапредметных</a:t>
            </a:r>
            <a:r>
              <a:rPr lang="ru-RU" dirty="0"/>
              <a:t> универсальных учебных действий.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dirty="0"/>
              <a:t>Социализация учащихся. Возможность достижения личностных результатов обучения</a:t>
            </a:r>
          </a:p>
          <a:p>
            <a:pPr marL="342900" indent="-342900">
              <a:buFontTx/>
              <a:buAutoNum type="romanUcPeriod"/>
              <a:defRPr/>
            </a:pPr>
            <a:r>
              <a:rPr lang="ru-RU" b="1" dirty="0"/>
              <a:t>Орг.момент</a:t>
            </a:r>
          </a:p>
          <a:p>
            <a:pPr marL="342900" indent="-342900">
              <a:buFontTx/>
              <a:buAutoNum type="romanUcPeriod"/>
              <a:defRPr/>
            </a:pPr>
            <a:r>
              <a:rPr lang="ru-RU" b="1" dirty="0"/>
              <a:t>Актуализация опорных знаний</a:t>
            </a:r>
            <a:r>
              <a:rPr lang="ru-RU" dirty="0"/>
              <a:t>.</a:t>
            </a:r>
          </a:p>
          <a:p>
            <a:pPr marL="342900" indent="-342900" algn="ctr">
              <a:defRPr/>
            </a:pPr>
            <a:r>
              <a:rPr lang="ru-RU" b="1" dirty="0"/>
              <a:t>Определение задач и темы урока: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i="1" dirty="0"/>
              <a:t>Выявить какие события явились прологом Смутного времени.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i="1" dirty="0"/>
              <a:t> Какими причинами была вызвана Смута.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i="1" dirty="0"/>
              <a:t> Определить историческое значение избрания Бориса Годунова на царство.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857250"/>
            <a:ext cx="8229600" cy="796925"/>
          </a:xfrm>
        </p:spPr>
        <p:txBody>
          <a:bodyPr/>
          <a:lstStyle/>
          <a:p>
            <a:pPr eaLnBrk="1" hangingPunct="1"/>
            <a:r>
              <a:rPr lang="ru-RU" sz="3200"/>
              <a:t>Борис Федорович Годунов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14375" y="1571625"/>
            <a:ext cx="5041900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000" b="1" dirty="0"/>
              <a:t>Фактическое правление в 1584-1598 г.</a:t>
            </a:r>
          </a:p>
        </p:txBody>
      </p:sp>
      <p:pic>
        <p:nvPicPr>
          <p:cNvPr id="4102" name="Picture 6" descr="9N03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8675" y="1916112"/>
            <a:ext cx="2400213" cy="2584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103" name="AutoShape 7"/>
          <p:cNvSpPr>
            <a:spLocks noChangeArrowheads="1"/>
          </p:cNvSpPr>
          <p:nvPr/>
        </p:nvSpPr>
        <p:spPr bwMode="auto">
          <a:xfrm>
            <a:off x="1500188" y="3429000"/>
            <a:ext cx="4103687" cy="576263"/>
          </a:xfrm>
          <a:prstGeom prst="wedgeRectCallout">
            <a:avLst>
              <a:gd name="adj1" fmla="val 71894"/>
              <a:gd name="adj2" fmla="val -139255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75000"/>
              </a:lnSpc>
              <a:defRPr/>
            </a:pPr>
            <a:r>
              <a:rPr lang="ru-RU" b="1" dirty="0"/>
              <a:t>1591 г.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Гибель царевича Дмитрия в Угличе</a:t>
            </a:r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500063" y="2143125"/>
            <a:ext cx="4465637" cy="1079500"/>
          </a:xfrm>
          <a:prstGeom prst="bevel">
            <a:avLst>
              <a:gd name="adj" fmla="val 12500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/>
              <a:t>1589 г.</a:t>
            </a:r>
            <a:r>
              <a:rPr lang="ru-RU"/>
              <a:t> – учреждение патриаршества</a:t>
            </a:r>
          </a:p>
          <a:p>
            <a:pPr algn="ctr">
              <a:defRPr/>
            </a:pPr>
            <a:r>
              <a:rPr lang="ru-RU"/>
              <a:t>(Иов)</a:t>
            </a: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827088" y="4221163"/>
            <a:ext cx="3384550" cy="863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/>
              <a:t>1590-1595 гг.</a:t>
            </a:r>
          </a:p>
          <a:p>
            <a:pPr algn="ctr">
              <a:defRPr/>
            </a:pPr>
            <a:r>
              <a:rPr lang="ru-RU"/>
              <a:t>русско-шведская война</a:t>
            </a:r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827088" y="5084763"/>
            <a:ext cx="3384550" cy="504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/>
              <a:t>Тявзинский мир 1595 г. </a:t>
            </a:r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4211638" y="4221163"/>
            <a:ext cx="2232025" cy="13684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/>
              <a:t>Россия</a:t>
            </a:r>
          </a:p>
          <a:p>
            <a:pPr algn="ctr">
              <a:defRPr/>
            </a:pPr>
            <a:r>
              <a:rPr lang="ru-RU"/>
              <a:t>вернула</a:t>
            </a:r>
          </a:p>
          <a:p>
            <a:pPr algn="ctr">
              <a:defRPr/>
            </a:pPr>
            <a:r>
              <a:rPr lang="ru-RU"/>
              <a:t>Ивангород, Ям,</a:t>
            </a:r>
          </a:p>
          <a:p>
            <a:pPr algn="ctr">
              <a:defRPr/>
            </a:pPr>
            <a:r>
              <a:rPr lang="ru-RU"/>
              <a:t>Копорье, Корелу</a:t>
            </a:r>
          </a:p>
        </p:txBody>
      </p:sp>
      <p:sp>
        <p:nvSpPr>
          <p:cNvPr id="4112" name="AutoShape 16"/>
          <p:cNvSpPr>
            <a:spLocks noChangeArrowheads="1"/>
          </p:cNvSpPr>
          <p:nvPr/>
        </p:nvSpPr>
        <p:spPr bwMode="auto">
          <a:xfrm>
            <a:off x="827088" y="5734050"/>
            <a:ext cx="5616575" cy="836613"/>
          </a:xfrm>
          <a:prstGeom prst="roundRect">
            <a:avLst>
              <a:gd name="adj" fmla="val 33968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/>
              <a:t>1597 г.</a:t>
            </a:r>
            <a:r>
              <a:rPr lang="ru-RU"/>
              <a:t> – указ об «урочных летах»</a:t>
            </a:r>
          </a:p>
          <a:p>
            <a:pPr algn="ctr">
              <a:defRPr/>
            </a:pPr>
            <a:r>
              <a:rPr lang="ru-RU"/>
              <a:t>(5-летний срок сыска беглых крестьян)</a:t>
            </a:r>
          </a:p>
        </p:txBody>
      </p:sp>
      <p:sp>
        <p:nvSpPr>
          <p:cNvPr id="4118" name="AutoShape 22"/>
          <p:cNvSpPr>
            <a:spLocks noChangeArrowheads="1"/>
          </p:cNvSpPr>
          <p:nvPr/>
        </p:nvSpPr>
        <p:spPr bwMode="auto">
          <a:xfrm>
            <a:off x="1214438" y="428625"/>
            <a:ext cx="7200900" cy="288925"/>
          </a:xfrm>
          <a:prstGeom prst="wedgeRectCallout">
            <a:avLst>
              <a:gd name="adj1" fmla="val -30157"/>
              <a:gd name="adj2" fmla="val 16978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75000"/>
              </a:lnSpc>
            </a:pPr>
            <a:r>
              <a:rPr lang="ru-RU"/>
              <a:t>Выдвинулся в период опричнины, брат жены Федора Ивановича</a:t>
            </a:r>
          </a:p>
        </p:txBody>
      </p:sp>
      <p:sp>
        <p:nvSpPr>
          <p:cNvPr id="2" name="TextBox 13"/>
          <p:cNvSpPr txBox="1">
            <a:spLocks noChangeArrowheads="1"/>
          </p:cNvSpPr>
          <p:nvPr/>
        </p:nvSpPr>
        <p:spPr bwMode="auto">
          <a:xfrm>
            <a:off x="2643188" y="0"/>
            <a:ext cx="3708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III</a:t>
            </a:r>
            <a:r>
              <a:rPr lang="ru-RU"/>
              <a:t>. Изложение нового материала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04" grpId="0" animBg="1"/>
      <p:bldP spid="4106" grpId="0" animBg="1"/>
      <p:bldP spid="4108" grpId="0" animBg="1"/>
      <p:bldP spid="4110" grpId="0" animBg="1"/>
      <p:bldP spid="4112" grpId="0" animBg="1"/>
      <p:bldP spid="41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/>
              <a:t>Борис Годунов (1598-1605)</a:t>
            </a:r>
          </a:p>
        </p:txBody>
      </p:sp>
      <p:pic>
        <p:nvPicPr>
          <p:cNvPr id="5124" name="Picture 4" descr="9N03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1310" y="3500438"/>
            <a:ext cx="2692690" cy="30003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6858000" y="2928938"/>
            <a:ext cx="19589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lnSpc>
                <a:spcPct val="75000"/>
              </a:lnSpc>
            </a:pPr>
            <a:r>
              <a:rPr lang="ru-RU"/>
              <a:t>Борис Годунов и</a:t>
            </a:r>
          </a:p>
          <a:p>
            <a:pPr algn="r">
              <a:lnSpc>
                <a:spcPct val="75000"/>
              </a:lnSpc>
            </a:pPr>
            <a:r>
              <a:rPr lang="ru-RU"/>
              <a:t>сын его Федор</a:t>
            </a:r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1331913" y="1268413"/>
            <a:ext cx="6480175" cy="792162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 1598 г. Земский собор избрал царем Бориса Годунова </a:t>
            </a:r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 rot="-714370">
            <a:off x="323850" y="1700213"/>
            <a:ext cx="1150938" cy="1223962"/>
          </a:xfrm>
          <a:prstGeom prst="lightningBol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1571625" y="2214563"/>
            <a:ext cx="4392613" cy="792162"/>
          </a:xfrm>
          <a:prstGeom prst="flowChartOffpageConnector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Голод 1601-1603 гг.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214313" y="3000375"/>
            <a:ext cx="6929437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buFontTx/>
              <a:buChar char="•"/>
            </a:pPr>
            <a:r>
              <a:rPr lang="ru-RU"/>
              <a:t> Сотни тысяч людей погибли</a:t>
            </a:r>
          </a:p>
          <a:p>
            <a:pPr algn="ctr">
              <a:lnSpc>
                <a:spcPct val="75000"/>
              </a:lnSpc>
              <a:buFontTx/>
              <a:buChar char="•"/>
            </a:pPr>
            <a:endParaRPr lang="ru-RU"/>
          </a:p>
          <a:p>
            <a:pPr algn="ctr">
              <a:lnSpc>
                <a:spcPct val="75000"/>
              </a:lnSpc>
              <a:buFontTx/>
              <a:buChar char="•"/>
            </a:pPr>
            <a:r>
              <a:rPr lang="ru-RU"/>
              <a:t> Тысячи крестьян бежали на юг</a:t>
            </a:r>
          </a:p>
          <a:p>
            <a:pPr algn="ctr">
              <a:lnSpc>
                <a:spcPct val="75000"/>
              </a:lnSpc>
              <a:buFontTx/>
              <a:buChar char="•"/>
            </a:pPr>
            <a:endParaRPr lang="ru-RU"/>
          </a:p>
          <a:p>
            <a:pPr algn="ctr">
              <a:lnSpc>
                <a:spcPct val="75000"/>
              </a:lnSpc>
              <a:buFontTx/>
              <a:buChar char="•"/>
            </a:pPr>
            <a:r>
              <a:rPr lang="ru-RU"/>
              <a:t> Начались восстания (восстание Хлопка в 1603 г.)</a:t>
            </a:r>
          </a:p>
          <a:p>
            <a:pPr algn="ctr">
              <a:lnSpc>
                <a:spcPct val="75000"/>
              </a:lnSpc>
            </a:pPr>
            <a:endParaRPr lang="ru-RU"/>
          </a:p>
          <a:p>
            <a:pPr algn="ctr">
              <a:lnSpc>
                <a:spcPct val="75000"/>
              </a:lnSpc>
              <a:buFontTx/>
              <a:buChar char="•"/>
            </a:pPr>
            <a:r>
              <a:rPr lang="ru-RU"/>
              <a:t> Обострились социальные противоречия</a:t>
            </a:r>
          </a:p>
          <a:p>
            <a:pPr algn="ctr">
              <a:lnSpc>
                <a:spcPct val="75000"/>
              </a:lnSpc>
              <a:buFontTx/>
              <a:buChar char="•"/>
            </a:pPr>
            <a:endParaRPr lang="ru-RU"/>
          </a:p>
          <a:p>
            <a:pPr algn="ctr">
              <a:lnSpc>
                <a:spcPct val="75000"/>
              </a:lnSpc>
              <a:buFontTx/>
              <a:buChar char="•"/>
            </a:pPr>
            <a:r>
              <a:rPr lang="ru-RU"/>
              <a:t> Усилился экономический и социальный</a:t>
            </a:r>
          </a:p>
          <a:p>
            <a:pPr algn="ctr">
              <a:lnSpc>
                <a:spcPct val="75000"/>
              </a:lnSpc>
            </a:pPr>
            <a:r>
              <a:rPr lang="ru-RU"/>
              <a:t>кризис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2143125" y="5214938"/>
            <a:ext cx="3371850" cy="12858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 dirty="0"/>
              <a:t>Началась</a:t>
            </a:r>
          </a:p>
          <a:p>
            <a:pPr algn="ctr">
              <a:defRPr/>
            </a:pPr>
            <a:r>
              <a:rPr lang="ru-RU" sz="2400" b="1" dirty="0"/>
              <a:t>гражданская война</a:t>
            </a:r>
          </a:p>
          <a:p>
            <a:pPr algn="ctr">
              <a:defRPr/>
            </a:pPr>
            <a:r>
              <a:rPr lang="ru-RU" sz="2400" b="1" dirty="0"/>
              <a:t>(Смута)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8" grpId="0" animBg="1"/>
      <p:bldP spid="5128" grpId="1" animBg="1"/>
      <p:bldP spid="5129" grpId="0" animBg="1"/>
      <p:bldP spid="5131" grpId="0"/>
      <p:bldP spid="51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1" name="Picture 23" descr="4_2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7500" y="2924175"/>
            <a:ext cx="24765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4638"/>
            <a:ext cx="6048375" cy="1143000"/>
          </a:xfrm>
        </p:spPr>
        <p:txBody>
          <a:bodyPr>
            <a:normAutofit fontScale="90000"/>
          </a:bodyPr>
          <a:lstStyle/>
          <a:p>
            <a:pPr algn="r" eaLnBrk="1" hangingPunct="1"/>
            <a:r>
              <a:rPr lang="ru-RU" sz="4000"/>
              <a:t>Лжедмитрий </a:t>
            </a:r>
            <a:r>
              <a:rPr lang="en-US" sz="4000"/>
              <a:t>I</a:t>
            </a:r>
            <a:br>
              <a:rPr lang="ru-RU" sz="4000"/>
            </a:br>
            <a:r>
              <a:rPr lang="ru-RU" sz="4000"/>
              <a:t>(Григорий Отрепьев)</a:t>
            </a:r>
          </a:p>
        </p:txBody>
      </p:sp>
      <p:pic>
        <p:nvPicPr>
          <p:cNvPr id="6148" name="Picture 4" descr="4_2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500" y="0"/>
            <a:ext cx="24765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948488" y="5876925"/>
            <a:ext cx="1992312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/>
              <a:t>Марина Мнишек,</a:t>
            </a:r>
          </a:p>
          <a:p>
            <a:pPr algn="ctr">
              <a:lnSpc>
                <a:spcPct val="75000"/>
              </a:lnSpc>
            </a:pPr>
            <a:r>
              <a:rPr lang="ru-RU"/>
              <a:t>дочь</a:t>
            </a:r>
          </a:p>
          <a:p>
            <a:pPr algn="ctr">
              <a:lnSpc>
                <a:spcPct val="75000"/>
              </a:lnSpc>
            </a:pPr>
            <a:r>
              <a:rPr lang="ru-RU"/>
              <a:t>сандомирского</a:t>
            </a:r>
          </a:p>
          <a:p>
            <a:pPr algn="ctr">
              <a:lnSpc>
                <a:spcPct val="75000"/>
              </a:lnSpc>
            </a:pPr>
            <a:r>
              <a:rPr lang="ru-RU"/>
              <a:t>воеводы</a:t>
            </a:r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 flipV="1">
            <a:off x="971550" y="2565400"/>
            <a:ext cx="3744913" cy="107950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77" name="WordArt 9"/>
          <p:cNvSpPr>
            <a:spLocks noChangeArrowheads="1" noChangeShapeType="1" noTextEdit="1"/>
          </p:cNvSpPr>
          <p:nvPr/>
        </p:nvSpPr>
        <p:spPr bwMode="auto">
          <a:xfrm rot="5400000">
            <a:off x="-575468" y="3248818"/>
            <a:ext cx="2374900" cy="576263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kern="10" normalizeH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FF3300"/>
                    </a:gs>
                  </a:gsLst>
                  <a:lin ang="0" scaled="1"/>
                </a:gradFill>
                <a:latin typeface="Arial"/>
                <a:cs typeface="Arial"/>
              </a:rPr>
              <a:t>польша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900113" y="2852738"/>
            <a:ext cx="106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Октябрь</a:t>
            </a:r>
          </a:p>
          <a:p>
            <a:r>
              <a:rPr lang="ru-RU"/>
              <a:t>1604 г.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808163" y="1792288"/>
            <a:ext cx="2357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/>
              <a:t>В апреле 1605 г.</a:t>
            </a:r>
          </a:p>
          <a:p>
            <a:pPr algn="ctr"/>
            <a:r>
              <a:rPr lang="ru-RU"/>
              <a:t>умер Борис Годунов</a:t>
            </a:r>
          </a:p>
        </p:txBody>
      </p:sp>
      <p:sp>
        <p:nvSpPr>
          <p:cNvPr id="7180" name="WordArt 12"/>
          <p:cNvSpPr>
            <a:spLocks noChangeArrowheads="1" noChangeShapeType="1" noTextEdit="1"/>
          </p:cNvSpPr>
          <p:nvPr/>
        </p:nvSpPr>
        <p:spPr bwMode="auto">
          <a:xfrm>
            <a:off x="4787900" y="1844675"/>
            <a:ext cx="1495425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Москва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4787900" y="2276475"/>
            <a:ext cx="154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Июнь 1605 г.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2555875" y="3284538"/>
            <a:ext cx="3960813" cy="719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75000"/>
              </a:lnSpc>
              <a:defRPr/>
            </a:pPr>
            <a:r>
              <a:rPr lang="ru-RU" dirty="0"/>
              <a:t>Поляки не были довольны тем, что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не передал обещанные земли и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не обратил русских в католичество</a:t>
            </a: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2124075" y="4005263"/>
            <a:ext cx="4392613" cy="719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75000"/>
              </a:lnSpc>
              <a:defRPr/>
            </a:pPr>
            <a:r>
              <a:rPr lang="ru-RU"/>
              <a:t>Православное духовенство опасалось</a:t>
            </a:r>
          </a:p>
          <a:p>
            <a:pPr algn="ctr">
              <a:lnSpc>
                <a:spcPct val="75000"/>
              </a:lnSpc>
              <a:defRPr/>
            </a:pPr>
            <a:r>
              <a:rPr lang="ru-RU"/>
              <a:t>царя, пренебрегающего</a:t>
            </a:r>
          </a:p>
          <a:p>
            <a:pPr algn="ctr">
              <a:lnSpc>
                <a:spcPct val="75000"/>
              </a:lnSpc>
              <a:defRPr/>
            </a:pPr>
            <a:r>
              <a:rPr lang="ru-RU"/>
              <a:t>религией и обычаями</a:t>
            </a: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1763713" y="4724400"/>
            <a:ext cx="4752975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75000"/>
              </a:lnSpc>
              <a:defRPr/>
            </a:pPr>
            <a:r>
              <a:rPr lang="ru-RU"/>
              <a:t>Служилые люди были обижены близостью</a:t>
            </a:r>
          </a:p>
          <a:p>
            <a:pPr algn="ctr">
              <a:lnSpc>
                <a:spcPct val="75000"/>
              </a:lnSpc>
              <a:defRPr/>
            </a:pPr>
            <a:r>
              <a:rPr lang="ru-RU"/>
              <a:t>к царю поляков</a:t>
            </a:r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1042988" y="5229225"/>
            <a:ext cx="5472112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75000"/>
              </a:lnSpc>
              <a:defRPr/>
            </a:pPr>
            <a:r>
              <a:rPr lang="ru-RU"/>
              <a:t>Жители Москвы страдали от </a:t>
            </a:r>
          </a:p>
          <a:p>
            <a:pPr algn="ctr">
              <a:lnSpc>
                <a:spcPct val="75000"/>
              </a:lnSpc>
              <a:defRPr/>
            </a:pPr>
            <a:r>
              <a:rPr lang="ru-RU"/>
              <a:t>«загостившихся» поляков</a:t>
            </a: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755650" y="5734050"/>
            <a:ext cx="5761038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75000"/>
              </a:lnSpc>
              <a:defRPr/>
            </a:pPr>
            <a:r>
              <a:rPr lang="ru-RU"/>
              <a:t>Крестьяне и казаки обманулись в своих</a:t>
            </a:r>
          </a:p>
          <a:p>
            <a:pPr algn="ctr">
              <a:lnSpc>
                <a:spcPct val="75000"/>
              </a:lnSpc>
              <a:defRPr/>
            </a:pPr>
            <a:r>
              <a:rPr lang="ru-RU"/>
              <a:t>ожиданиях на улучшения их положения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7092950" y="2708275"/>
            <a:ext cx="15652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75000"/>
              </a:lnSpc>
            </a:pPr>
            <a:r>
              <a:rPr lang="ru-RU"/>
              <a:t>Свадьба</a:t>
            </a:r>
          </a:p>
          <a:p>
            <a:pPr algn="ctr">
              <a:lnSpc>
                <a:spcPct val="75000"/>
              </a:lnSpc>
            </a:pPr>
            <a:r>
              <a:rPr lang="ru-RU"/>
              <a:t>8 мая 1606 г.</a:t>
            </a:r>
          </a:p>
        </p:txBody>
      </p:sp>
      <p:sp>
        <p:nvSpPr>
          <p:cNvPr id="7189" name="AutoShape 21"/>
          <p:cNvSpPr>
            <a:spLocks noChangeArrowheads="1"/>
          </p:cNvSpPr>
          <p:nvPr/>
        </p:nvSpPr>
        <p:spPr bwMode="auto">
          <a:xfrm>
            <a:off x="971550" y="1341438"/>
            <a:ext cx="5688013" cy="574675"/>
          </a:xfrm>
          <a:prstGeom prst="rightArrow">
            <a:avLst>
              <a:gd name="adj1" fmla="val 41880"/>
              <a:gd name="adj2" fmla="val 173349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/>
              <a:t>Убит в результате заговора 17 мая 1606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6" grpId="0" animBg="1"/>
      <p:bldP spid="7177" grpId="0" animBg="1"/>
      <p:bldP spid="7178" grpId="0"/>
      <p:bldP spid="7179" grpId="0"/>
      <p:bldP spid="7180" grpId="0" animBg="1"/>
      <p:bldP spid="7181" grpId="0"/>
      <p:bldP spid="7182" grpId="0" animBg="1"/>
      <p:bldP spid="7184" grpId="0" animBg="1"/>
      <p:bldP spid="7185" grpId="0" animBg="1"/>
      <p:bldP spid="7186" grpId="0" animBg="1"/>
      <p:bldP spid="7187" grpId="0" animBg="1"/>
      <p:bldP spid="7188" grpId="0"/>
      <p:bldP spid="71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401050" cy="1143000"/>
          </a:xfrm>
        </p:spPr>
        <p:txBody>
          <a:bodyPr/>
          <a:lstStyle/>
          <a:p>
            <a:pPr eaLnBrk="1" hangingPunct="1"/>
            <a:r>
              <a:rPr lang="ru-RU" sz="2800"/>
              <a:t>Василий Шуйский (1606-1610) и Иван Болотников</a:t>
            </a: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2143125" y="2000250"/>
            <a:ext cx="3311525" cy="792163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«Выкрикнут» 19 мая 1606 г.</a:t>
            </a:r>
          </a:p>
          <a:p>
            <a:pPr algn="ctr"/>
            <a:r>
              <a:rPr lang="ru-RU"/>
              <a:t>на Красной площади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5572125" y="1428750"/>
            <a:ext cx="3000375" cy="1008063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Обещания не выполнял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2500313" y="5715000"/>
            <a:ext cx="2663825" cy="9350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dirty="0"/>
              <a:t>Иван Болотников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бывший боевой холоп,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объявил себя воеводой 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царя Дмитрия</a:t>
            </a:r>
          </a:p>
        </p:txBody>
      </p:sp>
      <p:sp>
        <p:nvSpPr>
          <p:cNvPr id="9228" name="AutoShape 12"/>
          <p:cNvSpPr>
            <a:spLocks noChangeArrowheads="1"/>
          </p:cNvSpPr>
          <p:nvPr/>
        </p:nvSpPr>
        <p:spPr bwMode="auto">
          <a:xfrm flipH="1">
            <a:off x="5929313" y="5572125"/>
            <a:ext cx="1800225" cy="936625"/>
          </a:xfrm>
          <a:prstGeom prst="homePlate">
            <a:avLst>
              <a:gd name="adj" fmla="val 28991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75000"/>
              </a:lnSpc>
              <a:defRPr/>
            </a:pPr>
            <a:r>
              <a:rPr lang="ru-RU" dirty="0"/>
              <a:t>холопы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крестьяне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казаки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дворяне</a:t>
            </a:r>
          </a:p>
        </p:txBody>
      </p:sp>
      <p:sp>
        <p:nvSpPr>
          <p:cNvPr id="9230" name="WordArt 14"/>
          <p:cNvSpPr>
            <a:spLocks noChangeArrowheads="1" noChangeShapeType="1" noTextEdit="1"/>
          </p:cNvSpPr>
          <p:nvPr/>
        </p:nvSpPr>
        <p:spPr bwMode="auto">
          <a:xfrm>
            <a:off x="2143125" y="2928938"/>
            <a:ext cx="149542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Москва</a:t>
            </a:r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auto">
          <a:xfrm flipH="1" flipV="1">
            <a:off x="3143250" y="3429000"/>
            <a:ext cx="1643063" cy="20716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oval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2" name="AutoShape 16"/>
          <p:cNvSpPr>
            <a:spLocks noChangeArrowheads="1"/>
          </p:cNvSpPr>
          <p:nvPr/>
        </p:nvSpPr>
        <p:spPr bwMode="auto">
          <a:xfrm>
            <a:off x="4643438" y="2857500"/>
            <a:ext cx="3960812" cy="936625"/>
          </a:xfrm>
          <a:prstGeom prst="wedgeRectCallout">
            <a:avLst>
              <a:gd name="adj1" fmla="val -75130"/>
              <a:gd name="adj2" fmla="val -19491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75000"/>
              </a:lnSpc>
              <a:defRPr/>
            </a:pPr>
            <a:r>
              <a:rPr lang="ru-RU" dirty="0"/>
              <a:t>Дворяне во главе с Пашковым и Ляпуновым перешли к царю.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2 декабря 1606 г. </a:t>
            </a:r>
            <a:r>
              <a:rPr lang="ru-RU" dirty="0" err="1"/>
              <a:t>болотникоцы</a:t>
            </a:r>
            <a:r>
              <a:rPr lang="ru-RU" dirty="0"/>
              <a:t> были разгромлены </a:t>
            </a:r>
          </a:p>
        </p:txBody>
      </p:sp>
      <p:sp>
        <p:nvSpPr>
          <p:cNvPr id="9233" name="WordArt 17"/>
          <p:cNvSpPr>
            <a:spLocks noChangeArrowheads="1" noChangeShapeType="1" noTextEdit="1"/>
          </p:cNvSpPr>
          <p:nvPr/>
        </p:nvSpPr>
        <p:spPr bwMode="auto">
          <a:xfrm>
            <a:off x="500063" y="4500563"/>
            <a:ext cx="792162" cy="236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Калуга</a:t>
            </a:r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 flipH="1">
            <a:off x="1143000" y="3500438"/>
            <a:ext cx="1512888" cy="8636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5" name="AutoShape 19"/>
          <p:cNvSpPr>
            <a:spLocks noChangeArrowheads="1"/>
          </p:cNvSpPr>
          <p:nvPr/>
        </p:nvSpPr>
        <p:spPr bwMode="auto">
          <a:xfrm>
            <a:off x="785813" y="5072063"/>
            <a:ext cx="1295400" cy="504825"/>
          </a:xfrm>
          <a:prstGeom prst="wedgeRectCallout">
            <a:avLst>
              <a:gd name="adj1" fmla="val -24509"/>
              <a:gd name="adj2" fmla="val -77046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75000"/>
              </a:lnSpc>
              <a:defRPr/>
            </a:pPr>
            <a:r>
              <a:rPr lang="ru-RU" dirty="0"/>
              <a:t>5 месяцев обороны</a:t>
            </a:r>
          </a:p>
        </p:txBody>
      </p:sp>
      <p:sp>
        <p:nvSpPr>
          <p:cNvPr id="9236" name="WordArt 20"/>
          <p:cNvSpPr>
            <a:spLocks noChangeArrowheads="1" noChangeShapeType="1" noTextEdit="1"/>
          </p:cNvSpPr>
          <p:nvPr/>
        </p:nvSpPr>
        <p:spPr bwMode="auto">
          <a:xfrm>
            <a:off x="2214563" y="4929188"/>
            <a:ext cx="792162" cy="236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Тула</a:t>
            </a:r>
          </a:p>
        </p:txBody>
      </p:sp>
      <p:sp>
        <p:nvSpPr>
          <p:cNvPr id="9237" name="Line 21"/>
          <p:cNvSpPr>
            <a:spLocks noChangeShapeType="1"/>
          </p:cNvSpPr>
          <p:nvPr/>
        </p:nvSpPr>
        <p:spPr bwMode="auto">
          <a:xfrm>
            <a:off x="1500188" y="4643438"/>
            <a:ext cx="576262" cy="71437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8" name="AutoShape 22"/>
          <p:cNvSpPr>
            <a:spLocks noChangeArrowheads="1"/>
          </p:cNvSpPr>
          <p:nvPr/>
        </p:nvSpPr>
        <p:spPr bwMode="auto">
          <a:xfrm>
            <a:off x="4714875" y="4286250"/>
            <a:ext cx="3887788" cy="936625"/>
          </a:xfrm>
          <a:prstGeom prst="wedgeRectCallout">
            <a:avLst>
              <a:gd name="adj1" fmla="val -74417"/>
              <a:gd name="adj2" fmla="val -47458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75000"/>
              </a:lnSpc>
              <a:defRPr/>
            </a:pPr>
            <a:r>
              <a:rPr lang="ru-RU" dirty="0"/>
              <a:t>Царские войска затопили город.</a:t>
            </a:r>
          </a:p>
          <a:p>
            <a:pPr algn="ctr">
              <a:lnSpc>
                <a:spcPct val="75000"/>
              </a:lnSpc>
              <a:defRPr/>
            </a:pPr>
            <a:r>
              <a:rPr lang="ru-RU" dirty="0"/>
              <a:t>10 октября 1607 г. восставшие сдались. </a:t>
            </a:r>
            <a:r>
              <a:rPr lang="ru-RU" dirty="0" err="1"/>
              <a:t>Болотникова</a:t>
            </a:r>
            <a:r>
              <a:rPr lang="ru-RU" dirty="0"/>
              <a:t> </a:t>
            </a:r>
            <a:r>
              <a:rPr lang="ru-RU" dirty="0" err="1"/>
              <a:t>ослепили,а</a:t>
            </a:r>
            <a:r>
              <a:rPr lang="ru-RU" dirty="0"/>
              <a:t> затем утопили</a:t>
            </a:r>
          </a:p>
        </p:txBody>
      </p:sp>
      <p:pic>
        <p:nvPicPr>
          <p:cNvPr id="9241" name="Picture 25" descr="http://rulibs.com/ru_zar/sci_history/doroshenko/1/i_009.jpg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642918"/>
            <a:ext cx="2239068" cy="2857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  <p:bldP spid="9224" grpId="0" animBg="1" autoUpdateAnimBg="0"/>
      <p:bldP spid="9226" grpId="0" animBg="1" autoUpdateAnimBg="0"/>
      <p:bldP spid="9228" grpId="0" animBg="1" autoUpdateAnimBg="0"/>
      <p:bldP spid="9230" grpId="0" autoUpdateAnimBg="0"/>
      <p:bldP spid="9231" grpId="0" animBg="1" autoUpdateAnimBg="0"/>
      <p:bldP spid="9232" grpId="0" animBg="1" autoUpdateAnimBg="0"/>
      <p:bldP spid="9233" grpId="0" autoUpdateAnimBg="0"/>
      <p:bldP spid="9234" grpId="0" animBg="1" autoUpdateAnimBg="0"/>
      <p:bldP spid="9235" grpId="0" animBg="1" autoUpdateAnimBg="0"/>
      <p:bldP spid="9236" grpId="0" autoUpdateAnimBg="0"/>
      <p:bldP spid="9237" grpId="0" animBg="1" autoUpdateAnimBg="0"/>
      <p:bldP spid="9238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eaLnBrk="1" hangingPunct="1"/>
            <a:r>
              <a:rPr lang="ru-RU"/>
              <a:t>Василий Шуйский и Лжедмитрий </a:t>
            </a:r>
            <a:r>
              <a:rPr lang="en-US"/>
              <a:t>II</a:t>
            </a:r>
            <a:endParaRPr lang="ru-RU"/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 rot="5400000">
            <a:off x="-575468" y="3967956"/>
            <a:ext cx="2374900" cy="576263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kern="10" normalizeH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FF3300"/>
                    </a:gs>
                  </a:gsLst>
                  <a:lin ang="0" scaled="1"/>
                </a:gradFill>
                <a:latin typeface="Arial"/>
                <a:cs typeface="Arial"/>
              </a:rPr>
              <a:t>польша</a:t>
            </a: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5508625" y="3213100"/>
            <a:ext cx="1495425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Москва</a:t>
            </a:r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 flipV="1">
            <a:off x="1042988" y="3644900"/>
            <a:ext cx="4176712" cy="719138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971550" y="4365625"/>
            <a:ext cx="90328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5000"/>
              </a:lnSpc>
            </a:pPr>
            <a:r>
              <a:rPr lang="ru-RU"/>
              <a:t>Весна</a:t>
            </a:r>
          </a:p>
          <a:p>
            <a:pPr>
              <a:lnSpc>
                <a:spcPct val="75000"/>
              </a:lnSpc>
            </a:pPr>
            <a:r>
              <a:rPr lang="ru-RU"/>
              <a:t>1607 г.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4500563" y="3284538"/>
            <a:ext cx="1071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с.Тушино</a:t>
            </a:r>
          </a:p>
        </p:txBody>
      </p:sp>
      <p:sp>
        <p:nvSpPr>
          <p:cNvPr id="11275" name="AutoShape 11"/>
          <p:cNvSpPr>
            <a:spLocks noChangeArrowheads="1"/>
          </p:cNvSpPr>
          <p:nvPr/>
        </p:nvSpPr>
        <p:spPr bwMode="auto">
          <a:xfrm>
            <a:off x="2987675" y="1773238"/>
            <a:ext cx="4752975" cy="769937"/>
          </a:xfrm>
          <a:prstGeom prst="downArrowCallout">
            <a:avLst>
              <a:gd name="adj1" fmla="val 154216"/>
              <a:gd name="adj2" fmla="val 154330"/>
              <a:gd name="adj3" fmla="val 24306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М.В. Скопин-Шуйский +шведы (Делагарди)</a:t>
            </a:r>
          </a:p>
        </p:txBody>
      </p:sp>
      <p:sp>
        <p:nvSpPr>
          <p:cNvPr id="11277" name="AutoShape 13"/>
          <p:cNvSpPr>
            <a:spLocks/>
          </p:cNvSpPr>
          <p:nvPr/>
        </p:nvSpPr>
        <p:spPr bwMode="auto">
          <a:xfrm>
            <a:off x="1147763" y="5373688"/>
            <a:ext cx="5472112" cy="792162"/>
          </a:xfrm>
          <a:prstGeom prst="borderCallout3">
            <a:avLst>
              <a:gd name="adj1" fmla="val 14431"/>
              <a:gd name="adj2" fmla="val 101394"/>
              <a:gd name="adj3" fmla="val 14431"/>
              <a:gd name="adj4" fmla="val 105801"/>
              <a:gd name="adj5" fmla="val -140880"/>
              <a:gd name="adj6" fmla="val 105801"/>
              <a:gd name="adj7" fmla="val -223245"/>
              <a:gd name="adj8" fmla="val 75426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 type="arrow" w="med" len="med"/>
            <a:tailEnd/>
          </a:ln>
        </p:spPr>
        <p:txBody>
          <a:bodyPr/>
          <a:lstStyle/>
          <a:p>
            <a:pPr algn="ctr">
              <a:lnSpc>
                <a:spcPct val="85000"/>
              </a:lnSpc>
            </a:pPr>
            <a:r>
              <a:rPr lang="ru-RU" dirty="0">
                <a:solidFill>
                  <a:sysClr val="windowText" lastClr="000000"/>
                </a:solidFill>
              </a:rPr>
              <a:t>12 марта 1610 г. самозванец был разбит.</a:t>
            </a:r>
          </a:p>
          <a:p>
            <a:pPr algn="ctr">
              <a:lnSpc>
                <a:spcPct val="85000"/>
              </a:lnSpc>
            </a:pPr>
            <a:r>
              <a:rPr lang="ru-RU" dirty="0">
                <a:solidFill>
                  <a:sysClr val="windowText" lastClr="000000"/>
                </a:solidFill>
              </a:rPr>
              <a:t>Лжедмитрий </a:t>
            </a:r>
            <a:r>
              <a:rPr lang="en-US" dirty="0">
                <a:solidFill>
                  <a:sysClr val="windowText" lastClr="000000"/>
                </a:solidFill>
              </a:rPr>
              <a:t>II</a:t>
            </a:r>
            <a:r>
              <a:rPr lang="ru-RU" dirty="0">
                <a:solidFill>
                  <a:sysClr val="windowText" lastClr="000000"/>
                </a:solidFill>
              </a:rPr>
              <a:t> бежал в Калугу, где был убит своими же охранниками 11 декабря 1610 г.</a:t>
            </a:r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>
            <a:off x="971550" y="3644900"/>
            <a:ext cx="1655763" cy="0"/>
          </a:xfrm>
          <a:prstGeom prst="line">
            <a:avLst/>
          </a:prstGeom>
          <a:noFill/>
          <a:ln w="76200">
            <a:pattFill prst="narHorz">
              <a:fgClr>
                <a:srgbClr val="FF3300"/>
              </a:fgClr>
              <a:bgClr>
                <a:srgbClr val="FFFFFF"/>
              </a:bgClr>
            </a:patt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1280" name="AutoShape 16"/>
          <p:cNvSpPr>
            <a:spLocks noChangeArrowheads="1"/>
          </p:cNvSpPr>
          <p:nvPr/>
        </p:nvSpPr>
        <p:spPr bwMode="auto">
          <a:xfrm>
            <a:off x="2700338" y="3573463"/>
            <a:ext cx="142875" cy="142875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2195513" y="3213100"/>
            <a:ext cx="1235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Смоленск</a:t>
            </a:r>
          </a:p>
        </p:txBody>
      </p:sp>
      <p:sp>
        <p:nvSpPr>
          <p:cNvPr id="11282" name="AutoShape 18"/>
          <p:cNvSpPr>
            <a:spLocks noChangeArrowheads="1"/>
          </p:cNvSpPr>
          <p:nvPr/>
        </p:nvSpPr>
        <p:spPr bwMode="auto">
          <a:xfrm>
            <a:off x="323850" y="1484313"/>
            <a:ext cx="2232025" cy="1439862"/>
          </a:xfrm>
          <a:prstGeom prst="cloudCallout">
            <a:avLst>
              <a:gd name="adj1" fmla="val -33713"/>
              <a:gd name="adj2" fmla="val 56282"/>
            </a:avLst>
          </a:prstGeom>
          <a:gradFill rotWithShape="1">
            <a:gsLst>
              <a:gs pos="0">
                <a:schemeClr val="bg1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lnSpc>
                <a:spcPct val="75000"/>
              </a:lnSpc>
            </a:pPr>
            <a:r>
              <a:rPr lang="ru-RU" sz="1200"/>
              <a:t>В сентябре 1609 г. под предлогом заключения русско-шведского союза Польша начала войну против России</a:t>
            </a: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7092950" y="3284538"/>
            <a:ext cx="2051050" cy="158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19 июля 1610 г.</a:t>
            </a:r>
          </a:p>
          <a:p>
            <a:pPr algn="ctr"/>
            <a:r>
              <a:rPr lang="ru-RU"/>
              <a:t>Василий Шуйский</a:t>
            </a:r>
          </a:p>
          <a:p>
            <a:pPr algn="ctr"/>
            <a:r>
              <a:rPr lang="ru-RU"/>
              <a:t>был свергнут</a:t>
            </a:r>
          </a:p>
          <a:p>
            <a:pPr algn="ctr"/>
            <a:r>
              <a:rPr lang="ru-RU"/>
              <a:t>с престола и</a:t>
            </a:r>
          </a:p>
          <a:p>
            <a:pPr algn="ctr"/>
            <a:r>
              <a:rPr lang="ru-RU"/>
              <a:t>выдан полякам</a:t>
            </a:r>
          </a:p>
        </p:txBody>
      </p:sp>
      <p:sp>
        <p:nvSpPr>
          <p:cNvPr id="11285" name="AutoShape 21"/>
          <p:cNvSpPr>
            <a:spLocks noChangeArrowheads="1"/>
          </p:cNvSpPr>
          <p:nvPr/>
        </p:nvSpPr>
        <p:spPr bwMode="auto">
          <a:xfrm>
            <a:off x="2700338" y="2781300"/>
            <a:ext cx="1584325" cy="360363"/>
          </a:xfrm>
          <a:prstGeom prst="wedgeRectCallout">
            <a:avLst>
              <a:gd name="adj1" fmla="val -43486"/>
              <a:gd name="adj2" fmla="val 101981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18 месяцев!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-1.94444E-6 0.1013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 animBg="1"/>
      <p:bldP spid="11271" grpId="0" animBg="1"/>
      <p:bldP spid="11272" grpId="0"/>
      <p:bldP spid="11273" grpId="0"/>
      <p:bldP spid="11275" grpId="0" animBg="1"/>
      <p:bldP spid="11275" grpId="1" animBg="1"/>
      <p:bldP spid="11277" grpId="0" animBg="1"/>
      <p:bldP spid="11279" grpId="0" animBg="1"/>
      <p:bldP spid="11280" grpId="0" animBg="1"/>
      <p:bldP spid="11281" grpId="0"/>
      <p:bldP spid="11282" grpId="0" animBg="1"/>
      <p:bldP spid="11283" grpId="0" animBg="1"/>
      <p:bldP spid="1128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/>
              <a:t>Семибоярщина (1610-1612)</a:t>
            </a:r>
          </a:p>
        </p:txBody>
      </p:sp>
      <p:sp>
        <p:nvSpPr>
          <p:cNvPr id="9219" name="AutoShape 4"/>
          <p:cNvSpPr>
            <a:spLocks noChangeArrowheads="1"/>
          </p:cNvSpPr>
          <p:nvPr/>
        </p:nvSpPr>
        <p:spPr bwMode="auto">
          <a:xfrm>
            <a:off x="3419475" y="71438"/>
            <a:ext cx="4465638" cy="360362"/>
          </a:xfrm>
          <a:prstGeom prst="wedgeRectCallout">
            <a:avLst>
              <a:gd name="adj1" fmla="val -27708"/>
              <a:gd name="adj2" fmla="val 1257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7 бояр во главе с Ф.И. Мстиславским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476375" y="2205038"/>
            <a:ext cx="6048375" cy="8651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/>
              <a:t>Заключили договор о призвании на русский престол</a:t>
            </a:r>
          </a:p>
          <a:p>
            <a:pPr algn="ctr">
              <a:defRPr/>
            </a:pPr>
            <a:r>
              <a:rPr lang="ru-RU"/>
              <a:t>польского королевича Владислава под условием</a:t>
            </a:r>
          </a:p>
          <a:p>
            <a:pPr algn="ctr">
              <a:defRPr/>
            </a:pPr>
            <a:r>
              <a:rPr lang="ru-RU"/>
              <a:t>принятия им православия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476375" y="3068638"/>
            <a:ext cx="6048375" cy="8651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dirty="0"/>
              <a:t>В ночь на 21 сентября 1610 г. тайно впустили </a:t>
            </a:r>
          </a:p>
          <a:p>
            <a:pPr algn="ctr">
              <a:defRPr/>
            </a:pPr>
            <a:r>
              <a:rPr lang="ru-RU" dirty="0"/>
              <a:t>в Москву и в Кремль польские войска</a:t>
            </a:r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1187450" y="4005263"/>
            <a:ext cx="6769100" cy="2087562"/>
          </a:xfrm>
          <a:prstGeom prst="upArrowCallout">
            <a:avLst>
              <a:gd name="adj1" fmla="val 81065"/>
              <a:gd name="adj2" fmla="val 81065"/>
              <a:gd name="adj3" fmla="val 23542"/>
              <a:gd name="adj4" fmla="val 66667"/>
            </a:avLst>
          </a:prstGeom>
          <a:gradFill rotWithShape="1">
            <a:gsLst>
              <a:gs pos="0">
                <a:schemeClr val="bg1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Польский король Сигизмунд </a:t>
            </a:r>
            <a:r>
              <a:rPr lang="en-US" sz="2000" b="1"/>
              <a:t>III</a:t>
            </a:r>
            <a:r>
              <a:rPr lang="ru-RU" sz="2000" b="1"/>
              <a:t> </a:t>
            </a:r>
          </a:p>
          <a:p>
            <a:pPr algn="ctr"/>
            <a:r>
              <a:rPr lang="ru-RU" sz="2000" b="1"/>
              <a:t>затягивал переговоры, намереваясь</a:t>
            </a:r>
          </a:p>
          <a:p>
            <a:pPr algn="ctr"/>
            <a:r>
              <a:rPr lang="ru-RU" sz="2000" b="1"/>
              <a:t>захватить Московское государство и</a:t>
            </a:r>
          </a:p>
          <a:p>
            <a:pPr algn="ctr"/>
            <a:r>
              <a:rPr lang="ru-RU" sz="2000" b="1"/>
              <a:t>присоединить его к своим владениям</a:t>
            </a: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468313" y="1268413"/>
            <a:ext cx="7991475" cy="647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Швеция, узнав о русско-польском союзе, оккупировала</a:t>
            </a:r>
          </a:p>
          <a:p>
            <a:pPr algn="ctr"/>
            <a:r>
              <a:rPr lang="ru-RU"/>
              <a:t>северо-западные земли (Новгород)</a:t>
            </a:r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dirty="0"/>
              <a:t>Смута получила характер национальной войны,</a:t>
            </a:r>
          </a:p>
          <a:p>
            <a:pPr algn="ctr">
              <a:defRPr/>
            </a:pPr>
            <a:r>
              <a:rPr lang="ru-RU" dirty="0"/>
              <a:t>в которой русские стремились освободиться от гнета интервентов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5" grpId="0" animBg="1"/>
      <p:bldP spid="12296" grpId="0" animBg="1"/>
      <p:bldP spid="12298" grpId="0" animBg="1"/>
      <p:bldP spid="123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2286000" y="142875"/>
            <a:ext cx="43846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IV</a:t>
            </a:r>
            <a:r>
              <a:rPr lang="ru-RU"/>
              <a:t>.</a:t>
            </a:r>
            <a:r>
              <a:rPr lang="uk-UA"/>
              <a:t>Закрепление изученного материала.</a:t>
            </a:r>
          </a:p>
          <a:p>
            <a:r>
              <a:rPr lang="uk-UA"/>
              <a:t>Вспомним важнейшие дат</a:t>
            </a:r>
            <a:r>
              <a:rPr lang="ru-RU"/>
              <a:t>ы:</a:t>
            </a:r>
            <a:endParaRPr lang="uk-UA"/>
          </a:p>
          <a:p>
            <a:endParaRPr lang="ru-RU"/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071546"/>
          <a:ext cx="7929618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4" name="Picture 2" descr="http://www.obrienroofing.co.uk/uploaded_images/images/iStock_000017226942Small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0000"/>
          </a:blip>
          <a:srcRect/>
          <a:stretch>
            <a:fillRect/>
          </a:stretch>
        </p:blipFill>
        <p:spPr bwMode="auto">
          <a:xfrm>
            <a:off x="214313" y="642938"/>
            <a:ext cx="20002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2286000" y="4214813"/>
            <a:ext cx="63388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V</a:t>
            </a:r>
            <a:r>
              <a:rPr lang="ru-RU"/>
              <a:t>.Задание на дом: § 2 вопросы на стр.23 – анализ текста</a:t>
            </a:r>
          </a:p>
          <a:p>
            <a:r>
              <a:rPr lang="ru-RU"/>
              <a:t>Заполнить таблицу в тетради: «Причины смуты»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714500" y="5072063"/>
          <a:ext cx="6096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Экономические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Политические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Социальные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</TotalTime>
  <Words>751</Words>
  <Application>Microsoft Office PowerPoint</Application>
  <PresentationFormat>Экран (4:3)</PresentationFormat>
  <Paragraphs>147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Aharoni</vt:lpstr>
      <vt:lpstr>Arial</vt:lpstr>
      <vt:lpstr>Franklin Gothic Book</vt:lpstr>
      <vt:lpstr>Franklin Gothic Medium</vt:lpstr>
      <vt:lpstr>Impact</vt:lpstr>
      <vt:lpstr>Wingdings</vt:lpstr>
      <vt:lpstr>Wingdings 2</vt:lpstr>
      <vt:lpstr>Трек</vt:lpstr>
      <vt:lpstr>Презентация PowerPoint</vt:lpstr>
      <vt:lpstr>Презентация PowerPoint</vt:lpstr>
      <vt:lpstr>Борис Федорович Годунов</vt:lpstr>
      <vt:lpstr>Борис Годунов (1598-1605)</vt:lpstr>
      <vt:lpstr>Лжедмитрий I (Григорий Отрепьев)</vt:lpstr>
      <vt:lpstr>Василий Шуйский (1606-1610) и Иван Болотников</vt:lpstr>
      <vt:lpstr>Василий Шуйский и Лжедмитрий II</vt:lpstr>
      <vt:lpstr>Семибоярщина (1610-1612)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Пользователь</cp:lastModifiedBy>
  <cp:revision>3</cp:revision>
  <cp:lastPrinted>2023-12-26T16:27:54Z</cp:lastPrinted>
  <dcterms:created xsi:type="dcterms:W3CDTF">2016-02-23T10:59:59Z</dcterms:created>
  <dcterms:modified xsi:type="dcterms:W3CDTF">2023-12-26T16:32:17Z</dcterms:modified>
</cp:coreProperties>
</file>