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0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r>
              <a:rPr lang="ru-RU" smtClean="0"/>
              <a:t>3/26/2023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r>
              <a:rPr lang="ru-RU" smtClean="0"/>
              <a:t>‹#›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7824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3/26/2023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‹#›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3303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3/26/2023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‹#›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9517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3/26/2023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‹#›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914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3/26/2023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‹#›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877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3/26/2023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‹#›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3566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3/26/2023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‹#›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776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3/26/2023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r>
              <a:rPr lang="ru-RU" smtClean="0"/>
              <a:t>‹#›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540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r>
              <a:rPr lang="ru-RU" smtClean="0"/>
              <a:t>3/26/2023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r>
              <a:rPr lang="ru-RU" smtClean="0"/>
              <a:t>‹#›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94021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3/26/2023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‹#›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0856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3/26/2023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‹#›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1808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r>
              <a:rPr lang="ru-RU" smtClean="0"/>
              <a:t>3/26/2023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r>
              <a:rPr lang="ru-RU" smtClean="0"/>
              <a:t>‹#›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3367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/>
        </p:nvSpPr>
        <p:spPr>
          <a:xfrm>
            <a:off x="457201" y="1295400"/>
            <a:ext cx="2590800" cy="3693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Какие бывают книги:</a:t>
            </a:r>
          </a:p>
        </p:txBody>
      </p:sp>
      <p:pic>
        <p:nvPicPr>
          <p:cNvPr id="79" name="Shape 79"/>
          <p:cNvPicPr/>
          <p:nvPr/>
        </p:nvPicPr>
        <p:blipFill>
          <a:blip r:embed="rId2"/>
          <a:stretch/>
        </p:blipFill>
        <p:spPr>
          <a:xfrm>
            <a:off x="304800" y="1600200"/>
            <a:ext cx="3328988" cy="1981200"/>
          </a:xfrm>
          <a:prstGeom prst="rect">
            <a:avLst/>
          </a:prstGeom>
          <a:ln w="9525">
            <a:noFill/>
            <a:headEnd type="none" w="med" len="med"/>
            <a:tailEnd type="none" w="med" len="med"/>
          </a:ln>
        </p:spPr>
      </p:pic>
      <p:pic>
        <p:nvPicPr>
          <p:cNvPr id="81" name="Shape 81"/>
          <p:cNvPicPr/>
          <p:nvPr/>
        </p:nvPicPr>
        <p:blipFill>
          <a:blip r:embed="rId3"/>
          <a:stretch/>
        </p:blipFill>
        <p:spPr>
          <a:xfrm>
            <a:off x="4495800" y="1143000"/>
            <a:ext cx="2438400" cy="2438400"/>
          </a:xfrm>
          <a:prstGeom prst="rect">
            <a:avLst/>
          </a:prstGeom>
          <a:ln w="9525">
            <a:noFill/>
            <a:headEnd type="none" w="med" len="med"/>
            <a:tailEnd type="none" w="med" len="med"/>
          </a:ln>
        </p:spPr>
      </p:pic>
      <p:pic>
        <p:nvPicPr>
          <p:cNvPr id="83" name="Shape 83"/>
          <p:cNvPicPr/>
          <p:nvPr/>
        </p:nvPicPr>
        <p:blipFill>
          <a:blip r:embed="rId4"/>
          <a:stretch/>
        </p:blipFill>
        <p:spPr>
          <a:xfrm>
            <a:off x="685800" y="4267200"/>
            <a:ext cx="3500438" cy="1873250"/>
          </a:xfrm>
          <a:prstGeom prst="rect">
            <a:avLst/>
          </a:prstGeom>
          <a:ln w="9525">
            <a:noFill/>
            <a:headEnd type="none" w="med" len="med"/>
            <a:tailEnd type="none" w="med" len="med"/>
          </a:ln>
        </p:spPr>
      </p:pic>
      <p:pic>
        <p:nvPicPr>
          <p:cNvPr id="85" name="Shape 85"/>
          <p:cNvPicPr/>
          <p:nvPr/>
        </p:nvPicPr>
        <p:blipFill>
          <a:blip r:embed="rId5"/>
          <a:stretch/>
        </p:blipFill>
        <p:spPr>
          <a:xfrm>
            <a:off x="5105400" y="3886200"/>
            <a:ext cx="2881313" cy="2209800"/>
          </a:xfrm>
          <a:prstGeom prst="rect">
            <a:avLst/>
          </a:prstGeom>
          <a:ln w="9525">
            <a:noFill/>
            <a:headEnd type="none" w="med" len="med"/>
            <a:tailEnd type="none" w="med" len="med"/>
          </a:ln>
        </p:spPr>
      </p:pic>
      <p:sp>
        <p:nvSpPr>
          <p:cNvPr id="86" name="Shape 86"/>
          <p:cNvSpPr/>
          <p:nvPr/>
        </p:nvSpPr>
        <p:spPr>
          <a:xfrm>
            <a:off x="457200" y="3657600"/>
            <a:ext cx="3124200" cy="3693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Художественные</a:t>
            </a:r>
          </a:p>
        </p:txBody>
      </p:sp>
      <p:sp>
        <p:nvSpPr>
          <p:cNvPr id="87" name="Shape 87"/>
          <p:cNvSpPr/>
          <p:nvPr/>
        </p:nvSpPr>
        <p:spPr>
          <a:xfrm>
            <a:off x="4419600" y="3200400"/>
            <a:ext cx="2819400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Старинные  рукописные</a:t>
            </a:r>
          </a:p>
        </p:txBody>
      </p:sp>
      <p:sp>
        <p:nvSpPr>
          <p:cNvPr id="88" name="Shape 88"/>
          <p:cNvSpPr/>
          <p:nvPr/>
        </p:nvSpPr>
        <p:spPr>
          <a:xfrm>
            <a:off x="1219200" y="6198990"/>
            <a:ext cx="4049688" cy="369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Справочные</a:t>
            </a:r>
          </a:p>
        </p:txBody>
      </p:sp>
      <p:sp>
        <p:nvSpPr>
          <p:cNvPr id="89" name="Shape 89"/>
          <p:cNvSpPr/>
          <p:nvPr/>
        </p:nvSpPr>
        <p:spPr>
          <a:xfrm>
            <a:off x="5257800" y="6248400"/>
            <a:ext cx="2514600" cy="369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Учебные</a:t>
            </a:r>
          </a:p>
        </p:txBody>
      </p:sp>
      <p:sp>
        <p:nvSpPr>
          <p:cNvPr id="90" name="Shape 90"/>
          <p:cNvSpPr/>
          <p:nvPr/>
        </p:nvSpPr>
        <p:spPr>
          <a:xfrm>
            <a:off x="2286000" y="2967335"/>
            <a:ext cx="4572000" cy="2031325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Детский сад  №23 «Ладушки»,</a:t>
            </a:r>
          </a:p>
          <a:p>
            <a:pPr marL="0" indent="0" algn="ctr"/>
            <a:r>
              <a:rPr sz="18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корпус 9, группа </a:t>
            </a:r>
          </a:p>
          <a:p>
            <a:pPr marL="0" indent="0" algn="l"/>
            <a:r>
              <a:rPr sz="18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«Золотая рыбка» Детский сад  №23 «Ладушки»,</a:t>
            </a:r>
          </a:p>
          <a:p>
            <a:pPr marL="0" indent="0" algn="ctr"/>
            <a:r>
              <a:rPr sz="18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корпус 9, группа </a:t>
            </a:r>
          </a:p>
          <a:p>
            <a:pPr marL="0" indent="0" algn="ctr"/>
            <a:r>
              <a:rPr sz="18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«Золотая рыбка»</a:t>
            </a:r>
          </a:p>
          <a:p>
            <a:pPr marL="0" indent="0" algn="ctr"/>
            <a:endParaRPr sz="1800" b="1">
              <a:solidFill>
                <a:schemeClr val="bg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92" name="Shape 92"/>
          <p:cNvPicPr/>
          <p:nvPr/>
        </p:nvPicPr>
        <p:blipFill>
          <a:blip r:embed="rId6"/>
          <a:stretch/>
        </p:blipFill>
        <p:spPr>
          <a:xfrm>
            <a:off x="0" y="0"/>
            <a:ext cx="9372600" cy="6858000"/>
          </a:xfrm>
          <a:prstGeom prst="rect">
            <a:avLst/>
          </a:prstGeom>
        </p:spPr>
      </p:pic>
      <p:sp>
        <p:nvSpPr>
          <p:cNvPr id="93" name="Shape 93"/>
          <p:cNvSpPr/>
          <p:nvPr/>
        </p:nvSpPr>
        <p:spPr>
          <a:xfrm>
            <a:off x="1905000" y="2209801"/>
            <a:ext cx="5638800" cy="9233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lang="ru-RU" sz="18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МКДОУ Сортавальского МР РК </a:t>
            </a:r>
            <a:r>
              <a:rPr sz="18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</a:t>
            </a:r>
            <a:r>
              <a:rPr lang="ru-RU" sz="18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</a:t>
            </a:r>
            <a:r>
              <a:rPr sz="18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№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23 «</a:t>
            </a:r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Ладушки</a:t>
            </a:r>
            <a:r>
              <a:rPr sz="18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», </a:t>
            </a:r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корпус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9</a:t>
            </a:r>
            <a:r>
              <a:rPr lang="ru-RU" sz="18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sz="18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1800" b="1" dirty="0" smtClean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ctr"/>
            <a:r>
              <a:rPr lang="ru-RU" sz="18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Подготовительная </a:t>
            </a:r>
            <a:r>
              <a:rPr sz="1800" b="1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группа</a:t>
            </a:r>
            <a:r>
              <a:rPr sz="18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«</a:t>
            </a:r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Аленький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цветочек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»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/>
          <p:nvPr/>
        </p:nvSpPr>
        <p:spPr>
          <a:xfrm>
            <a:off x="2721910" y="3244334"/>
            <a:ext cx="4243662" cy="83099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ctr"/>
            <a:r>
              <a:rPr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Акция</a:t>
            </a:r>
            <a:endParaRPr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/>
            <a:r>
              <a:rPr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«</a:t>
            </a:r>
            <a:r>
              <a:rPr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Подари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книжку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малышам</a:t>
            </a:r>
            <a:r>
              <a:rPr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</a:t>
            </a:r>
            <a:endParaRPr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5" name="Shape 95"/>
          <p:cNvSpPr/>
          <p:nvPr/>
        </p:nvSpPr>
        <p:spPr>
          <a:xfrm>
            <a:off x="4343400" y="4800600"/>
            <a:ext cx="3429000" cy="120032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одготовили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l"/>
            <a:r>
              <a:rPr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воспитатели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Коннова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Л.М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l"/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Степанова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Е.В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l"/>
            <a:r>
              <a:rPr lang="ru-RU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читель-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огопед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Гриднева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.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/>
        </p:nvSpPr>
        <p:spPr>
          <a:xfrm>
            <a:off x="457201" y="1295400"/>
            <a:ext cx="2590800" cy="3693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Какие бывают книги:</a:t>
            </a:r>
          </a:p>
        </p:txBody>
      </p:sp>
      <p:pic>
        <p:nvPicPr>
          <p:cNvPr id="99" name="Shape 99"/>
          <p:cNvPicPr/>
          <p:nvPr/>
        </p:nvPicPr>
        <p:blipFill>
          <a:blip r:embed="rId2"/>
          <a:stretch/>
        </p:blipFill>
        <p:spPr>
          <a:xfrm>
            <a:off x="304800" y="1600200"/>
            <a:ext cx="3328988" cy="1981200"/>
          </a:xfrm>
          <a:prstGeom prst="rect">
            <a:avLst/>
          </a:prstGeom>
          <a:ln w="9525">
            <a:noFill/>
            <a:headEnd type="none" w="med" len="med"/>
            <a:tailEnd type="none" w="med" len="med"/>
          </a:ln>
        </p:spPr>
      </p:pic>
      <p:pic>
        <p:nvPicPr>
          <p:cNvPr id="101" name="Shape 101"/>
          <p:cNvPicPr/>
          <p:nvPr/>
        </p:nvPicPr>
        <p:blipFill>
          <a:blip r:embed="rId3"/>
          <a:stretch/>
        </p:blipFill>
        <p:spPr>
          <a:xfrm>
            <a:off x="4495800" y="1143000"/>
            <a:ext cx="2438400" cy="2438400"/>
          </a:xfrm>
          <a:prstGeom prst="rect">
            <a:avLst/>
          </a:prstGeom>
          <a:ln w="9525">
            <a:noFill/>
            <a:headEnd type="none" w="med" len="med"/>
            <a:tailEnd type="none" w="med" len="med"/>
          </a:ln>
        </p:spPr>
      </p:pic>
      <p:pic>
        <p:nvPicPr>
          <p:cNvPr id="103" name="Shape 103"/>
          <p:cNvPicPr/>
          <p:nvPr/>
        </p:nvPicPr>
        <p:blipFill>
          <a:blip r:embed="rId4"/>
          <a:stretch/>
        </p:blipFill>
        <p:spPr>
          <a:xfrm>
            <a:off x="685800" y="4267200"/>
            <a:ext cx="3500438" cy="1873250"/>
          </a:xfrm>
          <a:prstGeom prst="rect">
            <a:avLst/>
          </a:prstGeom>
          <a:ln w="9525">
            <a:noFill/>
            <a:headEnd type="none" w="med" len="med"/>
            <a:tailEnd type="none" w="med" len="med"/>
          </a:ln>
        </p:spPr>
      </p:pic>
      <p:pic>
        <p:nvPicPr>
          <p:cNvPr id="105" name="Shape 105"/>
          <p:cNvPicPr/>
          <p:nvPr/>
        </p:nvPicPr>
        <p:blipFill>
          <a:blip r:embed="rId5"/>
          <a:stretch/>
        </p:blipFill>
        <p:spPr>
          <a:xfrm>
            <a:off x="5105400" y="3886200"/>
            <a:ext cx="2881313" cy="2209800"/>
          </a:xfrm>
          <a:prstGeom prst="rect">
            <a:avLst/>
          </a:prstGeom>
          <a:ln w="9525">
            <a:noFill/>
            <a:headEnd type="none" w="med" len="med"/>
            <a:tailEnd type="none" w="med" len="med"/>
          </a:ln>
        </p:spPr>
      </p:pic>
      <p:sp>
        <p:nvSpPr>
          <p:cNvPr id="106" name="Shape 106"/>
          <p:cNvSpPr/>
          <p:nvPr/>
        </p:nvSpPr>
        <p:spPr>
          <a:xfrm>
            <a:off x="457200" y="3657600"/>
            <a:ext cx="3124200" cy="3693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Художественные</a:t>
            </a:r>
          </a:p>
        </p:txBody>
      </p:sp>
      <p:sp>
        <p:nvSpPr>
          <p:cNvPr id="107" name="Shape 107"/>
          <p:cNvSpPr/>
          <p:nvPr/>
        </p:nvSpPr>
        <p:spPr>
          <a:xfrm>
            <a:off x="4419600" y="3200400"/>
            <a:ext cx="2819400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Старинные  рукописные</a:t>
            </a:r>
          </a:p>
        </p:txBody>
      </p:sp>
      <p:sp>
        <p:nvSpPr>
          <p:cNvPr id="108" name="Shape 108"/>
          <p:cNvSpPr/>
          <p:nvPr/>
        </p:nvSpPr>
        <p:spPr>
          <a:xfrm>
            <a:off x="1219200" y="6198990"/>
            <a:ext cx="4049688" cy="369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Справочные</a:t>
            </a:r>
          </a:p>
        </p:txBody>
      </p:sp>
      <p:sp>
        <p:nvSpPr>
          <p:cNvPr id="109" name="Shape 109"/>
          <p:cNvSpPr/>
          <p:nvPr/>
        </p:nvSpPr>
        <p:spPr>
          <a:xfrm>
            <a:off x="5257800" y="6248400"/>
            <a:ext cx="2514600" cy="369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Учебные</a:t>
            </a:r>
          </a:p>
        </p:txBody>
      </p:sp>
      <p:sp>
        <p:nvSpPr>
          <p:cNvPr id="110" name="Shape 110"/>
          <p:cNvSpPr/>
          <p:nvPr/>
        </p:nvSpPr>
        <p:spPr>
          <a:xfrm>
            <a:off x="2286000" y="2967335"/>
            <a:ext cx="4572000" cy="2031325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Детский сад  №23 «Ладушки»,</a:t>
            </a:r>
          </a:p>
          <a:p>
            <a:pPr marL="0" indent="0" algn="ctr"/>
            <a:r>
              <a:rPr sz="18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корпус 9, группа </a:t>
            </a:r>
          </a:p>
          <a:p>
            <a:pPr marL="0" indent="0" algn="l"/>
            <a:r>
              <a:rPr sz="18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«Золотая рыбка» Детский сад  №23 «Ладушки»,</a:t>
            </a:r>
          </a:p>
          <a:p>
            <a:pPr marL="0" indent="0" algn="ctr"/>
            <a:r>
              <a:rPr sz="18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корпус 9, группа </a:t>
            </a:r>
          </a:p>
          <a:p>
            <a:pPr marL="0" indent="0" algn="ctr"/>
            <a:r>
              <a:rPr sz="18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«Золотая рыбка»</a:t>
            </a:r>
          </a:p>
          <a:p>
            <a:pPr marL="0" indent="0" algn="ctr"/>
            <a:endParaRPr sz="1800" b="1">
              <a:solidFill>
                <a:schemeClr val="bg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12" name="Shape 112"/>
          <p:cNvPicPr/>
          <p:nvPr/>
        </p:nvPicPr>
        <p:blipFill>
          <a:blip r:embed="rId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3" name="Shape 113"/>
          <p:cNvSpPr/>
          <p:nvPr/>
        </p:nvSpPr>
        <p:spPr>
          <a:xfrm>
            <a:off x="1295400" y="2209800"/>
            <a:ext cx="6477000" cy="206210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Обоснование</a:t>
            </a:r>
            <a:r>
              <a:rPr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</a:t>
            </a:r>
            <a:r>
              <a:rPr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/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Снижение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интереса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произведениям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художественной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литературы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родителей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Современные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дети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интересуются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книгами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они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предпочитают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компьютерные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игры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социальные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сети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just"/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между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именно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является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ценным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средством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гармоничного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воспитания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развития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ребенка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Воспитывать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любовь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чтению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уважение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необходимо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раннего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детства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/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февраля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Международный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день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книгодарения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4" name="Shape 114"/>
          <p:cNvSpPr/>
          <p:nvPr/>
        </p:nvSpPr>
        <p:spPr>
          <a:xfrm>
            <a:off x="1371600" y="4191001"/>
            <a:ext cx="6477000" cy="2123658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Целевая</a:t>
            </a:r>
            <a:r>
              <a:rPr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установка</a:t>
            </a:r>
            <a:r>
              <a:rPr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 algn="l"/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Привлечь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воспитывать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бережное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отношение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ней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поднять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интерес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художественной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литературе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понимание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важности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книги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жизни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человека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получение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положительного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эмоционального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отклика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общения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книгой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самооценки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гордости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свой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труд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речи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процессе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изготовлению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книги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Развивать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познавательные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творческие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способности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Способствов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ать</a:t>
            </a:r>
            <a:r>
              <a:rPr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сотворчеству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взрослых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Shape 117"/>
          <p:cNvPicPr/>
          <p:nvPr/>
        </p:nvPicPr>
        <p:blipFill>
          <a:blip r:embed="rId2"/>
          <a:stretch/>
        </p:blipFill>
        <p:spPr>
          <a:xfrm>
            <a:off x="-304800" y="0"/>
            <a:ext cx="9601200" cy="6858000"/>
          </a:xfrm>
          <a:prstGeom prst="rect">
            <a:avLst/>
          </a:prstGeom>
        </p:spPr>
      </p:pic>
      <p:sp>
        <p:nvSpPr>
          <p:cNvPr id="118" name="Shape 118"/>
          <p:cNvSpPr/>
          <p:nvPr/>
        </p:nvSpPr>
        <p:spPr>
          <a:xfrm>
            <a:off x="1447800" y="2286000"/>
            <a:ext cx="6096000" cy="9233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Социальные</a:t>
            </a:r>
            <a:r>
              <a:rPr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партнеры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 algn="l"/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Семьи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воспитанников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дети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младшей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группы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 algn="l"/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сотрудники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районной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библиотеки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сотрудники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ДОУ.</a:t>
            </a:r>
          </a:p>
        </p:txBody>
      </p:sp>
      <p:sp>
        <p:nvSpPr>
          <p:cNvPr id="119" name="Shape 119"/>
          <p:cNvSpPr/>
          <p:nvPr/>
        </p:nvSpPr>
        <p:spPr>
          <a:xfrm>
            <a:off x="1447800" y="3810000"/>
            <a:ext cx="6248400" cy="120032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Материалы и оборудование</a:t>
            </a:r>
            <a:r>
              <a: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 algn="l"/>
            <a:r>
              <a: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Материалы для создания самодельных книг, лепбука (листы бумаги, картона, картинки, детские рисунки, наклейки, шнурки, яркие ленты, фломастеры, карандаши, клей и т. д)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/>
        </p:nvSpPr>
        <p:spPr>
          <a:xfrm>
            <a:off x="273092" y="270443"/>
            <a:ext cx="8666328" cy="6155531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vert="horz" wrap="square" lIns="91440" tIns="45720" rIns="91440" bIns="45720" anchor="ctr">
            <a:spAutoFit/>
          </a:bodyPr>
          <a:lstStyle/>
          <a:p>
            <a:pPr marL="0" marR="0" indent="0" algn="ctr">
              <a:lnSpc>
                <a:spcPct val="100000"/>
              </a:lnSpc>
            </a:pPr>
            <a:r>
              <a:rPr sz="2000" b="1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Алгоритм</a:t>
            </a:r>
            <a:r>
              <a:rPr sz="2000" b="1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1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проведения</a:t>
            </a:r>
            <a:r>
              <a:rPr sz="2000" b="1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1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акции</a:t>
            </a:r>
            <a:r>
              <a:rPr sz="2000" b="1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marR="0" indent="0" algn="l">
              <a:lnSpc>
                <a:spcPct val="100000"/>
              </a:lnSpc>
            </a:pP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еседа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детьми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книгах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чтении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marR="0" indent="0" algn="l">
              <a:lnSpc>
                <a:spcPct val="100000"/>
              </a:lnSpc>
            </a:pP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знакомство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родителей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проводимой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акции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marR="0" indent="0" algn="l">
              <a:lnSpc>
                <a:spcPct val="100000"/>
              </a:lnSpc>
            </a:pP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совместное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чтение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обсуждение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художественных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произведений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marR="0" indent="0" algn="l">
              <a:lnSpc>
                <a:spcPct val="100000"/>
              </a:lnSpc>
            </a:pP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Кто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сказал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мяу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»?», «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Булка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Зяблик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marL="0" marR="0" indent="0" algn="l">
              <a:lnSpc>
                <a:spcPct val="100000"/>
              </a:lnSpc>
            </a:pPr>
            <a:r>
              <a:rPr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сследовательская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деятельность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«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книги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любят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малыши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?»,с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этим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вопросом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сходить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младшую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группу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Цыплята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marL="0" marR="0" indent="0" algn="l">
              <a:lnSpc>
                <a:spcPct val="100000"/>
              </a:lnSpc>
            </a:pP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просмотр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обсуждение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презентации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Поговорим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 </a:t>
            </a:r>
            <a:r>
              <a:rPr sz="2000" b="0" i="0" u="none" strike="noStrike" cap="none" baseline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книге</a:t>
            </a:r>
            <a:r>
              <a:rPr sz="2000" b="0" i="0" u="none" strike="noStrike" cap="none" baseline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</a:t>
            </a:r>
            <a:endParaRPr sz="2000" b="0" i="0" u="none" strike="noStrike" cap="none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 algn="l">
              <a:lnSpc>
                <a:spcPct val="100000"/>
              </a:lnSpc>
            </a:pP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дидактическая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игра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Что к чему?»</a:t>
            </a:r>
            <a:r>
              <a:rPr sz="2000" b="0" i="0" u="none" strike="noStrike" cap="none" baseline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2000" b="0" i="0" u="none" strike="noStrike" cap="none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 algn="l">
              <a:lnSpc>
                <a:spcPct val="10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-информация для родителей «Театр на дому», «Читаем вместе 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детими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</a:t>
            </a:r>
            <a:endParaRPr sz="2000" b="0" i="0" u="none" strike="noStrike" cap="none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 algn="l">
              <a:lnSpc>
                <a:spcPct val="100000"/>
              </a:lnSpc>
            </a:pP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выставка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рисунк</a:t>
            </a:r>
            <a:r>
              <a:rPr lang="ru-RU" sz="2000" b="0" i="0" u="none" strike="noStrike" cap="none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ов</a:t>
            </a:r>
            <a:r>
              <a:rPr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Мой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любимый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сказочный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герой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endParaRPr lang="ru-RU" sz="2000" b="0" i="0" u="none" strike="noStrike" cap="none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 algn="l">
              <a:lnSpc>
                <a:spcPct val="10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sz="2000" b="0" i="0" u="none" strike="noStrike" cap="none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выставка</a:t>
            </a:r>
            <a:r>
              <a:rPr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Моя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любимая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</a:t>
            </a:r>
            <a:r>
              <a:rPr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sz="2000" b="0" i="0" u="none" strike="noStrike" cap="none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 algn="l">
              <a:lnSpc>
                <a:spcPct val="100000"/>
              </a:lnSpc>
            </a:pP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sz="2000" b="0" i="0" u="none" strike="noStrike" cap="none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</a:t>
            </a:r>
            <a:r>
              <a:rPr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Книжкина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аптечка</a:t>
            </a:r>
            <a:r>
              <a:rPr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</a:t>
            </a:r>
            <a:endParaRPr lang="ru-RU" sz="2000" b="0" i="0" u="none" strike="noStrike" cap="none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 algn="l">
              <a:lnSpc>
                <a:spcPct val="10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sz="2000" b="0" i="0" u="none" strike="noStrike" cap="none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</a:t>
            </a:r>
            <a:r>
              <a:rPr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книжки</a:t>
            </a:r>
            <a:r>
              <a:rPr lang="ru-RU"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малышки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Цвета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  </a:t>
            </a:r>
            <a:endParaRPr lang="ru-RU" sz="2000" b="0" i="0" u="none" strike="noStrike" cap="none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 algn="l">
              <a:lnSpc>
                <a:spcPct val="100000"/>
              </a:lnSpc>
              <a:buFontTx/>
              <a:buChar char="-"/>
            </a:pPr>
            <a:r>
              <a:rPr sz="2000" b="0" i="0" u="none" strike="noStrike" cap="none" baseline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приобретение</a:t>
            </a:r>
            <a:r>
              <a:rPr sz="2000" b="0" i="0" u="none" strike="noStrike" cap="none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новых</a:t>
            </a:r>
            <a:r>
              <a:rPr sz="2000" b="0" i="0" u="none" strike="noStrike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</a:t>
            </a:r>
            <a:r>
              <a:rPr sz="2000" b="0" i="0" u="none" strike="noStrike" cap="none" baseline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sz="2000" b="0" i="0" u="none" strike="noStrike" cap="none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 algn="l">
              <a:lnSpc>
                <a:spcPct val="100000"/>
              </a:lnSpc>
            </a:pP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экскурсия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детскому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саду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sz="2000" b="0" i="0" u="none" strike="noStrike" cap="none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Кому</a:t>
            </a:r>
            <a:r>
              <a:rPr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зачем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нужны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книги</a:t>
            </a:r>
            <a:r>
              <a:rPr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000" b="0" i="0" u="none" strike="noStrike" cap="none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 algn="l">
              <a:lnSpc>
                <a:spcPct val="100000"/>
              </a:lnSpc>
            </a:pPr>
            <a:r>
              <a:rPr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экскурсия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районную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библиотеку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marR="0" indent="0" algn="l">
              <a:lnSpc>
                <a:spcPct val="100000"/>
              </a:lnSpc>
            </a:pP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итоговое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мероприятие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драматизация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сказки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Кто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сказал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sz="2000" b="0" i="0" u="none" strike="noStrike" cap="none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яу</a:t>
            </a:r>
            <a:r>
              <a:rPr lang="ru-RU"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"?</a:t>
            </a:r>
            <a:r>
              <a:rPr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marR="0" indent="0" algn="l">
              <a:lnSpc>
                <a:spcPct val="100000"/>
              </a:lnSpc>
            </a:pPr>
            <a:r>
              <a:rPr lang="ru-RU"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sz="2000" b="0" i="0" u="none" strike="noStrike" cap="none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дарение</a:t>
            </a:r>
            <a:r>
              <a:rPr sz="2000" b="0" i="0" u="none" strike="noStrike" cap="non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b="0" i="0" u="none" strike="noStrike" cap="none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малышам</a:t>
            </a:r>
            <a:r>
              <a:rPr sz="2000" b="0" i="0" u="none" strike="noStrike" cap="none" baseline="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sz="2000" b="0" i="0" u="none" strike="noStrike" cap="none" baseline="0" dirty="0">
              <a:solidFill>
                <a:schemeClr val="tx1"/>
              </a:solidFill>
              <a:latin typeface="Times New Roman" pitchFamily="18" charset="0"/>
              <a:ea typeface="Arial"/>
              <a:cs typeface="Times New Roman" pitchFamily="18" charset="0"/>
            </a:endParaRPr>
          </a:p>
          <a:p>
            <a:pPr marL="0" marR="0" indent="0" algn="l">
              <a:lnSpc>
                <a:spcPct val="100000"/>
              </a:lnSpc>
            </a:pPr>
            <a:endParaRPr sz="1400" b="0" i="0" u="none" strike="noStrike" cap="none" baseline="0" dirty="0">
              <a:solidFill>
                <a:schemeClr val="tx1"/>
              </a:solidFill>
              <a:latin typeface="Times New Roman" pitchFamily="18" charset="0"/>
              <a:ea typeface="Arial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228600" y="228600"/>
            <a:ext cx="4894633" cy="46166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Беседа</a:t>
            </a:r>
            <a:r>
              <a:rPr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детьми</a:t>
            </a:r>
            <a:r>
              <a:rPr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 </a:t>
            </a:r>
            <a:r>
              <a:rPr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книгах</a:t>
            </a:r>
            <a:r>
              <a:rPr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чтении</a:t>
            </a:r>
            <a:r>
              <a:rPr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pic>
        <p:nvPicPr>
          <p:cNvPr id="127" name="Shape 127"/>
          <p:cNvPicPr/>
          <p:nvPr/>
        </p:nvPicPr>
        <p:blipFill>
          <a:blip r:embed="rId2"/>
          <a:srcRect b="32471"/>
          <a:stretch/>
        </p:blipFill>
        <p:spPr>
          <a:xfrm>
            <a:off x="7297367" y="228600"/>
            <a:ext cx="1729407" cy="2438399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29" name="Shape 129"/>
          <p:cNvPicPr/>
          <p:nvPr/>
        </p:nvPicPr>
        <p:blipFill>
          <a:blip r:embed="rId3"/>
          <a:stretch/>
        </p:blipFill>
        <p:spPr>
          <a:xfrm>
            <a:off x="2286000" y="763136"/>
            <a:ext cx="2837233" cy="160020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31" name="Shape 131"/>
          <p:cNvPicPr/>
          <p:nvPr/>
        </p:nvPicPr>
        <p:blipFill>
          <a:blip r:embed="rId4"/>
          <a:srcRect l="9756" r="17073"/>
          <a:stretch/>
        </p:blipFill>
        <p:spPr>
          <a:xfrm>
            <a:off x="5791200" y="3028857"/>
            <a:ext cx="2286000" cy="1554748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33" name="Shape 133"/>
          <p:cNvPicPr/>
          <p:nvPr/>
        </p:nvPicPr>
        <p:blipFill>
          <a:blip r:embed="rId5"/>
          <a:srcRect t="11280" r="-4000"/>
          <a:stretch/>
        </p:blipFill>
        <p:spPr>
          <a:xfrm>
            <a:off x="336542" y="1158374"/>
            <a:ext cx="1662491" cy="251460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35" name="Shape 135"/>
          <p:cNvPicPr/>
          <p:nvPr/>
        </p:nvPicPr>
        <p:blipFill>
          <a:blip r:embed="rId6"/>
          <a:srcRect t="9400"/>
          <a:stretch/>
        </p:blipFill>
        <p:spPr>
          <a:xfrm>
            <a:off x="5410200" y="152400"/>
            <a:ext cx="1600200" cy="2570535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37" name="Shape 137"/>
          <p:cNvPicPr/>
          <p:nvPr/>
        </p:nvPicPr>
        <p:blipFill>
          <a:blip r:embed="rId7"/>
          <a:srcRect t="8443" r="14286"/>
          <a:stretch/>
        </p:blipFill>
        <p:spPr>
          <a:xfrm>
            <a:off x="2286000" y="2583567"/>
            <a:ext cx="2657723" cy="160113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39" name="Shape 139"/>
          <p:cNvPicPr/>
          <p:nvPr/>
        </p:nvPicPr>
        <p:blipFill>
          <a:blip r:embed="rId8"/>
          <a:srcRect r="11667"/>
          <a:stretch/>
        </p:blipFill>
        <p:spPr>
          <a:xfrm>
            <a:off x="5410200" y="4945464"/>
            <a:ext cx="2715728" cy="1733967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41" name="Shape 141"/>
          <p:cNvPicPr/>
          <p:nvPr/>
        </p:nvPicPr>
        <p:blipFill>
          <a:blip r:embed="rId9" cstate="print"/>
          <a:srcRect r="-1221" b="28889"/>
          <a:stretch/>
        </p:blipFill>
        <p:spPr>
          <a:xfrm>
            <a:off x="3086100" y="4404928"/>
            <a:ext cx="1905000" cy="2372908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43" name="Shape 143"/>
          <p:cNvPicPr/>
          <p:nvPr/>
        </p:nvPicPr>
        <p:blipFill>
          <a:blip r:embed="rId10"/>
          <a:srcRect l="-3191" t="17778" r="749" b="21111"/>
          <a:stretch/>
        </p:blipFill>
        <p:spPr>
          <a:xfrm>
            <a:off x="228600" y="4503335"/>
            <a:ext cx="2057400" cy="2176096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/>
        </p:nvSpPr>
        <p:spPr>
          <a:xfrm>
            <a:off x="228600" y="152400"/>
            <a:ext cx="7441442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книги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любят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малыши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?»,</a:t>
            </a:r>
            <a:endParaRPr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l"/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с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этим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вопросом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обратились к 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детям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младш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ей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Цыплята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  <p:pic>
        <p:nvPicPr>
          <p:cNvPr id="147" name="Shape 147"/>
          <p:cNvPicPr/>
          <p:nvPr/>
        </p:nvPicPr>
        <p:blipFill>
          <a:blip r:embed="rId2"/>
          <a:stretch/>
        </p:blipFill>
        <p:spPr>
          <a:xfrm>
            <a:off x="2647666" y="3733798"/>
            <a:ext cx="2229134" cy="2694297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49" name="Shape 149"/>
          <p:cNvPicPr/>
          <p:nvPr/>
        </p:nvPicPr>
        <p:blipFill>
          <a:blip r:embed="rId3"/>
          <a:stretch/>
        </p:blipFill>
        <p:spPr>
          <a:xfrm>
            <a:off x="3048000" y="1066800"/>
            <a:ext cx="1828800" cy="243840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51" name="Shape 151"/>
          <p:cNvPicPr/>
          <p:nvPr/>
        </p:nvPicPr>
        <p:blipFill>
          <a:blip r:embed="rId4"/>
          <a:stretch/>
        </p:blipFill>
        <p:spPr>
          <a:xfrm>
            <a:off x="381000" y="1066800"/>
            <a:ext cx="1752600" cy="233680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53" name="Shape 153"/>
          <p:cNvPicPr/>
          <p:nvPr/>
        </p:nvPicPr>
        <p:blipFill>
          <a:blip r:embed="rId5"/>
          <a:stretch/>
        </p:blipFill>
        <p:spPr>
          <a:xfrm>
            <a:off x="228600" y="3671669"/>
            <a:ext cx="1905000" cy="2647244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55" name="Shape 155"/>
          <p:cNvPicPr/>
          <p:nvPr/>
        </p:nvPicPr>
        <p:blipFill>
          <a:blip r:embed="rId6"/>
          <a:stretch/>
        </p:blipFill>
        <p:spPr>
          <a:xfrm>
            <a:off x="5715000" y="3733799"/>
            <a:ext cx="3292522" cy="2489579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57" name="Shape 157"/>
          <p:cNvPicPr/>
          <p:nvPr/>
        </p:nvPicPr>
        <p:blipFill>
          <a:blip r:embed="rId7"/>
          <a:srcRect r="11225" b="14286"/>
          <a:stretch/>
        </p:blipFill>
        <p:spPr>
          <a:xfrm>
            <a:off x="6237027" y="798731"/>
            <a:ext cx="2067209" cy="2604869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/>
        </p:nvSpPr>
        <p:spPr>
          <a:xfrm>
            <a:off x="152400" y="228600"/>
            <a:ext cx="7162800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Просмотр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обсуждение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презентации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Поговорим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книге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marL="0" indent="0" algn="ctr"/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дидактическая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игра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к чему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1" name="Shape 161"/>
          <p:cNvPicPr/>
          <p:nvPr/>
        </p:nvPicPr>
        <p:blipFill>
          <a:blip r:embed="rId2"/>
          <a:srcRect t="13235" r="5882"/>
          <a:stretch/>
        </p:blipFill>
        <p:spPr>
          <a:xfrm>
            <a:off x="304800" y="1143000"/>
            <a:ext cx="1859796" cy="228600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63" name="Shape 163"/>
          <p:cNvPicPr/>
          <p:nvPr/>
        </p:nvPicPr>
        <p:blipFill>
          <a:blip r:embed="rId3"/>
          <a:stretch/>
        </p:blipFill>
        <p:spPr>
          <a:xfrm>
            <a:off x="4953000" y="1066800"/>
            <a:ext cx="3124200" cy="234315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65" name="Shape 165"/>
          <p:cNvPicPr/>
          <p:nvPr/>
        </p:nvPicPr>
        <p:blipFill>
          <a:blip r:embed="rId4"/>
          <a:srcRect l="2500" t="13333" r="10000"/>
          <a:stretch/>
        </p:blipFill>
        <p:spPr>
          <a:xfrm>
            <a:off x="4876800" y="3810000"/>
            <a:ext cx="3048000" cy="2264229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67" name="Shape 167"/>
          <p:cNvPicPr/>
          <p:nvPr/>
        </p:nvPicPr>
        <p:blipFill>
          <a:blip r:embed="rId5"/>
          <a:stretch/>
        </p:blipFill>
        <p:spPr>
          <a:xfrm>
            <a:off x="914400" y="3962400"/>
            <a:ext cx="3326969" cy="213360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69" name="Shape 169"/>
          <p:cNvPicPr/>
          <p:nvPr/>
        </p:nvPicPr>
        <p:blipFill>
          <a:blip r:embed="rId6"/>
          <a:stretch/>
        </p:blipFill>
        <p:spPr>
          <a:xfrm>
            <a:off x="2590800" y="1143000"/>
            <a:ext cx="1752600" cy="233680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/>
        </p:nvSpPr>
        <p:spPr>
          <a:xfrm>
            <a:off x="228600" y="0"/>
            <a:ext cx="8763000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Выставка рисунка «Мой любимый сказочный герой»(совместная работа с родителями),</a:t>
            </a:r>
          </a:p>
          <a:p>
            <a:pPr marL="0" indent="0" algn="l"/>
            <a:r>
              <a: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выставка книг «Моя любимая книга»</a:t>
            </a:r>
          </a:p>
        </p:txBody>
      </p:sp>
      <p:pic>
        <p:nvPicPr>
          <p:cNvPr id="173" name="Shape 173"/>
          <p:cNvPicPr/>
          <p:nvPr/>
        </p:nvPicPr>
        <p:blipFill>
          <a:blip r:embed="rId2"/>
          <a:srcRect r="417" b="42216"/>
          <a:stretch/>
        </p:blipFill>
        <p:spPr>
          <a:xfrm>
            <a:off x="4724400" y="609600"/>
            <a:ext cx="4191000" cy="1371600"/>
          </a:xfrm>
          <a:prstGeom prst="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175" name="Shape 175"/>
          <p:cNvPicPr/>
          <p:nvPr/>
        </p:nvPicPr>
        <p:blipFill>
          <a:blip r:embed="rId3"/>
          <a:srcRect l="4240" t="16740"/>
          <a:stretch/>
        </p:blipFill>
        <p:spPr>
          <a:xfrm>
            <a:off x="381000" y="762000"/>
            <a:ext cx="2087880" cy="2977896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77" name="Shape 177"/>
          <p:cNvPicPr/>
          <p:nvPr/>
        </p:nvPicPr>
        <p:blipFill>
          <a:blip r:embed="rId4"/>
          <a:srcRect r="-2617" b="26190"/>
          <a:stretch/>
        </p:blipFill>
        <p:spPr>
          <a:xfrm>
            <a:off x="3160776" y="673608"/>
            <a:ext cx="1143000" cy="1457668"/>
          </a:xfrm>
          <a:prstGeom prst="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179" name="Shape 179"/>
          <p:cNvPicPr/>
          <p:nvPr/>
        </p:nvPicPr>
        <p:blipFill>
          <a:blip r:embed="rId5"/>
          <a:srcRect l="13790" t="20000" r="7408" b="20000"/>
          <a:stretch/>
        </p:blipFill>
        <p:spPr>
          <a:xfrm>
            <a:off x="1828800" y="4343400"/>
            <a:ext cx="1600200" cy="2160269"/>
          </a:xfrm>
          <a:prstGeom prst="rect">
            <a:avLst/>
          </a:prstGeom>
          <a:ln w="190500">
            <a:solidFill>
              <a:srgbClr val="C8C6BD"/>
            </a:solidFill>
            <a:prstDash val="solid"/>
          </a:ln>
        </p:spPr>
      </p:pic>
      <p:pic>
        <p:nvPicPr>
          <p:cNvPr id="181" name="Shape 181"/>
          <p:cNvPicPr/>
          <p:nvPr/>
        </p:nvPicPr>
        <p:blipFill>
          <a:blip r:embed="rId6"/>
          <a:srcRect l="8333" r="8333"/>
          <a:stretch/>
        </p:blipFill>
        <p:spPr>
          <a:xfrm>
            <a:off x="3008376" y="2273808"/>
            <a:ext cx="2476950" cy="1676400"/>
          </a:xfrm>
          <a:prstGeom prst="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183" name="Shape 183"/>
          <p:cNvPicPr/>
          <p:nvPr/>
        </p:nvPicPr>
        <p:blipFill>
          <a:blip r:embed="rId7"/>
          <a:srcRect l="2719" t="8889" r="-7910" b="6357"/>
          <a:stretch/>
        </p:blipFill>
        <p:spPr>
          <a:xfrm>
            <a:off x="152400" y="4419600"/>
            <a:ext cx="1493520" cy="2133600"/>
          </a:xfrm>
          <a:prstGeom prst="rect">
            <a:avLst/>
          </a:prstGeom>
          <a:ln w="190500">
            <a:solidFill>
              <a:srgbClr val="C8C6BD"/>
            </a:solidFill>
            <a:prstDash val="solid"/>
          </a:ln>
        </p:spPr>
      </p:pic>
      <p:pic>
        <p:nvPicPr>
          <p:cNvPr id="185" name="Shape 185"/>
          <p:cNvPicPr/>
          <p:nvPr/>
        </p:nvPicPr>
        <p:blipFill>
          <a:blip r:embed="rId8"/>
          <a:srcRect l="2719" t="16667" r="10599" b="21111"/>
          <a:stretch/>
        </p:blipFill>
        <p:spPr>
          <a:xfrm>
            <a:off x="3657600" y="4267200"/>
            <a:ext cx="1752600" cy="2230581"/>
          </a:xfrm>
          <a:prstGeom prst="rect">
            <a:avLst/>
          </a:prstGeom>
          <a:ln w="190500">
            <a:solidFill>
              <a:srgbClr val="C8C6BD"/>
            </a:solidFill>
            <a:prstDash val="solid"/>
          </a:ln>
        </p:spPr>
      </p:pic>
      <p:pic>
        <p:nvPicPr>
          <p:cNvPr id="187" name="Shape 187"/>
          <p:cNvPicPr/>
          <p:nvPr/>
        </p:nvPicPr>
        <p:blipFill>
          <a:blip r:embed="rId9"/>
          <a:srcRect l="5000" t="2719" r="5833" b="7151"/>
          <a:stretch/>
        </p:blipFill>
        <p:spPr>
          <a:xfrm>
            <a:off x="6019800" y="2209800"/>
            <a:ext cx="2876861" cy="1640081"/>
          </a:xfrm>
          <a:prstGeom prst="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189" name="Shape 189"/>
          <p:cNvPicPr/>
          <p:nvPr/>
        </p:nvPicPr>
        <p:blipFill>
          <a:blip r:embed="rId10" cstate="print"/>
          <a:srcRect l="-1221" t="21111" r="749" b="8889"/>
          <a:stretch/>
        </p:blipFill>
        <p:spPr>
          <a:xfrm>
            <a:off x="7424057" y="4267200"/>
            <a:ext cx="1606612" cy="2160494"/>
          </a:xfrm>
          <a:prstGeom prst="rect">
            <a:avLst/>
          </a:prstGeom>
          <a:ln w="190500">
            <a:solidFill>
              <a:srgbClr val="C8C6BD"/>
            </a:solidFill>
            <a:prstDash val="solid"/>
          </a:ln>
        </p:spPr>
      </p:pic>
      <p:pic>
        <p:nvPicPr>
          <p:cNvPr id="191" name="Shape 191"/>
          <p:cNvPicPr/>
          <p:nvPr/>
        </p:nvPicPr>
        <p:blipFill>
          <a:blip r:embed="rId11"/>
          <a:srcRect l="4689" t="25555" r="8629" b="7778"/>
          <a:stretch/>
        </p:blipFill>
        <p:spPr>
          <a:xfrm>
            <a:off x="5715000" y="4253345"/>
            <a:ext cx="1600200" cy="2182090"/>
          </a:xfrm>
          <a:prstGeom prst="rect">
            <a:avLst/>
          </a:prstGeom>
          <a:ln w="190500">
            <a:solidFill>
              <a:srgbClr val="C8C6BD"/>
            </a:solidFill>
            <a:prstDash val="solid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/>
        </p:nvSpPr>
        <p:spPr>
          <a:xfrm>
            <a:off x="374904" y="128016"/>
            <a:ext cx="6483096" cy="3693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Книжкина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аптечка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  <p:pic>
        <p:nvPicPr>
          <p:cNvPr id="195" name="Shape 195"/>
          <p:cNvPicPr/>
          <p:nvPr/>
        </p:nvPicPr>
        <p:blipFill>
          <a:blip r:embed="rId2"/>
          <a:stretch/>
        </p:blipFill>
        <p:spPr>
          <a:xfrm>
            <a:off x="2313432" y="1078992"/>
            <a:ext cx="1810512" cy="2414016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97" name="Shape 197"/>
          <p:cNvPicPr/>
          <p:nvPr/>
        </p:nvPicPr>
        <p:blipFill>
          <a:blip r:embed="rId3"/>
          <a:stretch/>
        </p:blipFill>
        <p:spPr>
          <a:xfrm>
            <a:off x="4460748" y="576072"/>
            <a:ext cx="1876044" cy="242316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199" name="Shape 199"/>
          <p:cNvPicPr/>
          <p:nvPr/>
        </p:nvPicPr>
        <p:blipFill>
          <a:blip r:embed="rId4"/>
          <a:stretch/>
        </p:blipFill>
        <p:spPr>
          <a:xfrm>
            <a:off x="195072" y="733552"/>
            <a:ext cx="1844040" cy="2411984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01" name="Shape 201"/>
          <p:cNvPicPr/>
          <p:nvPr/>
        </p:nvPicPr>
        <p:blipFill>
          <a:blip r:embed="rId5"/>
          <a:stretch/>
        </p:blipFill>
        <p:spPr>
          <a:xfrm>
            <a:off x="210312" y="3657600"/>
            <a:ext cx="1946148" cy="260604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03" name="Shape 203"/>
          <p:cNvPicPr/>
          <p:nvPr/>
        </p:nvPicPr>
        <p:blipFill>
          <a:blip r:embed="rId6"/>
          <a:stretch/>
        </p:blipFill>
        <p:spPr>
          <a:xfrm>
            <a:off x="2417064" y="4295648"/>
            <a:ext cx="1926336" cy="244348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05" name="Shape 205"/>
          <p:cNvPicPr/>
          <p:nvPr/>
        </p:nvPicPr>
        <p:blipFill>
          <a:blip r:embed="rId7"/>
          <a:stretch/>
        </p:blipFill>
        <p:spPr>
          <a:xfrm>
            <a:off x="4489704" y="3500120"/>
            <a:ext cx="1823466" cy="2452624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07" name="Shape 207"/>
          <p:cNvPicPr/>
          <p:nvPr/>
        </p:nvPicPr>
        <p:blipFill>
          <a:blip r:embed="rId8"/>
          <a:srcRect l="26791" t="15552" r="23596" b="22871"/>
          <a:stretch/>
        </p:blipFill>
        <p:spPr>
          <a:xfrm>
            <a:off x="6477000" y="1524000"/>
            <a:ext cx="2394856" cy="167640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09" name="Shape 209"/>
          <p:cNvPicPr/>
          <p:nvPr/>
        </p:nvPicPr>
        <p:blipFill>
          <a:blip r:embed="rId9"/>
          <a:srcRect t="4196" b="14539"/>
          <a:stretch/>
        </p:blipFill>
        <p:spPr>
          <a:xfrm>
            <a:off x="6416040" y="4120896"/>
            <a:ext cx="2590800" cy="175260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/>
        </p:nvSpPr>
        <p:spPr>
          <a:xfrm>
            <a:off x="304800" y="228600"/>
            <a:ext cx="6076029" cy="3693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книжки малышки «Цвета»</a:t>
            </a:r>
          </a:p>
        </p:txBody>
      </p:sp>
      <p:pic>
        <p:nvPicPr>
          <p:cNvPr id="213" name="Shape 213"/>
          <p:cNvPicPr/>
          <p:nvPr/>
        </p:nvPicPr>
        <p:blipFill>
          <a:blip r:embed="rId2"/>
          <a:srcRect r="-10816" b="20833"/>
          <a:stretch/>
        </p:blipFill>
        <p:spPr>
          <a:xfrm>
            <a:off x="228638" y="1950796"/>
            <a:ext cx="1796715" cy="227584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15" name="Shape 215"/>
          <p:cNvPicPr/>
          <p:nvPr/>
        </p:nvPicPr>
        <p:blipFill>
          <a:blip r:embed="rId3"/>
          <a:srcRect l="8981" r="7197" b="4459"/>
          <a:stretch/>
        </p:blipFill>
        <p:spPr>
          <a:xfrm>
            <a:off x="2302933" y="762000"/>
            <a:ext cx="2963333" cy="190500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17" name="Shape 217"/>
          <p:cNvPicPr/>
          <p:nvPr/>
        </p:nvPicPr>
        <p:blipFill>
          <a:blip r:embed="rId4"/>
          <a:srcRect l="19167" r="25000" b="-237"/>
          <a:stretch/>
        </p:blipFill>
        <p:spPr>
          <a:xfrm>
            <a:off x="6019800" y="629071"/>
            <a:ext cx="1935480" cy="1830665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19" name="Shape 219"/>
          <p:cNvPicPr/>
          <p:nvPr/>
        </p:nvPicPr>
        <p:blipFill>
          <a:blip r:embed="rId5"/>
          <a:stretch/>
        </p:blipFill>
        <p:spPr>
          <a:xfrm>
            <a:off x="6019800" y="4846093"/>
            <a:ext cx="2950720" cy="1816607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21" name="Shape 221"/>
          <p:cNvPicPr/>
          <p:nvPr/>
        </p:nvPicPr>
        <p:blipFill>
          <a:blip r:embed="rId6"/>
          <a:srcRect l="21667" r="27060"/>
          <a:stretch/>
        </p:blipFill>
        <p:spPr>
          <a:xfrm>
            <a:off x="6629400" y="2715768"/>
            <a:ext cx="2093976" cy="1815243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23" name="Shape 223"/>
          <p:cNvPicPr/>
          <p:nvPr/>
        </p:nvPicPr>
        <p:blipFill>
          <a:blip r:embed="rId7"/>
          <a:srcRect l="6667" r="15833"/>
          <a:stretch/>
        </p:blipFill>
        <p:spPr>
          <a:xfrm>
            <a:off x="195766" y="4540155"/>
            <a:ext cx="2667000" cy="1940889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25" name="Shape 225"/>
          <p:cNvPicPr/>
          <p:nvPr/>
        </p:nvPicPr>
        <p:blipFill>
          <a:blip r:embed="rId8"/>
          <a:srcRect l="10000" r="7500"/>
          <a:stretch/>
        </p:blipFill>
        <p:spPr>
          <a:xfrm>
            <a:off x="3233232" y="3088716"/>
            <a:ext cx="2786568" cy="190500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/>
          <p:nvPr/>
        </p:nvSpPr>
        <p:spPr>
          <a:xfrm>
            <a:off x="304800" y="152400"/>
            <a:ext cx="336118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Репетици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сказки</a:t>
            </a:r>
            <a:endParaRPr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9" name="Shape 229"/>
          <p:cNvPicPr/>
          <p:nvPr/>
        </p:nvPicPr>
        <p:blipFill>
          <a:blip r:embed="rId2" cstate="print"/>
          <a:stretch/>
        </p:blipFill>
        <p:spPr>
          <a:xfrm>
            <a:off x="192024" y="740664"/>
            <a:ext cx="3455849" cy="2002536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31" name="Shape 231"/>
          <p:cNvPicPr/>
          <p:nvPr/>
        </p:nvPicPr>
        <p:blipFill>
          <a:blip r:embed="rId3" cstate="print"/>
          <a:srcRect r="11062"/>
          <a:stretch/>
        </p:blipFill>
        <p:spPr>
          <a:xfrm>
            <a:off x="381000" y="4495800"/>
            <a:ext cx="3669792" cy="2005584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33" name="Shape 233"/>
          <p:cNvPicPr/>
          <p:nvPr/>
        </p:nvPicPr>
        <p:blipFill>
          <a:blip r:embed="rId4"/>
          <a:stretch/>
        </p:blipFill>
        <p:spPr>
          <a:xfrm>
            <a:off x="5105400" y="4495800"/>
            <a:ext cx="3633280" cy="204917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35" name="Shape 235"/>
          <p:cNvPicPr/>
          <p:nvPr/>
        </p:nvPicPr>
        <p:blipFill>
          <a:blip r:embed="rId5" cstate="print"/>
          <a:srcRect l="10834" t="8866" r="10833"/>
          <a:stretch/>
        </p:blipFill>
        <p:spPr>
          <a:xfrm>
            <a:off x="5892406" y="457200"/>
            <a:ext cx="3032138" cy="2002536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37" name="Shape 237"/>
          <p:cNvPicPr/>
          <p:nvPr/>
        </p:nvPicPr>
        <p:blipFill>
          <a:blip r:embed="rId6" cstate="print"/>
          <a:srcRect r="-1221" b="18889"/>
          <a:stretch/>
        </p:blipFill>
        <p:spPr>
          <a:xfrm>
            <a:off x="3810000" y="1600200"/>
            <a:ext cx="1981200" cy="2814862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/>
          <p:nvPr/>
        </p:nvSpPr>
        <p:spPr>
          <a:xfrm>
            <a:off x="0" y="210312"/>
            <a:ext cx="7543800" cy="3693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Экскурсия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детскому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саду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Кому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зачем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нужны</a:t>
            </a:r>
            <a:r>
              <a:rPr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книги</a:t>
            </a:r>
            <a:r>
              <a:rPr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1" name="Shape 241"/>
          <p:cNvPicPr/>
          <p:nvPr/>
        </p:nvPicPr>
        <p:blipFill>
          <a:blip r:embed="rId2"/>
          <a:srcRect l="7500" r="19167"/>
          <a:stretch/>
        </p:blipFill>
        <p:spPr>
          <a:xfrm>
            <a:off x="152401" y="1295400"/>
            <a:ext cx="2686334" cy="2245589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43" name="Shape 243"/>
          <p:cNvPicPr/>
          <p:nvPr/>
        </p:nvPicPr>
        <p:blipFill>
          <a:blip r:embed="rId3"/>
          <a:srcRect l="-3191" t="13333"/>
          <a:stretch/>
        </p:blipFill>
        <p:spPr>
          <a:xfrm>
            <a:off x="3072384" y="1219200"/>
            <a:ext cx="1940545" cy="243840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45" name="Shape 245"/>
          <p:cNvPicPr/>
          <p:nvPr/>
        </p:nvPicPr>
        <p:blipFill>
          <a:blip r:embed="rId4"/>
          <a:srcRect l="749" t="17778"/>
          <a:stretch/>
        </p:blipFill>
        <p:spPr>
          <a:xfrm>
            <a:off x="5273987" y="1198994"/>
            <a:ext cx="1660088" cy="2438399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47" name="Shape 247"/>
          <p:cNvPicPr/>
          <p:nvPr/>
        </p:nvPicPr>
        <p:blipFill>
          <a:blip r:embed="rId5"/>
          <a:srcRect l="-1221" t="22222"/>
          <a:stretch/>
        </p:blipFill>
        <p:spPr>
          <a:xfrm>
            <a:off x="7176846" y="1152144"/>
            <a:ext cx="1811706" cy="2403296"/>
          </a:xfrm>
          <a:prstGeom prst="round2DiagRect">
            <a:avLst>
              <a:gd name="adj1" fmla="val 16667"/>
              <a:gd name="adj2" fmla="val 1250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49" name="Shape 249"/>
          <p:cNvPicPr/>
          <p:nvPr/>
        </p:nvPicPr>
        <p:blipFill>
          <a:blip r:embed="rId6"/>
          <a:srcRect l="14167" t="5674" r="22500"/>
          <a:stretch/>
        </p:blipFill>
        <p:spPr>
          <a:xfrm>
            <a:off x="3515435" y="4062981"/>
            <a:ext cx="2895600" cy="2432304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51" name="Shape 251"/>
          <p:cNvPicPr/>
          <p:nvPr/>
        </p:nvPicPr>
        <p:blipFill>
          <a:blip r:embed="rId7"/>
          <a:stretch/>
        </p:blipFill>
        <p:spPr>
          <a:xfrm>
            <a:off x="250486" y="4403268"/>
            <a:ext cx="2904699" cy="2067636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53" name="Shape 253"/>
          <p:cNvPicPr/>
          <p:nvPr/>
        </p:nvPicPr>
        <p:blipFill>
          <a:blip r:embed="rId8"/>
          <a:srcRect t="4444" r="2719"/>
          <a:stretch/>
        </p:blipFill>
        <p:spPr>
          <a:xfrm>
            <a:off x="6771285" y="3962397"/>
            <a:ext cx="1828800" cy="2633471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/>
        </p:nvSpPr>
        <p:spPr>
          <a:xfrm>
            <a:off x="152400" y="0"/>
            <a:ext cx="6204576" cy="3693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Экскурсия в районную библиотеку</a:t>
            </a:r>
          </a:p>
        </p:txBody>
      </p:sp>
      <p:pic>
        <p:nvPicPr>
          <p:cNvPr id="257" name="Shape 257"/>
          <p:cNvPicPr/>
          <p:nvPr/>
        </p:nvPicPr>
        <p:blipFill>
          <a:blip r:embed="rId2"/>
          <a:srcRect l="-370" t="15556"/>
          <a:stretch/>
        </p:blipFill>
        <p:spPr>
          <a:xfrm>
            <a:off x="4648200" y="3200400"/>
            <a:ext cx="1994734" cy="2237637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59" name="Shape 259"/>
          <p:cNvPicPr/>
          <p:nvPr/>
        </p:nvPicPr>
        <p:blipFill>
          <a:blip r:embed="rId3"/>
          <a:srcRect t="14286" r="-1587"/>
          <a:stretch/>
        </p:blipFill>
        <p:spPr>
          <a:xfrm>
            <a:off x="2398776" y="944880"/>
            <a:ext cx="1981200" cy="222885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61" name="Shape 261"/>
          <p:cNvPicPr/>
          <p:nvPr/>
        </p:nvPicPr>
        <p:blipFill>
          <a:blip r:embed="rId4"/>
          <a:srcRect l="-1852" t="17778"/>
          <a:stretch/>
        </p:blipFill>
        <p:spPr>
          <a:xfrm>
            <a:off x="4504944" y="332232"/>
            <a:ext cx="1981200" cy="2132493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63" name="Shape 263"/>
          <p:cNvPicPr/>
          <p:nvPr/>
        </p:nvPicPr>
        <p:blipFill>
          <a:blip r:embed="rId5"/>
          <a:srcRect l="1111" t="21111"/>
          <a:stretch/>
        </p:blipFill>
        <p:spPr>
          <a:xfrm>
            <a:off x="6751320" y="618744"/>
            <a:ext cx="2133600" cy="2269446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65" name="Shape 265"/>
          <p:cNvPicPr/>
          <p:nvPr/>
        </p:nvPicPr>
        <p:blipFill>
          <a:blip r:embed="rId6"/>
          <a:srcRect l="-3333" t="18889" r="-1852" b="14444"/>
          <a:stretch/>
        </p:blipFill>
        <p:spPr>
          <a:xfrm>
            <a:off x="90170" y="3429000"/>
            <a:ext cx="2344420" cy="198120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67" name="Shape 267"/>
          <p:cNvPicPr/>
          <p:nvPr/>
        </p:nvPicPr>
        <p:blipFill>
          <a:blip r:embed="rId7"/>
          <a:srcRect t="20000" r="18888" b="20000"/>
          <a:stretch/>
        </p:blipFill>
        <p:spPr>
          <a:xfrm>
            <a:off x="128016" y="612648"/>
            <a:ext cx="2182325" cy="2199444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69" name="Shape 269"/>
          <p:cNvPicPr/>
          <p:nvPr/>
        </p:nvPicPr>
        <p:blipFill>
          <a:blip r:embed="rId8"/>
          <a:srcRect l="1111" t="24444"/>
          <a:stretch/>
        </p:blipFill>
        <p:spPr>
          <a:xfrm>
            <a:off x="6858000" y="3764280"/>
            <a:ext cx="2286000" cy="2328809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pic>
        <p:nvPicPr>
          <p:cNvPr id="271" name="Shape 271"/>
          <p:cNvPicPr/>
          <p:nvPr/>
        </p:nvPicPr>
        <p:blipFill>
          <a:blip r:embed="rId9"/>
          <a:srcRect l="-370" t="8889" r="1111" b="11111"/>
          <a:stretch/>
        </p:blipFill>
        <p:spPr>
          <a:xfrm>
            <a:off x="2624328" y="4194048"/>
            <a:ext cx="1905000" cy="2047163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/>
          <p:nvPr/>
        </p:nvSpPr>
        <p:spPr>
          <a:xfrm>
            <a:off x="5468112" y="0"/>
            <a:ext cx="3547872" cy="135421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Драматизация </a:t>
            </a:r>
            <a:r>
              <a:rPr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сказки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/>
            <a:r>
              <a:rPr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«Кто сказал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«Мяу»?»</a:t>
            </a:r>
            <a:endParaRPr sz="1600">
              <a:solidFill>
                <a:schemeClr val="tx1"/>
              </a:solidFill>
              <a:latin typeface="Times New Roman" pitchFamily="18" charset="0"/>
              <a:ea typeface="Arial"/>
              <a:cs typeface="Times New Roman" pitchFamily="18" charset="0"/>
            </a:endParaRPr>
          </a:p>
          <a:p>
            <a:pPr marL="0" indent="0" algn="ctr"/>
            <a:endParaRPr sz="280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" name="Рисунок 3" descr="IMG_20230328_094754.jpg"/>
          <p:cNvPicPr>
            <a:picLocks noChangeAspect="1"/>
          </p:cNvPicPr>
          <p:nvPr/>
        </p:nvPicPr>
        <p:blipFill>
          <a:blip r:embed="rId2" cstate="print"/>
          <a:srcRect l="39700" t="20922" r="14300" b="4255"/>
          <a:stretch>
            <a:fillRect/>
          </a:stretch>
        </p:blipFill>
        <p:spPr>
          <a:xfrm>
            <a:off x="109728" y="3925241"/>
            <a:ext cx="2907792" cy="26675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IMG_20230328_094810.jpg"/>
          <p:cNvPicPr>
            <a:picLocks noChangeAspect="1"/>
          </p:cNvPicPr>
          <p:nvPr/>
        </p:nvPicPr>
        <p:blipFill>
          <a:blip r:embed="rId3" cstate="print"/>
          <a:srcRect l="37900" r="11000"/>
          <a:stretch>
            <a:fillRect/>
          </a:stretch>
        </p:blipFill>
        <p:spPr>
          <a:xfrm>
            <a:off x="3414392" y="3902825"/>
            <a:ext cx="2520064" cy="2781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IMG_20230328_0944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3212" y="137160"/>
            <a:ext cx="2052572" cy="36393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20230328_094525.jpg"/>
          <p:cNvPicPr>
            <a:picLocks noChangeAspect="1"/>
          </p:cNvPicPr>
          <p:nvPr/>
        </p:nvPicPr>
        <p:blipFill>
          <a:blip r:embed="rId5" cstate="print"/>
          <a:srcRect b="9711"/>
          <a:stretch>
            <a:fillRect/>
          </a:stretch>
        </p:blipFill>
        <p:spPr>
          <a:xfrm>
            <a:off x="3095244" y="128016"/>
            <a:ext cx="2107692" cy="33741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_20230328_095054.jpg"/>
          <p:cNvPicPr>
            <a:picLocks noChangeAspect="1"/>
          </p:cNvPicPr>
          <p:nvPr/>
        </p:nvPicPr>
        <p:blipFill>
          <a:blip r:embed="rId6" cstate="print"/>
          <a:srcRect l="6400" t="23936" r="50800"/>
          <a:stretch>
            <a:fillRect/>
          </a:stretch>
        </p:blipFill>
        <p:spPr>
          <a:xfrm>
            <a:off x="6179468" y="1280160"/>
            <a:ext cx="2837155" cy="28437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-20230328-WA0010.jpg"/>
          <p:cNvPicPr>
            <a:picLocks noChangeAspect="1"/>
          </p:cNvPicPr>
          <p:nvPr/>
        </p:nvPicPr>
        <p:blipFill>
          <a:blip r:embed="rId2"/>
          <a:srcRect r="5407"/>
          <a:stretch>
            <a:fillRect/>
          </a:stretch>
        </p:blipFill>
        <p:spPr>
          <a:xfrm>
            <a:off x="141604" y="192024"/>
            <a:ext cx="2757043" cy="3886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IMG-20230328-WA00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248" y="1600200"/>
            <a:ext cx="2818638" cy="37581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IMG-20230328-WA0004.jpg"/>
          <p:cNvPicPr>
            <a:picLocks noChangeAspect="1"/>
          </p:cNvPicPr>
          <p:nvPr/>
        </p:nvPicPr>
        <p:blipFill>
          <a:blip r:embed="rId4"/>
          <a:srcRect t="23867" r="15333" b="2133"/>
          <a:stretch>
            <a:fillRect/>
          </a:stretch>
        </p:blipFill>
        <p:spPr>
          <a:xfrm>
            <a:off x="6169048" y="3246120"/>
            <a:ext cx="2801215" cy="3264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654296" y="585216"/>
            <a:ext cx="2644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Дарим книжки малышам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-20230328-WA0002.jpg"/>
          <p:cNvPicPr>
            <a:picLocks noChangeAspect="1"/>
          </p:cNvPicPr>
          <p:nvPr/>
        </p:nvPicPr>
        <p:blipFill>
          <a:blip r:embed="rId2"/>
          <a:srcRect t="16782" r="6505" b="3910"/>
          <a:stretch>
            <a:fillRect/>
          </a:stretch>
        </p:blipFill>
        <p:spPr>
          <a:xfrm>
            <a:off x="278575" y="585216"/>
            <a:ext cx="8609393" cy="5477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Shape 276"/>
          <p:cNvPicPr/>
          <p:nvPr/>
        </p:nvPicPr>
        <p:blipFill>
          <a:blip r:embed="rId2"/>
          <a:stretch/>
        </p:blipFill>
        <p:spPr>
          <a:xfrm>
            <a:off x="-152400" y="-152400"/>
            <a:ext cx="9296400" cy="7010400"/>
          </a:xfrm>
          <a:prstGeom prst="rect">
            <a:avLst/>
          </a:prstGeom>
        </p:spPr>
      </p:pic>
      <p:pic>
        <p:nvPicPr>
          <p:cNvPr id="278" name="Shape 278"/>
          <p:cNvPicPr/>
          <p:nvPr/>
        </p:nvPicPr>
        <p:blipFill>
          <a:blip r:embed="rId3"/>
          <a:stretch/>
        </p:blipFill>
        <p:spPr>
          <a:xfrm>
            <a:off x="1447800" y="1905000"/>
            <a:ext cx="5998779" cy="4287252"/>
          </a:xfrm>
          <a:prstGeom prst="rect">
            <a:avLst/>
          </a:prstGeom>
          <a:ln w="88900"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Shape 281"/>
          <p:cNvPicPr/>
          <p:nvPr/>
        </p:nvPicPr>
        <p:blipFill>
          <a:blip r:embed="rId2"/>
          <a:stretch/>
        </p:blipFill>
        <p:spPr>
          <a:xfrm>
            <a:off x="-152400" y="-152400"/>
            <a:ext cx="9296400" cy="7010400"/>
          </a:xfrm>
          <a:prstGeom prst="rect">
            <a:avLst/>
          </a:prstGeom>
        </p:spPr>
      </p:pic>
      <p:pic>
        <p:nvPicPr>
          <p:cNvPr id="283" name="Shape 283"/>
          <p:cNvPicPr/>
          <p:nvPr/>
        </p:nvPicPr>
        <p:blipFill>
          <a:blip r:embed="rId3"/>
          <a:stretch/>
        </p:blipFill>
        <p:spPr>
          <a:xfrm>
            <a:off x="1371600" y="2057400"/>
            <a:ext cx="3009089" cy="2209800"/>
          </a:xfrm>
          <a:prstGeom prst="round2DiagRect">
            <a:avLst>
              <a:gd name="adj1" fmla="val 16667"/>
              <a:gd name="adj2" fmla="val 0"/>
            </a:avLst>
          </a:prstGeom>
          <a:ln w="88900">
            <a:solidFill>
              <a:srgbClr val="FFFFFF"/>
            </a:solidFill>
          </a:ln>
        </p:spPr>
      </p:pic>
      <p:sp>
        <p:nvSpPr>
          <p:cNvPr id="284" name="Shape 284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87" name="Shape 287"/>
          <p:cNvPicPr/>
          <p:nvPr/>
        </p:nvPicPr>
        <p:blipFill>
          <a:blip r:embed="rId4"/>
          <a:stretch/>
        </p:blipFill>
        <p:spPr>
          <a:xfrm>
            <a:off x="4724400" y="3124200"/>
            <a:ext cx="2992243" cy="2667000"/>
          </a:xfrm>
          <a:prstGeom prst="ellipse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152</TotalTime>
  <Words>544</Words>
  <Application>Microsoft Office PowerPoint</Application>
  <DocSecurity>0</DocSecurity>
  <PresentationFormat>Экран (4:3)</PresentationFormat>
  <Paragraphs>75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Метрополия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skazka2</cp:lastModifiedBy>
  <cp:revision>12</cp:revision>
  <dcterms:modified xsi:type="dcterms:W3CDTF">2023-03-28T10:42:12Z</dcterms:modified>
</cp:coreProperties>
</file>