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9" r:id="rId3"/>
    <p:sldId id="257" r:id="rId4"/>
    <p:sldId id="281" r:id="rId5"/>
    <p:sldId id="282" r:id="rId6"/>
    <p:sldId id="283" r:id="rId7"/>
    <p:sldId id="294" r:id="rId8"/>
    <p:sldId id="284" r:id="rId9"/>
    <p:sldId id="285" r:id="rId10"/>
    <p:sldId id="286" r:id="rId11"/>
    <p:sldId id="292" r:id="rId12"/>
    <p:sldId id="293" r:id="rId13"/>
    <p:sldId id="295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18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23.09.2023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23.09.2023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23.09.2023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1772816"/>
            <a:ext cx="8568952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>
                  <a:solidFill>
                    <a:srgbClr val="FFFF00"/>
                  </a:solidFill>
                </a:ln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УСЛОВИЯ РАВНОГО ДОСТУПА К ОБРАЗОВАНИЮ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339752" y="5229200"/>
            <a:ext cx="619268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/>
            <a:r>
              <a:rPr lang="ru-RU" sz="3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  </a:t>
            </a:r>
            <a:r>
              <a:rPr lang="ru-RU" sz="3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Выполнила: Блохина Е.А.</a:t>
            </a:r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0"/>
            <a:ext cx="864096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Филиал муниципального </a:t>
            </a:r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бюджетного дошкольного </a:t>
            </a:r>
            <a:r>
              <a:rPr lang="ru-RU" sz="2000" b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образовательного учреждения</a:t>
            </a:r>
            <a:endParaRPr lang="ru-RU" sz="20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</a:t>
            </a:r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етский </a:t>
            </a:r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сад № 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endParaRPr lang="ru-RU" sz="20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</a:t>
            </a:r>
            <a:r>
              <a:rPr lang="ru-RU" sz="2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en-US" sz="2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Славгород, Алтайского края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4824536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Общедоступность и бесплатность дошкольного образования в государственных и муниципальных образовательных организациях гарантирована частью2 статьи 43 конституции РФ. 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2015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7299" y="1196752"/>
            <a:ext cx="9001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ДОСТУПНОСТЬ ОБРАЗОВАНИЯ </a:t>
            </a:r>
          </a:p>
          <a:p>
            <a:pPr algn="ctr"/>
            <a:r>
              <a:rPr lang="ru-RU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ПРЕДПОЛАГАЕТ ОБЕСПЕЧЕНИЕ</a:t>
            </a:r>
          </a:p>
          <a:p>
            <a:pPr algn="ctr"/>
            <a:r>
              <a:rPr lang="ru-RU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ДОСТУПА К ОБУЧЕНИЮ ДЛЯ</a:t>
            </a:r>
          </a:p>
          <a:p>
            <a:pPr algn="ctr"/>
            <a:r>
              <a:rPr lang="ru-RU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ДЕТЕЙ ИНВАЛИДОВ </a:t>
            </a:r>
          </a:p>
          <a:p>
            <a:pPr algn="ctr"/>
            <a:r>
              <a:rPr lang="ru-RU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 ДЕТЕЙ С ОВЗ</a:t>
            </a:r>
            <a:endParaRPr lang="ru-RU" sz="4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2232248"/>
          </a:xfrm>
        </p:spPr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> </a:t>
            </a:r>
            <a:r>
              <a:rPr lang="ru-RU" sz="4000" b="1" dirty="0">
                <a:solidFill>
                  <a:srgbClr val="FF0000"/>
                </a:solidFill>
              </a:rPr>
              <a:t>Законодательные основы организации получения образования детьми с ОВЗ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2708920"/>
            <a:ext cx="8229600" cy="3445843"/>
          </a:xfrm>
        </p:spPr>
        <p:txBody>
          <a:bodyPr>
            <a:normAutofit fontScale="62500" lnSpcReduction="20000"/>
          </a:bodyPr>
          <a:lstStyle/>
          <a:p>
            <a:r>
              <a:rPr lang="ru-RU" sz="4500" b="1" dirty="0">
                <a:solidFill>
                  <a:srgbClr val="0070C0"/>
                </a:solidFill>
              </a:rPr>
              <a:t>Право на образование </a:t>
            </a:r>
            <a:r>
              <a:rPr lang="ru-RU" sz="4500" dirty="0">
                <a:solidFill>
                  <a:srgbClr val="0070C0"/>
                </a:solidFill>
              </a:rPr>
              <a:t>Статья 18 Федерального закона от 24 ноября 1995 г. № 181-ФЗ «О социальной защите инвалидов в Российской Федерации» </a:t>
            </a:r>
          </a:p>
          <a:p>
            <a:r>
              <a:rPr lang="ru-RU" dirty="0" smtClean="0"/>
              <a:t>Образовательные </a:t>
            </a:r>
            <a:r>
              <a:rPr lang="ru-RU" dirty="0"/>
              <a:t>учреждения </a:t>
            </a:r>
            <a:r>
              <a:rPr lang="ru-RU" b="1" dirty="0"/>
              <a:t>совместно с органами социальной защиты населения</a:t>
            </a:r>
            <a:r>
              <a:rPr lang="ru-RU" dirty="0"/>
              <a:t>, </a:t>
            </a:r>
            <a:r>
              <a:rPr lang="ru-RU" b="1" dirty="0"/>
              <a:t>органами здравоохранения </a:t>
            </a:r>
            <a:r>
              <a:rPr lang="ru-RU" dirty="0"/>
              <a:t>обеспечивают дошкольное, внешкольное воспитание и образование детей-инвалидов, получение </a:t>
            </a:r>
            <a:r>
              <a:rPr lang="ru-RU" dirty="0" smtClean="0"/>
              <a:t>инвалидами </a:t>
            </a:r>
            <a:r>
              <a:rPr lang="ru-RU" dirty="0"/>
              <a:t>среднего общего образования, среднего профессионального и высшего профессионального образования в соответствии с индивидуальной программой реабилитации (ИПР).</a:t>
            </a:r>
          </a:p>
        </p:txBody>
      </p:sp>
    </p:spTree>
    <p:extLst>
      <p:ext uri="{BB962C8B-B14F-4D97-AF65-F5344CB8AC3E}">
        <p14:creationId xmlns:p14="http://schemas.microsoft.com/office/powerpoint/2010/main" val="3788896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Федеральный закон от 3 мая 2012г. №46-ФЗ«О ратификации Конвенции о правах инвалидов»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b="1" dirty="0"/>
              <a:t>В соответствии с Конвенцией, образование должно быть направлено на:</a:t>
            </a:r>
            <a:endParaRPr lang="ru-RU" dirty="0"/>
          </a:p>
          <a:p>
            <a:r>
              <a:rPr lang="ru-RU" dirty="0" smtClean="0"/>
              <a:t>развитие </a:t>
            </a:r>
            <a:r>
              <a:rPr lang="ru-RU" dirty="0"/>
              <a:t>умственных и физических способностей в самом полном объеме;</a:t>
            </a:r>
          </a:p>
          <a:p>
            <a:r>
              <a:rPr lang="ru-RU" dirty="0" smtClean="0"/>
              <a:t>доступ </a:t>
            </a:r>
            <a:r>
              <a:rPr lang="ru-RU" dirty="0"/>
              <a:t>инвалидов к образованию в местах своего непосредственного проживания, при котором обеспечивается разумное удовлетворение потребностей лица;</a:t>
            </a:r>
          </a:p>
          <a:p>
            <a:r>
              <a:rPr lang="ru-RU" dirty="0" smtClean="0"/>
              <a:t>предоставление </a:t>
            </a:r>
            <a:r>
              <a:rPr lang="ru-RU" dirty="0"/>
              <a:t>эффективных </a:t>
            </a:r>
            <a:r>
              <a:rPr lang="ru-RU" b="1" dirty="0"/>
              <a:t>мер индивидуальной поддержки в общей системе образования, облегчающих процесс обучения;</a:t>
            </a:r>
            <a:endParaRPr lang="ru-RU" dirty="0"/>
          </a:p>
          <a:p>
            <a:endParaRPr lang="ru-RU" dirty="0"/>
          </a:p>
          <a:p>
            <a:r>
              <a:rPr lang="ru-RU" dirty="0"/>
              <a:t>Статья 24. ….государство обязано обеспечить равный доступ для всех детей с инвалидностью к образованию, и это должно происходить путем обеспечения </a:t>
            </a:r>
            <a:r>
              <a:rPr lang="ru-RU" dirty="0" smtClean="0"/>
              <a:t>инклюзивной системы </a:t>
            </a:r>
            <a:r>
              <a:rPr lang="ru-RU" dirty="0"/>
              <a:t>образования.</a:t>
            </a:r>
          </a:p>
        </p:txBody>
      </p:sp>
    </p:spTree>
    <p:extLst>
      <p:ext uri="{BB962C8B-B14F-4D97-AF65-F5344CB8AC3E}">
        <p14:creationId xmlns:p14="http://schemas.microsoft.com/office/powerpoint/2010/main" val="829754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Национальная стратегия действий в интересах детей на 2012 - 2017 годы (утв. Указом Президента РФ от 1 июня 2012 г. № 761) 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dirty="0"/>
              <a:t>Предусматривает меры:</a:t>
            </a:r>
            <a:endParaRPr lang="ru-RU" dirty="0"/>
          </a:p>
          <a:p>
            <a:pPr algn="just"/>
            <a:r>
              <a:rPr lang="ru-RU" b="1" dirty="0" smtClean="0"/>
              <a:t>Законодательного закрепления обеспечения равного доступа детей-инвалидов и детей с ограниченными возможностями здоровья к качественному образованию всех уровней, гарантированной реализации их права на инклюзивное образование по месту жительства, а так же соблюдения права родителей на выбор образовательного учреждения и формы обучения для ребенка</a:t>
            </a:r>
            <a:r>
              <a:rPr lang="ru-RU" b="1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90850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314602"/>
          </a:xfrm>
        </p:spPr>
        <p:txBody>
          <a:bodyPr>
            <a:normAutofit fontScale="90000"/>
          </a:bodyPr>
          <a:lstStyle/>
          <a:p>
            <a:r>
              <a:rPr lang="ru-RU" b="1" u="sng" dirty="0">
                <a:solidFill>
                  <a:srgbClr val="FF0000"/>
                </a:solidFill>
              </a:rPr>
              <a:t>ПОСТАНОВЛЕНИЕ</a:t>
            </a:r>
            <a:br>
              <a:rPr lang="ru-RU" b="1" u="sng" dirty="0">
                <a:solidFill>
                  <a:srgbClr val="FF0000"/>
                </a:solidFill>
              </a:rPr>
            </a:br>
            <a:r>
              <a:rPr lang="ru-RU" b="1" u="sng" dirty="0">
                <a:solidFill>
                  <a:srgbClr val="FF0000"/>
                </a:solidFill>
              </a:rPr>
              <a:t> </a:t>
            </a:r>
            <a:br>
              <a:rPr lang="ru-RU" b="1" u="sng" dirty="0">
                <a:solidFill>
                  <a:srgbClr val="FF0000"/>
                </a:solidFill>
              </a:rPr>
            </a:br>
            <a:r>
              <a:rPr lang="ru-RU" b="1" u="sng" dirty="0">
                <a:solidFill>
                  <a:srgbClr val="FF0000"/>
                </a:solidFill>
              </a:rPr>
              <a:t>от 13 ноября 2012 г. N 617</a:t>
            </a:r>
            <a:br>
              <a:rPr lang="ru-RU" b="1" u="sng" dirty="0">
                <a:solidFill>
                  <a:srgbClr val="FF0000"/>
                </a:solidFill>
              </a:rPr>
            </a:br>
            <a:r>
              <a:rPr lang="ru-RU" b="1" dirty="0">
                <a:solidFill>
                  <a:srgbClr val="FF0000"/>
                </a:solidFill>
              </a:rPr>
              <a:t> </a:t>
            </a:r>
            <a:br>
              <a:rPr lang="ru-RU" b="1" dirty="0">
                <a:solidFill>
                  <a:srgbClr val="FF0000"/>
                </a:solidFill>
              </a:rPr>
            </a:br>
            <a:r>
              <a:rPr lang="ru-RU" b="1" dirty="0">
                <a:solidFill>
                  <a:srgbClr val="FF0000"/>
                </a:solidFill>
              </a:rPr>
              <a:t>ОБ УТВЕРЖДЕНИИ СТРАТЕГИИ ДЕЙСТВИЙ В ИНТЕРЕСАХ</a:t>
            </a:r>
            <a:br>
              <a:rPr lang="ru-RU" b="1" dirty="0">
                <a:solidFill>
                  <a:srgbClr val="FF0000"/>
                </a:solidFill>
              </a:rPr>
            </a:br>
            <a:r>
              <a:rPr lang="ru-RU" b="1" dirty="0">
                <a:solidFill>
                  <a:srgbClr val="FF0000"/>
                </a:solidFill>
              </a:rPr>
              <a:t>ДЕТЕЙ В АЛТАЙСКОМ КРАЕ НА 2012 - 2017 ГОДЫ</a:t>
            </a:r>
          </a:p>
        </p:txBody>
      </p:sp>
    </p:spTree>
    <p:extLst>
      <p:ext uri="{BB962C8B-B14F-4D97-AF65-F5344CB8AC3E}">
        <p14:creationId xmlns:p14="http://schemas.microsoft.com/office/powerpoint/2010/main" val="2047097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229600" cy="936104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Федеральный закон от 29.12.2012 N 273-ФЗ (ред. от 23.07.2013) "Об образовании в Российской Федерации" 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525963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b="1" dirty="0" smtClean="0"/>
              <a:t>    адаптированная </a:t>
            </a:r>
            <a:r>
              <a:rPr lang="ru-RU" b="1" dirty="0"/>
              <a:t>образовательная программа </a:t>
            </a:r>
            <a:r>
              <a:rPr lang="ru-RU" dirty="0"/>
              <a:t>- образовательная программа, адаптированная для обучения лиц с ограниченными возможностями здоровья с учетом особенностей их психофизического развития, индивидуальных возможностей и при необходимости обеспечивающая коррекцию нарушений развития и социальную адаптацию указанных лиц;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074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8229600" cy="2880320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rgbClr val="FF0000"/>
                </a:solidFill>
              </a:rPr>
              <a:t>Статья 44. Права, обязанности и ответственность в сфере образования родителей (законных представителей) несовершеннолетних обучающихся </a:t>
            </a:r>
            <a:r>
              <a:rPr lang="ru-RU" sz="3600" dirty="0">
                <a:solidFill>
                  <a:srgbClr val="FF0000"/>
                </a:solidFill>
              </a:rPr>
              <a:t/>
            </a:r>
            <a:br>
              <a:rPr lang="ru-RU" sz="3600" dirty="0">
                <a:solidFill>
                  <a:srgbClr val="FF0000"/>
                </a:solidFill>
              </a:rPr>
            </a:b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700809"/>
            <a:ext cx="8352928" cy="4871464"/>
          </a:xfrm>
        </p:spPr>
        <p:txBody>
          <a:bodyPr>
            <a:normAutofit fontScale="85000" lnSpcReduction="20000"/>
          </a:bodyPr>
          <a:lstStyle/>
          <a:p>
            <a:endParaRPr lang="ru-RU" dirty="0"/>
          </a:p>
          <a:p>
            <a:pPr>
              <a:buNone/>
            </a:pPr>
            <a:r>
              <a:rPr lang="ru-RU" dirty="0" smtClean="0"/>
              <a:t>Родители </a:t>
            </a:r>
            <a:r>
              <a:rPr lang="ru-RU" dirty="0"/>
              <a:t>(законные представители) несовершеннолетних обучающихся </a:t>
            </a:r>
            <a:r>
              <a:rPr lang="ru-RU" u="sng" dirty="0"/>
              <a:t>имеют право</a:t>
            </a:r>
            <a:r>
              <a:rPr lang="ru-RU" dirty="0"/>
              <a:t>:</a:t>
            </a:r>
          </a:p>
          <a:p>
            <a:pPr algn="just"/>
            <a:r>
              <a:rPr lang="ru-RU" dirty="0" smtClean="0"/>
              <a:t>присутствовать </a:t>
            </a:r>
            <a:r>
              <a:rPr lang="ru-RU" dirty="0"/>
              <a:t>при обследовании детей психолого-медико-педагогической комиссией, обсуждении результатов обследования и рекомендаций, полученных по результатам обследования, высказывать свое мнение относительно предлагаемых условий для организации обучения и </a:t>
            </a:r>
            <a:r>
              <a:rPr lang="ru-RU" dirty="0" smtClean="0"/>
              <a:t>воспитания</a:t>
            </a:r>
            <a:r>
              <a:rPr lang="ru-RU" b="1" dirty="0" smtClean="0"/>
              <a:t> </a:t>
            </a:r>
            <a:r>
              <a:rPr lang="ru-RU" dirty="0" smtClean="0"/>
              <a:t>детей</a:t>
            </a:r>
            <a:r>
              <a:rPr lang="ru-RU" dirty="0"/>
              <a:t>.</a:t>
            </a:r>
          </a:p>
          <a:p>
            <a:pPr>
              <a:buNone/>
            </a:pPr>
            <a:r>
              <a:rPr lang="ru-RU" dirty="0" smtClean="0"/>
              <a:t>Родители </a:t>
            </a:r>
            <a:r>
              <a:rPr lang="ru-RU" dirty="0"/>
              <a:t>(законные </a:t>
            </a:r>
            <a:r>
              <a:rPr lang="ru-RU" dirty="0" smtClean="0"/>
              <a:t>представители) несовершеннолетних </a:t>
            </a:r>
            <a:r>
              <a:rPr lang="ru-RU" dirty="0"/>
              <a:t>обучающихся </a:t>
            </a:r>
            <a:r>
              <a:rPr lang="ru-RU" u="sng" dirty="0"/>
              <a:t>обязаны</a:t>
            </a:r>
            <a:r>
              <a:rPr lang="ru-RU" dirty="0"/>
              <a:t>:</a:t>
            </a:r>
          </a:p>
          <a:p>
            <a:r>
              <a:rPr lang="ru-RU" dirty="0" smtClean="0"/>
              <a:t>обеспечить </a:t>
            </a:r>
            <a:r>
              <a:rPr lang="ru-RU" dirty="0"/>
              <a:t>получение детьми общего образования;</a:t>
            </a:r>
          </a:p>
        </p:txBody>
      </p:sp>
    </p:spTree>
    <p:extLst>
      <p:ext uri="{BB962C8B-B14F-4D97-AF65-F5344CB8AC3E}">
        <p14:creationId xmlns:p14="http://schemas.microsoft.com/office/powerpoint/2010/main" val="56315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Статья 48. Обязанности и ответственность педагогических работников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>
            <a:normAutofit fontScale="92500" lnSpcReduction="20000"/>
          </a:bodyPr>
          <a:lstStyle/>
          <a:p>
            <a:endParaRPr lang="ru-RU" dirty="0"/>
          </a:p>
          <a:p>
            <a:pPr>
              <a:buNone/>
            </a:pPr>
            <a:r>
              <a:rPr lang="ru-RU" dirty="0" smtClean="0"/>
              <a:t>Педагогические </a:t>
            </a:r>
            <a:r>
              <a:rPr lang="ru-RU" dirty="0"/>
              <a:t>работники обязаны:</a:t>
            </a:r>
          </a:p>
          <a:p>
            <a:pPr algn="just"/>
            <a:r>
              <a:rPr lang="ru-RU" dirty="0" smtClean="0"/>
              <a:t>учитывать </a:t>
            </a:r>
            <a:r>
              <a:rPr lang="ru-RU" dirty="0"/>
              <a:t>особенности психофизического развития обучающихся и состояние их здоровья, соблюдать специальные условия, необходимые для получения образования лицами с ограниченными возможностями здоровья,взаимодействовать при необходимости с медицинскими организациями.</a:t>
            </a:r>
          </a:p>
        </p:txBody>
      </p:sp>
    </p:spTree>
    <p:extLst>
      <p:ext uri="{BB962C8B-B14F-4D97-AF65-F5344CB8AC3E}">
        <p14:creationId xmlns:p14="http://schemas.microsoft.com/office/powerpoint/2010/main" val="56315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70586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 Санитарные требования к организации групп воспитанников с ОВЗ сформулированы в главе </a:t>
            </a:r>
            <a:r>
              <a:rPr lang="ru-RU" b="1" dirty="0" err="1">
                <a:solidFill>
                  <a:srgbClr val="FF0000"/>
                </a:solidFill>
              </a:rPr>
              <a:t>х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СанПин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>
                <a:solidFill>
                  <a:srgbClr val="FF0000"/>
                </a:solidFill>
              </a:rPr>
              <a:t>2.4.1.3049 – 13 для дошкольных организаций</a:t>
            </a: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r>
              <a:rPr lang="ru-RU" b="1" dirty="0">
                <a:solidFill>
                  <a:srgbClr val="FF0000"/>
                </a:solidFill>
              </a:rPr>
              <a:t> 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9703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466730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ПОСТАНОВЛЕНИЕ</a:t>
            </a:r>
            <a:br>
              <a:rPr lang="ru-RU" sz="2800" b="1" dirty="0">
                <a:solidFill>
                  <a:srgbClr val="FF0000"/>
                </a:solidFill>
              </a:rPr>
            </a:br>
            <a:r>
              <a:rPr lang="ru-RU" sz="2800" b="1" dirty="0">
                <a:solidFill>
                  <a:srgbClr val="FF0000"/>
                </a:solidFill>
              </a:rPr>
              <a:t>от 10 июля 2015 г. N 26</a:t>
            </a:r>
            <a:br>
              <a:rPr lang="ru-RU" sz="2800" b="1" dirty="0">
                <a:solidFill>
                  <a:srgbClr val="FF0000"/>
                </a:solidFill>
              </a:rPr>
            </a:br>
            <a:r>
              <a:rPr lang="ru-RU" sz="2800" b="1" dirty="0">
                <a:solidFill>
                  <a:srgbClr val="FF0000"/>
                </a:solidFill>
              </a:rPr>
              <a:t> </a:t>
            </a:r>
            <a:br>
              <a:rPr lang="ru-RU" sz="2800" b="1" dirty="0">
                <a:solidFill>
                  <a:srgbClr val="FF0000"/>
                </a:solidFill>
              </a:rPr>
            </a:br>
            <a:r>
              <a:rPr lang="ru-RU" sz="2800" b="1" dirty="0">
                <a:solidFill>
                  <a:srgbClr val="FF0000"/>
                </a:solidFill>
              </a:rPr>
              <a:t>ОБ УТВЕРЖДЕНИИ </a:t>
            </a:r>
            <a:r>
              <a:rPr lang="ru-RU" sz="2800" b="1" dirty="0" err="1" smtClean="0">
                <a:solidFill>
                  <a:srgbClr val="FF0000"/>
                </a:solidFill>
              </a:rPr>
              <a:t>СанПин</a:t>
            </a:r>
            <a:r>
              <a:rPr lang="ru-RU" sz="2800" b="1" dirty="0" smtClean="0">
                <a:solidFill>
                  <a:srgbClr val="FF0000"/>
                </a:solidFill>
              </a:rPr>
              <a:t> </a:t>
            </a:r>
            <a:r>
              <a:rPr lang="ru-RU" sz="2800" b="1" dirty="0">
                <a:solidFill>
                  <a:srgbClr val="FF0000"/>
                </a:solidFill>
              </a:rPr>
              <a:t>2.4.2.3286-15</a:t>
            </a:r>
            <a:br>
              <a:rPr lang="ru-RU" sz="2800" b="1" dirty="0">
                <a:solidFill>
                  <a:srgbClr val="FF0000"/>
                </a:solidFill>
              </a:rPr>
            </a:br>
            <a:r>
              <a:rPr lang="ru-RU" sz="2800" b="1" dirty="0">
                <a:solidFill>
                  <a:srgbClr val="FF0000"/>
                </a:solidFill>
              </a:rPr>
              <a:t>"САНИТАРНО-ЭПИДЕМИОЛОГИЧЕСКИЕ ТРЕБОВАНИЯ К УСЛОВИЯМ</a:t>
            </a:r>
            <a:br>
              <a:rPr lang="ru-RU" sz="2800" b="1" dirty="0">
                <a:solidFill>
                  <a:srgbClr val="FF0000"/>
                </a:solidFill>
              </a:rPr>
            </a:br>
            <a:r>
              <a:rPr lang="ru-RU" sz="2800" b="1" dirty="0">
                <a:solidFill>
                  <a:srgbClr val="FF0000"/>
                </a:solidFill>
              </a:rPr>
              <a:t>И ОРГАНИЗАЦИИ ОБУЧЕНИЯ И ВОСПИТАНИЯ В ОРГАНИЗАЦИЯХ,</a:t>
            </a:r>
            <a:br>
              <a:rPr lang="ru-RU" sz="2800" b="1" dirty="0">
                <a:solidFill>
                  <a:srgbClr val="FF0000"/>
                </a:solidFill>
              </a:rPr>
            </a:br>
            <a:r>
              <a:rPr lang="ru-RU" sz="2800" b="1" dirty="0">
                <a:solidFill>
                  <a:srgbClr val="FF0000"/>
                </a:solidFill>
              </a:rPr>
              <a:t>ОСУЩЕСТВЛЯЮЩИХ ОБРАЗОВАТЕЛЬНУЮ ДЕЯТЕЛЬНОСТЬ</a:t>
            </a:r>
            <a:br>
              <a:rPr lang="ru-RU" sz="2800" b="1" dirty="0">
                <a:solidFill>
                  <a:srgbClr val="FF0000"/>
                </a:solidFill>
              </a:rPr>
            </a:br>
            <a:r>
              <a:rPr lang="ru-RU" sz="2800" b="1" dirty="0">
                <a:solidFill>
                  <a:srgbClr val="FF0000"/>
                </a:solidFill>
              </a:rPr>
              <a:t>ПО АДАПТИРОВАННЫМ ОСНОВНЫМ ОБЩЕОБРАЗОВАТЕЛЬНЫМ ПРОГРАММАМ</a:t>
            </a:r>
            <a:br>
              <a:rPr lang="ru-RU" sz="2800" b="1" dirty="0">
                <a:solidFill>
                  <a:srgbClr val="FF0000"/>
                </a:solidFill>
              </a:rPr>
            </a:br>
            <a:r>
              <a:rPr lang="ru-RU" sz="2800" b="1" dirty="0">
                <a:solidFill>
                  <a:srgbClr val="FF0000"/>
                </a:solidFill>
              </a:rPr>
              <a:t>ДЛЯ ОБУЧАЮЩИХСЯ С ОГРАНИЧЕННЫМИ ВОЗМОЖНОСТЯМИ ЗДОРОВЬЯ"</a:t>
            </a:r>
            <a:r>
              <a:rPr lang="ru-RU" sz="2800" b="1" dirty="0"/>
              <a:t/>
            </a:r>
            <a:br>
              <a:rPr lang="ru-RU" sz="2800" b="1" dirty="0"/>
            </a:br>
            <a:r>
              <a:rPr lang="ru-RU" sz="28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355779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70586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</a:rPr>
              <a:t>Приказ от 26.12.13 №6072 </a:t>
            </a:r>
            <a:br>
              <a:rPr lang="ru-RU" sz="4000" b="1" dirty="0" smtClean="0">
                <a:solidFill>
                  <a:srgbClr val="FF0000"/>
                </a:solidFill>
              </a:rPr>
            </a:br>
            <a:r>
              <a:rPr lang="ru-RU" sz="4000" b="1" dirty="0" smtClean="0">
                <a:solidFill>
                  <a:srgbClr val="FF0000"/>
                </a:solidFill>
              </a:rPr>
              <a:t>Об утверждении концепции развития образования детей – инвалидов и детей с ограниченными возможностями здоровья в Алтайском крае </a:t>
            </a:r>
            <a:br>
              <a:rPr lang="ru-RU" sz="4000" b="1" dirty="0" smtClean="0">
                <a:solidFill>
                  <a:srgbClr val="FF0000"/>
                </a:solidFill>
              </a:rPr>
            </a:br>
            <a:r>
              <a:rPr lang="ru-RU" sz="4000" b="1" dirty="0" smtClean="0">
                <a:solidFill>
                  <a:srgbClr val="FF0000"/>
                </a:solidFill>
              </a:rPr>
              <a:t>на 2014 – 2017 годы </a:t>
            </a:r>
            <a:endParaRPr lang="ru-RU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7564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797</TotalTime>
  <Words>495</Words>
  <Application>Microsoft Office PowerPoint</Application>
  <PresentationFormat>Экран (4:3)</PresentationFormat>
  <Paragraphs>40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Презентация PowerPoint</vt:lpstr>
      <vt:lpstr>Общедоступность и бесплатность дошкольного образования в государственных и муниципальных образовательных организациях гарантирована частью2 статьи 43 конституции РФ. </vt:lpstr>
      <vt:lpstr>Презентация PowerPoint</vt:lpstr>
      <vt:lpstr>  Законодательные основы организации получения образования детьми с ОВЗ</vt:lpstr>
      <vt:lpstr>Федеральный закон от 3 мая 2012г. №46-ФЗ«О ратификации Конвенции о правах инвалидов»</vt:lpstr>
      <vt:lpstr>Национальная стратегия действий в интересах детей на 2012 - 2017 годы (утв. Указом Президента РФ от 1 июня 2012 г. № 761) </vt:lpstr>
      <vt:lpstr>ПОСТАНОВЛЕНИЕ   от 13 ноября 2012 г. N 617   ОБ УТВЕРЖДЕНИИ СТРАТЕГИИ ДЕЙСТВИЙ В ИНТЕРЕСАХ ДЕТЕЙ В АЛТАЙСКОМ КРАЕ НА 2012 - 2017 ГОДЫ</vt:lpstr>
      <vt:lpstr>Федеральный закон от 29.12.2012 N 273-ФЗ (ред. от 23.07.2013) "Об образовании в Российской Федерации" </vt:lpstr>
      <vt:lpstr>Статья 44. Права, обязанности и ответственность в сфере образования родителей (законных представителей) несовершеннолетних обучающихся   </vt:lpstr>
      <vt:lpstr>Статья 48. Обязанности и ответственность педагогических работников </vt:lpstr>
      <vt:lpstr> Санитарные требования к организации групп воспитанников с ОВЗ сформулированы в главе х СанПин 2.4.1.3049 – 13 для дошкольных организаций  </vt:lpstr>
      <vt:lpstr>ПОСТАНОВЛЕНИЕ от 10 июля 2015 г. N 26   ОБ УТВЕРЖДЕНИИ СанПин 2.4.2.3286-15 "САНИТАРНО-ЭПИДЕМИОЛОГИЧЕСКИЕ ТРЕБОВАНИЯ К УСЛОВИЯМ И ОРГАНИЗАЦИИ ОБУЧЕНИЯ И ВОСПИТАНИЯ В ОРГАНИЗАЦИЯХ, ОСУЩЕСТВЛЯЮЩИХ ОБРАЗОВАТЕЛЬНУЮ ДЕЯТЕЛЬНОСТЬ ПО АДАПТИРОВАННЫМ ОСНОВНЫМ ОБЩЕОБРАЗОВАТЕЛЬНЫМ ПРОГРАММАМ ДЛЯ ОБУЧАЮЩИХСЯ С ОГРАНИЧЕННЫМИ ВОЗМОЖНОСТЯМИ ЗДОРОВЬЯ"  </vt:lpstr>
      <vt:lpstr>Приказ от 26.12.13 №6072  Об утверждении концепции развития образования детей – инвалидов и детей с ограниченными возможностями здоровья в Алтайском крае  на 2014 – 2017 годы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Организация предметно развивающей среды в 1 младшей группе</dc:title>
  <dc:creator>Елизавета</dc:creator>
  <cp:lastModifiedBy>BEST</cp:lastModifiedBy>
  <cp:revision>111</cp:revision>
  <dcterms:created xsi:type="dcterms:W3CDTF">2014-12-02T11:38:28Z</dcterms:created>
  <dcterms:modified xsi:type="dcterms:W3CDTF">2023-09-23T15:02:24Z</dcterms:modified>
</cp:coreProperties>
</file>