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0" r:id="rId4"/>
    <p:sldId id="261" r:id="rId5"/>
    <p:sldId id="262" r:id="rId6"/>
    <p:sldId id="263" r:id="rId7"/>
    <p:sldId id="267" r:id="rId8"/>
    <p:sldId id="268" r:id="rId9"/>
    <p:sldId id="269" r:id="rId10"/>
    <p:sldId id="270" r:id="rId11"/>
    <p:sldId id="271" r:id="rId12"/>
    <p:sldId id="264" r:id="rId13"/>
    <p:sldId id="265" r:id="rId14"/>
    <p:sldId id="272" r:id="rId15"/>
    <p:sldId id="274" r:id="rId16"/>
    <p:sldId id="266" r:id="rId17"/>
    <p:sldId id="273" r:id="rId18"/>
    <p:sldId id="275" r:id="rId19"/>
    <p:sldId id="276" r:id="rId20"/>
    <p:sldId id="277" r:id="rId21"/>
    <p:sldId id="278" r:id="rId22"/>
    <p:sldId id="279" r:id="rId23"/>
    <p:sldId id="280" r:id="rId24"/>
    <p:sldId id="257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7" d="100"/>
          <a:sy n="77" d="100"/>
        </p:scale>
        <p:origin x="-618" y="2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26.02.2016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26.02.2016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26.02.2016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26.02.2016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5B106E36-FD25-4E2D-B0AA-010F637433A0}" type="datetimeFigureOut">
              <a:rPr lang="ru-RU" smtClean="0"/>
              <a:pPr/>
              <a:t>26.02.2016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26.02.2016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yandex.ru/images/" TargetMode="External"/><Relationship Id="rId7" Type="http://schemas.openxmlformats.org/officeDocument/2006/relationships/hyperlink" Target="http://animalregister.net/t/taezhnyiy-klesch.html" TargetMode="External"/><Relationship Id="rId2" Type="http://schemas.openxmlformats.org/officeDocument/2006/relationships/hyperlink" Target="http://vse-fakty.ru/interesnyye-fakty-o-zhivotnykh/83-interesnyye-fakty-o-skorpionakh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animalworld.com.ua/news/15-interesnyh-faktov-o-paukah" TargetMode="External"/><Relationship Id="rId5" Type="http://schemas.openxmlformats.org/officeDocument/2006/relationships/hyperlink" Target="http://webfacts.ru/interesnye-facty/o-jivotnyh/15-interesnyx-faktov-o-paukax.html" TargetMode="External"/><Relationship Id="rId4" Type="http://schemas.openxmlformats.org/officeDocument/2006/relationships/hyperlink" Target="http://i-fakt.ru/interesnye-fakty-pro-pautin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91680" y="1700808"/>
            <a:ext cx="6477000" cy="18288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Многообразие паукообразных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17410" name="Picture 2" descr="интересные факты о скорпионах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60648"/>
            <a:ext cx="2286000" cy="1714500"/>
          </a:xfrm>
          <a:prstGeom prst="rect">
            <a:avLst/>
          </a:prstGeom>
          <a:noFill/>
        </p:spPr>
      </p:pic>
      <p:pic>
        <p:nvPicPr>
          <p:cNvPr id="17412" name="Picture 4" descr="https://upload.wikimedia.org/wikipedia/commons/1/18/Delena-cancerides-huntsman-spid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260648"/>
            <a:ext cx="2636292" cy="1754782"/>
          </a:xfrm>
          <a:prstGeom prst="rect">
            <a:avLst/>
          </a:prstGeom>
          <a:noFill/>
        </p:spPr>
      </p:pic>
      <p:pic>
        <p:nvPicPr>
          <p:cNvPr id="11266" name="Picture 2" descr="http://weacom.ru/v1332/66/jVwlbC9HnG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86116" y="4071942"/>
            <a:ext cx="2857520" cy="1679826"/>
          </a:xfrm>
          <a:prstGeom prst="rect">
            <a:avLst/>
          </a:prstGeom>
          <a:noFill/>
        </p:spPr>
      </p:pic>
      <p:pic>
        <p:nvPicPr>
          <p:cNvPr id="11268" name="Picture 4" descr="http://funbook.com.ua/pic/images_1/Pochemu_osenyu_letit_pautin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7847" y="2143116"/>
            <a:ext cx="2573070" cy="1928826"/>
          </a:xfrm>
          <a:prstGeom prst="rect">
            <a:avLst/>
          </a:prstGeom>
          <a:noFill/>
        </p:spPr>
      </p:pic>
      <p:pic>
        <p:nvPicPr>
          <p:cNvPr id="11270" name="Picture 6" descr="http://vdbr.ru/assets/images/11.11.2014/Avicularia%20versicolor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00826" y="3786190"/>
            <a:ext cx="2357454" cy="1909538"/>
          </a:xfrm>
          <a:prstGeom prst="rect">
            <a:avLst/>
          </a:prstGeom>
          <a:noFill/>
        </p:spPr>
      </p:pic>
      <p:pic>
        <p:nvPicPr>
          <p:cNvPr id="11272" name="Picture 8" descr="http://static.comicvine.com/uploads/original/11/113887/4601375-4357613517-enhan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071802" y="285728"/>
            <a:ext cx="2714644" cy="1858988"/>
          </a:xfrm>
          <a:prstGeom prst="rect">
            <a:avLst/>
          </a:prstGeom>
          <a:noFill/>
        </p:spPr>
      </p:pic>
      <p:pic>
        <p:nvPicPr>
          <p:cNvPr id="11274" name="Picture 10" descr="http://markoniya.ucoz.ru/_ph/2/522625417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42844" y="4143380"/>
            <a:ext cx="2786050" cy="1740353"/>
          </a:xfrm>
          <a:prstGeom prst="rect">
            <a:avLst/>
          </a:prstGeom>
          <a:noFill/>
        </p:spPr>
      </p:pic>
      <p:pic>
        <p:nvPicPr>
          <p:cNvPr id="11276" name="Picture 12" descr="http://static.giantbomb.com/uploads/original/0/5944/467336-dscf0072_1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143768" y="2143116"/>
            <a:ext cx="1789171" cy="12992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Представители отряда Скорпионы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Это прямые потомки первых членистоногих – водяных ракоскорпионов.</a:t>
            </a:r>
          </a:p>
          <a:p>
            <a:r>
              <a:rPr lang="ru-RU" dirty="0" err="1" smtClean="0"/>
              <a:t>Педипальпы</a:t>
            </a:r>
            <a:r>
              <a:rPr lang="ru-RU" dirty="0" smtClean="0"/>
              <a:t> в виде клешней, членистый задний отдел брюшка, ядовитые железы и жало.</a:t>
            </a:r>
          </a:p>
          <a:p>
            <a:r>
              <a:rPr lang="ru-RU" dirty="0" smtClean="0"/>
              <a:t>Ночные животные.</a:t>
            </a:r>
          </a:p>
          <a:p>
            <a:r>
              <a:rPr lang="ru-RU" dirty="0" smtClean="0"/>
              <a:t>На людей нападают очень редко, а яд используют для умерщвления добычи и самообороны. Яд используют только для крупной добычи.</a:t>
            </a:r>
          </a:p>
          <a:p>
            <a:endParaRPr lang="ru-RU" dirty="0"/>
          </a:p>
        </p:txBody>
      </p:sp>
      <p:pic>
        <p:nvPicPr>
          <p:cNvPr id="3074" name="Picture 2" descr="https://im0-tub-ru.yandex.net/i?id=c6017cb77f47ff71e8618e0a0dfba30d&amp;n=33&amp;h=215&amp;w=34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549295"/>
            <a:ext cx="8543311" cy="53087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2564904"/>
            <a:ext cx="8153400" cy="1944216"/>
          </a:xfrm>
        </p:spPr>
        <p:txBody>
          <a:bodyPr/>
          <a:lstStyle/>
          <a:p>
            <a:r>
              <a:rPr lang="ru-RU" dirty="0" smtClean="0"/>
              <a:t>Скорпионы строго дозируют количество яда в соответствии с размерами добычи. Максимальные дозы получают только напавшие на него агрессоры.</a:t>
            </a:r>
            <a:endParaRPr lang="ru-RU" dirty="0"/>
          </a:p>
        </p:txBody>
      </p:sp>
      <p:pic>
        <p:nvPicPr>
          <p:cNvPr id="1026" name="Picture 2" descr="http://www.zooplandia.ru/upload/api/03ead8355e521164153d4cda8045d82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980728"/>
            <a:ext cx="7620000" cy="50768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635896" y="1556792"/>
            <a:ext cx="5508104" cy="5040560"/>
          </a:xfrm>
        </p:spPr>
        <p:txBody>
          <a:bodyPr>
            <a:normAutofit/>
          </a:bodyPr>
          <a:lstStyle/>
          <a:p>
            <a:r>
              <a:rPr lang="ru-RU" dirty="0" smtClean="0"/>
              <a:t>Для охоты в темноте используют особые органы чувств – расположенные на конечностях чувствительные волоски.</a:t>
            </a:r>
          </a:p>
          <a:p>
            <a:r>
              <a:rPr lang="ru-RU" dirty="0" smtClean="0"/>
              <a:t>«Старость» наступает в 8 лет.</a:t>
            </a:r>
          </a:p>
          <a:p>
            <a:r>
              <a:rPr lang="ru-RU" dirty="0" smtClean="0"/>
              <a:t>Выдерживают жару до 47 градусов Цельсия и выживают при больших дозах радиации.</a:t>
            </a:r>
            <a:endParaRPr lang="ru-RU" dirty="0"/>
          </a:p>
        </p:txBody>
      </p:sp>
      <p:pic>
        <p:nvPicPr>
          <p:cNvPr id="18434" name="Picture 2" descr="https://im2-tub-ru.yandex.net/i?id=a9d4bced0ac3ee164c90bfac5d773f1f&amp;n=33&amp;h=215&amp;w=28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510889"/>
            <a:ext cx="3240360" cy="2470487"/>
          </a:xfrm>
          <a:prstGeom prst="rect">
            <a:avLst/>
          </a:prstGeom>
          <a:noFill/>
        </p:spPr>
      </p:pic>
      <p:pic>
        <p:nvPicPr>
          <p:cNvPr id="18436" name="Picture 4" descr="http://cs303808.vk.me/v303808953/6051/a42OfEwOeY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861048"/>
            <a:ext cx="3188924" cy="22322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Представители отряда Пауки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436096" y="1600200"/>
            <a:ext cx="3707904" cy="4853136"/>
          </a:xfrm>
        </p:spPr>
        <p:txBody>
          <a:bodyPr>
            <a:normAutofit/>
          </a:bodyPr>
          <a:lstStyle/>
          <a:p>
            <a:r>
              <a:rPr lang="ru-RU" dirty="0" smtClean="0"/>
              <a:t>У пауков нет усиков, имеют четыре пары ног, тело состоит из брюшка и головогруди. </a:t>
            </a:r>
          </a:p>
          <a:p>
            <a:r>
              <a:rPr lang="ru-RU" dirty="0" smtClean="0"/>
              <a:t>Количество глаз от 2 до 12, чаще 8.</a:t>
            </a:r>
          </a:p>
          <a:p>
            <a:endParaRPr lang="ru-RU" dirty="0"/>
          </a:p>
        </p:txBody>
      </p:sp>
      <p:pic>
        <p:nvPicPr>
          <p:cNvPr id="19460" name="Picture 4" descr="http://freeisoft.pl/wp-content/uploads/jadowite-pajaki-hd-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060848"/>
            <a:ext cx="5210887" cy="39081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88640"/>
            <a:ext cx="8153400" cy="864096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2800" dirty="0" smtClean="0"/>
              <a:t>Не все пауки плетут паутину. </a:t>
            </a:r>
            <a:br>
              <a:rPr lang="ru-RU" sz="2800" dirty="0" smtClean="0"/>
            </a:br>
            <a:r>
              <a:rPr lang="ru-RU" sz="2800" dirty="0" smtClean="0"/>
              <a:t>Пауки – волки и пауки-рыси этого не делают.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Пауки-волки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ru-RU" dirty="0" smtClean="0"/>
              <a:t>Пауки-рыси</a:t>
            </a:r>
            <a:endParaRPr lang="ru-RU" dirty="0"/>
          </a:p>
        </p:txBody>
      </p:sp>
      <p:pic>
        <p:nvPicPr>
          <p:cNvPr id="22530" name="Picture 2" descr="http://www.naturephotographer.ru/catalogue/files/1491/ima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1" y="2132857"/>
            <a:ext cx="3240360" cy="2430270"/>
          </a:xfrm>
          <a:prstGeom prst="rect">
            <a:avLst/>
          </a:prstGeom>
          <a:noFill/>
        </p:spPr>
      </p:pic>
      <p:pic>
        <p:nvPicPr>
          <p:cNvPr id="22532" name="Picture 4" descr="http://static.hdw.eweb4.com/media/wallpapers_1920x1080/animals/1/2/spider-animal-hd-wallpaper-1920x1080-1984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653136"/>
            <a:ext cx="3563888" cy="2004687"/>
          </a:xfrm>
          <a:prstGeom prst="rect">
            <a:avLst/>
          </a:prstGeom>
          <a:noFill/>
        </p:spPr>
      </p:pic>
      <p:pic>
        <p:nvPicPr>
          <p:cNvPr id="22534" name="Picture 6" descr="http://photolipetsk.ru/img/000205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2132856"/>
            <a:ext cx="3240360" cy="2370579"/>
          </a:xfrm>
          <a:prstGeom prst="rect">
            <a:avLst/>
          </a:prstGeom>
          <a:noFill/>
        </p:spPr>
      </p:pic>
      <p:pic>
        <p:nvPicPr>
          <p:cNvPr id="22538" name="Picture 10" descr="http://cs4555.vk.me/u43844595/29817262/x_1ff4b39c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8" y="4581128"/>
            <a:ext cx="3528391" cy="21040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У многих пауков паутины хватает только на яйцевой кокон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428736"/>
            <a:ext cx="4387980" cy="4667264"/>
          </a:xfrm>
        </p:spPr>
        <p:txBody>
          <a:bodyPr/>
          <a:lstStyle/>
          <a:p>
            <a:r>
              <a:rPr lang="ru-RU" dirty="0" smtClean="0"/>
              <a:t>Самка паука-птицееда с коконом</a:t>
            </a:r>
            <a:endParaRPr lang="ru-RU" dirty="0"/>
          </a:p>
        </p:txBody>
      </p:sp>
      <p:pic>
        <p:nvPicPr>
          <p:cNvPr id="1026" name="Picture 2" descr="http://tarantulas.tropica.ru/files/images/sel_stirlingi_with_eggsac.jpg"/>
          <p:cNvPicPr>
            <a:picLocks noChangeAspect="1" noChangeArrowheads="1"/>
          </p:cNvPicPr>
          <p:nvPr/>
        </p:nvPicPr>
        <p:blipFill>
          <a:blip r:embed="rId2"/>
          <a:srcRect b="11923"/>
          <a:stretch>
            <a:fillRect/>
          </a:stretch>
        </p:blipFill>
        <p:spPr bwMode="auto">
          <a:xfrm>
            <a:off x="214282" y="2643182"/>
            <a:ext cx="4643470" cy="349812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072066" y="1357298"/>
            <a:ext cx="3857652" cy="230832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400" dirty="0" smtClean="0"/>
              <a:t>Водяной паук-серебрянка строит из </a:t>
            </a:r>
          </a:p>
          <a:p>
            <a:r>
              <a:rPr lang="ru-RU" sz="2400" dirty="0" smtClean="0"/>
              <a:t>паутины свое жилище – подводный колокол, потом заполняемый пузырьками воздуха</a:t>
            </a:r>
            <a:endParaRPr lang="ru-RU" sz="2400" dirty="0"/>
          </a:p>
        </p:txBody>
      </p:sp>
      <p:pic>
        <p:nvPicPr>
          <p:cNvPr id="1028" name="Picture 4" descr="http://cs302803.vk.me/v302803645/6a90/7h-L3hEAPQw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29184" y="4000504"/>
            <a:ext cx="4314816" cy="26431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C000"/>
          </a:solidFill>
          <a:ln w="57150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 smtClean="0"/>
              <a:t>Паутина — секрет паутинных </a:t>
            </a:r>
            <a:r>
              <a:rPr lang="ru-RU" dirty="0" smtClean="0"/>
              <a:t>желёз. </a:t>
            </a:r>
            <a:r>
              <a:rPr lang="ru-RU" dirty="0" smtClean="0"/>
              <a:t>По химической природе представляет собой белок, близкий по составу к шёлку. </a:t>
            </a:r>
          </a:p>
          <a:p>
            <a:r>
              <a:rPr lang="ru-RU" dirty="0" smtClean="0"/>
              <a:t>Пауки не прилипают к липким нитям своей собственной паутины благодаря особым волоскам на лапах. </a:t>
            </a:r>
            <a:r>
              <a:rPr lang="ru-RU" dirty="0" smtClean="0"/>
              <a:t>Они </a:t>
            </a:r>
            <a:r>
              <a:rPr lang="ru-RU" dirty="0" smtClean="0"/>
              <a:t>уменьшают площадь соприкосновения конечности с каплями клея на </a:t>
            </a:r>
            <a:r>
              <a:rPr lang="ru-RU" dirty="0" smtClean="0"/>
              <a:t>нитях</a:t>
            </a:r>
            <a:r>
              <a:rPr lang="ru-RU" dirty="0" smtClean="0"/>
              <a:t> </a:t>
            </a:r>
            <a:r>
              <a:rPr lang="ru-RU" dirty="0" smtClean="0"/>
              <a:t>и </a:t>
            </a:r>
            <a:r>
              <a:rPr lang="ru-RU" dirty="0" smtClean="0"/>
              <a:t>покрыты особым веществом, резко понижающим липучие свойства клея. Когда паук ставит лапу на нить, капля клея окутывает именно волоски, соскальзывая обратно, как только паук переставляет лапу</a:t>
            </a:r>
            <a:r>
              <a:rPr lang="ru-RU" dirty="0" smtClean="0"/>
              <a:t>.</a:t>
            </a:r>
          </a:p>
          <a:p>
            <a:r>
              <a:rPr lang="ru-RU" dirty="0" smtClean="0"/>
              <a:t>Если же взвесить массу паутины. которой можно было бы опутать весь земной шар по экватору, то эта масса составила бы только 340 граммов.</a:t>
            </a:r>
            <a:endParaRPr lang="ru-RU" dirty="0"/>
          </a:p>
        </p:txBody>
      </p:sp>
      <p:pic>
        <p:nvPicPr>
          <p:cNvPr id="24578" name="Picture 2" descr="http://www.tocadacotia.com/wp-content/uploads/2013/05/animais-que-chamam-atencao-por-algum-motivo-15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928670"/>
            <a:ext cx="8739216" cy="54057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285728"/>
            <a:ext cx="8153400" cy="5810272"/>
          </a:xfrm>
          <a:solidFill>
            <a:srgbClr val="92D050"/>
          </a:solidFill>
        </p:spPr>
        <p:txBody>
          <a:bodyPr/>
          <a:lstStyle/>
          <a:p>
            <a:r>
              <a:rPr lang="ru-RU" dirty="0" smtClean="0"/>
              <a:t>Учёные подсчитали, что нить, сплетённая из паучьего шёлка, толщиной с карандаш способна остановить летящий Боинг – 747</a:t>
            </a:r>
            <a:r>
              <a:rPr lang="ru-RU" dirty="0" smtClean="0"/>
              <a:t>.</a:t>
            </a:r>
          </a:p>
          <a:p>
            <a:r>
              <a:rPr lang="ru-RU" dirty="0" smtClean="0"/>
              <a:t>Однажды король Франции, Людовик XIV, получил от парламента города </a:t>
            </a:r>
            <a:r>
              <a:rPr lang="ru-RU" dirty="0" err="1" smtClean="0"/>
              <a:t>Монпелье</a:t>
            </a:r>
            <a:r>
              <a:rPr lang="ru-RU" dirty="0" smtClean="0"/>
              <a:t> сувенир — чулки и перчатки, </a:t>
            </a:r>
            <a:r>
              <a:rPr lang="ru-RU" dirty="0" err="1" smtClean="0"/>
              <a:t>связаные</a:t>
            </a:r>
            <a:r>
              <a:rPr lang="ru-RU" dirty="0" smtClean="0"/>
              <a:t> из шелка пауков</a:t>
            </a:r>
            <a:r>
              <a:rPr lang="ru-RU" dirty="0" smtClean="0"/>
              <a:t>.</a:t>
            </a:r>
          </a:p>
          <a:p>
            <a:r>
              <a:rPr lang="ru-RU" dirty="0" smtClean="0"/>
              <a:t>На Мадагаскаре и в Восточной Африке живет паук </a:t>
            </a:r>
            <a:r>
              <a:rPr lang="ru-RU" dirty="0" err="1" smtClean="0"/>
              <a:t>Nephila</a:t>
            </a:r>
            <a:r>
              <a:rPr lang="ru-RU" dirty="0" smtClean="0"/>
              <a:t>. Само животное далеко не лидер среди пауков по размеру – всего-то 7 сантиметров, зато диаметр его ловчей сети достигает 8 метров.</a:t>
            </a:r>
            <a:endParaRPr lang="ru-RU" dirty="0"/>
          </a:p>
        </p:txBody>
      </p:sp>
      <p:pic>
        <p:nvPicPr>
          <p:cNvPr id="25602" name="Picture 2" descr="http://www.edupic.net/Images/Spiders/golden_silk_spider41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85728"/>
            <a:ext cx="4143404" cy="6075941"/>
          </a:xfrm>
          <a:prstGeom prst="rect">
            <a:avLst/>
          </a:prstGeom>
          <a:noFill/>
        </p:spPr>
      </p:pic>
      <p:pic>
        <p:nvPicPr>
          <p:cNvPr id="25604" name="Picture 4" descr="http://macroid.ru/mdata/41/DSC_204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285728"/>
            <a:ext cx="4071966" cy="61146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214290"/>
            <a:ext cx="8153400" cy="588171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Большинство пауков съедают свою старую паутину, а также пыльцу цветов, которая на ней </a:t>
            </a:r>
            <a:r>
              <a:rPr lang="ru-RU" dirty="0" err="1" smtClean="0"/>
              <a:t>осела</a:t>
            </a:r>
            <a:r>
              <a:rPr lang="ru-RU" dirty="0" smtClean="0"/>
              <a:t>. Всю, кроме основной нити, а потом плетут </a:t>
            </a:r>
            <a:r>
              <a:rPr lang="ru-RU" dirty="0" smtClean="0"/>
              <a:t>заново.</a:t>
            </a:r>
          </a:p>
          <a:p>
            <a:r>
              <a:rPr lang="ru-RU" dirty="0" smtClean="0"/>
              <a:t>Крестовик </a:t>
            </a:r>
            <a:r>
              <a:rPr lang="ru-RU" dirty="0" smtClean="0"/>
              <a:t>обыкновенный, проявил себя как гениальный математик, который с поразительной точностью повторяет формулу своей собственной паутины. Сеть самки этого паука всегда имеет строго 39 радиусов, 39 завитков спирали и 1 245 узлов, соединяющих радиусы и спирали.</a:t>
            </a:r>
            <a:endParaRPr lang="ru-RU" dirty="0"/>
          </a:p>
        </p:txBody>
      </p:sp>
      <p:pic>
        <p:nvPicPr>
          <p:cNvPr id="26626" name="Picture 2" descr="http://www.zoofirma.ru/images/phocagallery/pauk-krestovik/thumbs/phoca_thumb_l_pauk-krestovik11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715000" cy="4286250"/>
          </a:xfrm>
          <a:prstGeom prst="rect">
            <a:avLst/>
          </a:prstGeom>
          <a:noFill/>
        </p:spPr>
      </p:pic>
      <p:pic>
        <p:nvPicPr>
          <p:cNvPr id="26628" name="Picture 4" descr="http://nevsepic.com.ua/uploads/posts/2011-10/1318535663_www.nevsepic.com.ua_19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496" y="3000372"/>
            <a:ext cx="5143504" cy="38576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00174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800" dirty="0" smtClean="0"/>
              <a:t>Во время брачного периода самки пауков выпускают паутину с </a:t>
            </a:r>
            <a:r>
              <a:rPr lang="ru-RU" sz="2800" dirty="0" err="1" smtClean="0"/>
              <a:t>феромонами</a:t>
            </a:r>
            <a:r>
              <a:rPr lang="ru-RU" sz="2800" dirty="0" smtClean="0"/>
              <a:t>, которую самец использует при поиске партнёрши.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0" y="1643050"/>
            <a:ext cx="9144000" cy="4452950"/>
          </a:xfrm>
        </p:spPr>
        <p:txBody>
          <a:bodyPr/>
          <a:lstStyle/>
          <a:p>
            <a:r>
              <a:rPr lang="ru-RU" dirty="0" smtClean="0"/>
              <a:t>Брачные танцы паука-скакунчика и паука- павлина</a:t>
            </a:r>
            <a:endParaRPr lang="ru-RU" dirty="0"/>
          </a:p>
        </p:txBody>
      </p:sp>
      <p:sp>
        <p:nvSpPr>
          <p:cNvPr id="27650" name="AutoShape 2" descr="http://pauk.ru.com/forum/app.php/gallery/image/908/source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652" name="AutoShape 4" descr="http://pauk.ru.com/forum/app.php/gallery/image/908/source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654" name="AutoShape 6" descr="http://pauk.ru.com/forum/app.php/gallery/image/908/source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7656" name="Picture 8" descr="http://profilib.com/reader/72/91/b129172/39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43116"/>
            <a:ext cx="4500562" cy="4714884"/>
          </a:xfrm>
          <a:prstGeom prst="rect">
            <a:avLst/>
          </a:prstGeom>
          <a:noFill/>
        </p:spPr>
      </p:pic>
      <p:pic>
        <p:nvPicPr>
          <p:cNvPr id="27658" name="Picture 10" descr="http://real-unreality.ru/gif_kartinki/peacockspider_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2143116"/>
            <a:ext cx="4714876" cy="47148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09600" y="0"/>
            <a:ext cx="3886200" cy="6161567"/>
          </a:xfrm>
        </p:spPr>
        <p:txBody>
          <a:bodyPr/>
          <a:lstStyle/>
          <a:p>
            <a:r>
              <a:rPr lang="ru-RU" dirty="0" smtClean="0"/>
              <a:t>Самый крупный паук достигает 28 см.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844901" y="0"/>
            <a:ext cx="3886200" cy="6161567"/>
          </a:xfrm>
        </p:spPr>
        <p:txBody>
          <a:bodyPr/>
          <a:lstStyle/>
          <a:p>
            <a:r>
              <a:rPr lang="ru-RU" dirty="0" smtClean="0"/>
              <a:t>Самый маленький меньше 0,5 мм.</a:t>
            </a:r>
            <a:endParaRPr lang="ru-RU" dirty="0"/>
          </a:p>
        </p:txBody>
      </p:sp>
      <p:pic>
        <p:nvPicPr>
          <p:cNvPr id="21506" name="Picture 2" descr="http://badsentinel.com/wp-content/uploads/2014/10/Puppy-sized-spider-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6017" y="1052736"/>
            <a:ext cx="5614183" cy="3240360"/>
          </a:xfrm>
          <a:prstGeom prst="rect">
            <a:avLst/>
          </a:prstGeom>
          <a:noFill/>
        </p:spPr>
      </p:pic>
      <p:pic>
        <p:nvPicPr>
          <p:cNvPr id="21508" name="Picture 4" descr="http://cs322818.vk.me/v322818356/9d9d/-55Dsg2iSH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4267200"/>
            <a:ext cx="4572000" cy="2590800"/>
          </a:xfrm>
          <a:prstGeom prst="rect">
            <a:avLst/>
          </a:prstGeom>
          <a:noFill/>
        </p:spPr>
      </p:pic>
      <p:pic>
        <p:nvPicPr>
          <p:cNvPr id="21510" name="Picture 6" descr="http://kaifolog.net/uploads/posts/2012-09/thumbs/1347846497_54.jpg"/>
          <p:cNvPicPr>
            <a:picLocks noChangeAspect="1" noChangeArrowheads="1"/>
          </p:cNvPicPr>
          <p:nvPr/>
        </p:nvPicPr>
        <p:blipFill>
          <a:blip r:embed="rId4" cstate="print"/>
          <a:srcRect b="8834"/>
          <a:stretch>
            <a:fillRect/>
          </a:stretch>
        </p:blipFill>
        <p:spPr bwMode="auto">
          <a:xfrm>
            <a:off x="5868144" y="1196752"/>
            <a:ext cx="3068340" cy="1861805"/>
          </a:xfrm>
          <a:prstGeom prst="rect">
            <a:avLst/>
          </a:prstGeom>
          <a:noFill/>
        </p:spPr>
      </p:pic>
      <p:pic>
        <p:nvPicPr>
          <p:cNvPr id="21512" name="Picture 8" descr="http://thefabweb.com/wp-content/uploads/2012/10/SkjTP-900x95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84168" y="3212976"/>
            <a:ext cx="2578296" cy="2741588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6012160" y="6309320"/>
            <a:ext cx="2736304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Паук-павлин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1071546"/>
            <a:ext cx="1607420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Паук Голиаф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600" dirty="0" smtClean="0"/>
              <a:t>Без пищи пауки могут обходиться в течении двух лет. Тарантул может не питаться 2 с половиной года.</a:t>
            </a:r>
            <a:endParaRPr lang="ru-RU" sz="2600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83568" y="1589567"/>
            <a:ext cx="8047533" cy="4572000"/>
          </a:xfrm>
        </p:spPr>
        <p:txBody>
          <a:bodyPr/>
          <a:lstStyle/>
          <a:p>
            <a:r>
              <a:rPr lang="ru-RU" dirty="0" smtClean="0"/>
              <a:t>Тарантул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23554" name="Picture 2" descr="https://img-fotki.yandex.ru/get/3608/137106206.5f5/0_16ee6c_fba6d139_ori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276872"/>
            <a:ext cx="5616624" cy="4212468"/>
          </a:xfrm>
          <a:prstGeom prst="rect">
            <a:avLst/>
          </a:prstGeom>
          <a:noFill/>
        </p:spPr>
      </p:pic>
      <p:pic>
        <p:nvPicPr>
          <p:cNvPr id="23556" name="Picture 4" descr="http://www.tattoocanyon.com/tattoo-pictures/thumbs/18/thumb-3d-tattoo-designs-1883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9154" y="2708920"/>
            <a:ext cx="2880320" cy="28803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0" y="0"/>
            <a:ext cx="4495800" cy="685800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r>
              <a:rPr lang="ru-RU" dirty="0" smtClean="0"/>
              <a:t>Паук-банан (</a:t>
            </a:r>
            <a:r>
              <a:rPr lang="ru-RU" dirty="0" err="1" smtClean="0"/>
              <a:t>Phoneutria</a:t>
            </a:r>
            <a:r>
              <a:rPr lang="ru-RU" dirty="0" smtClean="0"/>
              <a:t> </a:t>
            </a:r>
            <a:r>
              <a:rPr lang="ru-RU" dirty="0" err="1" smtClean="0"/>
              <a:t>nigriventer</a:t>
            </a:r>
            <a:r>
              <a:rPr lang="ru-RU" dirty="0" smtClean="0"/>
              <a:t>) является наиболее ядовитым и агрессивным пауком в мире. Он является частью редких пауков, которые представляют большую опасность для людей. Яд паука-банана содержит </a:t>
            </a:r>
            <a:r>
              <a:rPr lang="ru-RU" dirty="0" err="1" smtClean="0"/>
              <a:t>нейротоксин</a:t>
            </a:r>
            <a:r>
              <a:rPr lang="ru-RU" dirty="0" smtClean="0"/>
              <a:t> PhTx3, который может парализовать мышцы и дыхание человека, вызывая удушье. Однако, этот паук не всегда во время укуса впрыскивает яд.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28674" name="Picture 2" descr="http://g2.dcdn.lt/images/pix/brazilijos-klajojantis-voras-6322176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24" y="0"/>
            <a:ext cx="4714876" cy="2612296"/>
          </a:xfrm>
          <a:prstGeom prst="rect">
            <a:avLst/>
          </a:prstGeom>
          <a:noFill/>
        </p:spPr>
      </p:pic>
      <p:pic>
        <p:nvPicPr>
          <p:cNvPr id="28676" name="Picture 4" descr="http://a.abcnews.com/images/Health/HT_banana_spiders_jef_131105_16x9_99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44968" y="2643182"/>
            <a:ext cx="4699032" cy="2643205"/>
          </a:xfrm>
          <a:prstGeom prst="rect">
            <a:avLst/>
          </a:prstGeom>
          <a:noFill/>
        </p:spPr>
      </p:pic>
      <p:pic>
        <p:nvPicPr>
          <p:cNvPr id="28678" name="Picture 6" descr="https://im2-tub-ru.yandex.net/i?id=710e7637d9a51a41902f80fdf604a67e&amp;n=33&amp;h=215&amp;w=28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45329" y="4929198"/>
            <a:ext cx="2574726" cy="192880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Некоторые пауки съедобны. В странах Азии некоторых пауков готовят и используют в пищу. Их можно купить на рынке или в ресторане. В Камбодже, жареный паук - типичное лакомство. Здесь пауков обжаривают в масле и подают как деликатес. Под хрустящей корочкой спрятано нежное мясо.</a:t>
            </a:r>
            <a:endParaRPr lang="ru-RU" dirty="0"/>
          </a:p>
        </p:txBody>
      </p:sp>
      <p:pic>
        <p:nvPicPr>
          <p:cNvPr id="29698" name="Picture 2" descr="http://animalworld.com.ua/images/2014/July/Animals/Erah/Erah_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85728"/>
            <a:ext cx="8115300" cy="60864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0" y="0"/>
            <a:ext cx="4214810" cy="68580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dirty="0" smtClean="0"/>
              <a:t>В 2011 году в Пакистане, пауки, спасаясь от наводнения, залезли на деревья (миллионы пауков!) и каждый сплел свою собственную паутину, чтобы спастись от воды. В итоге все эти деревья были окутаны паутиной, и позже их стали называть «Деревья-призраки» .</a:t>
            </a:r>
            <a:endParaRPr lang="ru-RU" dirty="0"/>
          </a:p>
        </p:txBody>
      </p:sp>
      <p:pic>
        <p:nvPicPr>
          <p:cNvPr id="3074" name="Picture 2" descr="http://webfacts.ru/wp-content/uploads/2014/05/0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91008" y="1571612"/>
            <a:ext cx="4952992" cy="30956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Представители отряда </a:t>
            </a:r>
            <a:r>
              <a:rPr lang="ru-RU" dirty="0" smtClean="0"/>
              <a:t>Клещи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Многие клещи - паразиты растений и животных, некоторые питаются грибницей, почвенными водорослями, отмирающими клетками животных и растений.</a:t>
            </a:r>
          </a:p>
          <a:p>
            <a:r>
              <a:rPr lang="ru-RU" dirty="0" smtClean="0"/>
              <a:t>У клещей головогрудь и брюшко сливаются в </a:t>
            </a:r>
            <a:r>
              <a:rPr lang="ru-RU" dirty="0" err="1" smtClean="0"/>
              <a:t>мешковидное</a:t>
            </a:r>
            <a:r>
              <a:rPr lang="ru-RU" dirty="0" smtClean="0"/>
              <a:t> тело; </a:t>
            </a:r>
            <a:r>
              <a:rPr lang="ru-RU" dirty="0" err="1" smtClean="0"/>
              <a:t>хелицеры</a:t>
            </a:r>
            <a:r>
              <a:rPr lang="ru-RU" dirty="0" smtClean="0"/>
              <a:t> и </a:t>
            </a:r>
            <a:r>
              <a:rPr lang="ru-RU" dirty="0" err="1" smtClean="0"/>
              <a:t>педипальпы</a:t>
            </a:r>
            <a:r>
              <a:rPr lang="ru-RU" dirty="0" smtClean="0"/>
              <a:t> превращаются в колюще-сосущий хоботок.</a:t>
            </a:r>
          </a:p>
          <a:p>
            <a:r>
              <a:rPr lang="ru-RU" dirty="0" smtClean="0"/>
              <a:t>Зерновые, мучные, сырный, винный и луковичный клещи причиняют немалый вред.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www.вокабула.рф/assets/images/dictionarys/me/6698360f714f67afea777a30fba2b86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171825" cy="340995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0"/>
            <a:ext cx="1531188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 smtClean="0"/>
              <a:t>Мучной клещ</a:t>
            </a:r>
            <a:endParaRPr lang="ru-RU" dirty="0"/>
          </a:p>
        </p:txBody>
      </p:sp>
      <p:pic>
        <p:nvPicPr>
          <p:cNvPr id="31746" name="Picture 2" descr="http://www.newspicture.ru/images/material/553/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857628"/>
            <a:ext cx="3143240" cy="300037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0" y="3429000"/>
            <a:ext cx="3056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Зерновой клещ</a:t>
            </a:r>
            <a:endParaRPr lang="ru-RU" dirty="0"/>
          </a:p>
        </p:txBody>
      </p:sp>
      <p:pic>
        <p:nvPicPr>
          <p:cNvPr id="31748" name="Picture 4" descr="http://podmikroskopom.ru/wp-content/uploads/2011/03/syrnye-kleshhi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62156" y="0"/>
            <a:ext cx="5981844" cy="435769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3214678" y="142852"/>
            <a:ext cx="1552028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 smtClean="0"/>
              <a:t>Сырный клещ</a:t>
            </a:r>
            <a:endParaRPr lang="ru-RU" dirty="0"/>
          </a:p>
        </p:txBody>
      </p:sp>
      <p:pic>
        <p:nvPicPr>
          <p:cNvPr id="31750" name="Picture 6" descr="http://macroclub.ru/gallery/data/891/DSC_5596w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14678" y="3929066"/>
            <a:ext cx="3929090" cy="2928934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7175256" y="5357826"/>
            <a:ext cx="1968744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 smtClean="0"/>
              <a:t>Луковичный клещ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214290"/>
            <a:ext cx="8153400" cy="5881710"/>
          </a:xfrm>
        </p:spPr>
        <p:txBody>
          <a:bodyPr/>
          <a:lstStyle/>
          <a:p>
            <a:r>
              <a:rPr lang="ru-RU" dirty="0" smtClean="0"/>
              <a:t>Пером, волосами и кожей питаются перьевые и </a:t>
            </a:r>
            <a:r>
              <a:rPr lang="ru-RU" dirty="0" smtClean="0"/>
              <a:t>волосяные клещи, </a:t>
            </a:r>
            <a:r>
              <a:rPr lang="ru-RU" dirty="0" smtClean="0"/>
              <a:t>подкожный </a:t>
            </a:r>
            <a:r>
              <a:rPr lang="ru-RU" b="1" dirty="0" err="1" smtClean="0"/>
              <a:t>клещ-</a:t>
            </a:r>
            <a:r>
              <a:rPr lang="ru-RU" dirty="0" err="1" smtClean="0"/>
              <a:t>демодекс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32770" name="Picture 2" descr="http://www.8lap.ru/upload/iblock/6ea/6ea81a32a446c5fe2f0f68b0cdc3b02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142984"/>
            <a:ext cx="3248025" cy="3248025"/>
          </a:xfrm>
          <a:prstGeom prst="rect">
            <a:avLst/>
          </a:prstGeom>
          <a:noFill/>
        </p:spPr>
      </p:pic>
      <p:pic>
        <p:nvPicPr>
          <p:cNvPr id="32772" name="Picture 4" descr="http://www.newspicture.ru/images/material/553/1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82" y="1142984"/>
            <a:ext cx="5080004" cy="2805375"/>
          </a:xfrm>
          <a:prstGeom prst="rect">
            <a:avLst/>
          </a:prstGeom>
          <a:noFill/>
        </p:spPr>
      </p:pic>
      <p:pic>
        <p:nvPicPr>
          <p:cNvPr id="32774" name="Picture 6" descr="http://i.dailymail.co.uk/i/pix/2014/08/29/1409271608542_wps_28_Over_the_last_year_and_a_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4357694"/>
            <a:ext cx="4162813" cy="2500306"/>
          </a:xfrm>
          <a:prstGeom prst="rect">
            <a:avLst/>
          </a:prstGeom>
          <a:noFill/>
        </p:spPr>
      </p:pic>
      <p:pic>
        <p:nvPicPr>
          <p:cNvPr id="32776" name="Picture 8" descr="http://fb.ru/misc/i/gallery/38889/96705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3438" y="4500570"/>
            <a:ext cx="4335832" cy="21431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285728"/>
            <a:ext cx="8153400" cy="5810272"/>
          </a:xfrm>
        </p:spPr>
        <p:txBody>
          <a:bodyPr/>
          <a:lstStyle/>
          <a:p>
            <a:r>
              <a:rPr lang="ru-RU" dirty="0" smtClean="0"/>
              <a:t>Чесоточный клещ</a:t>
            </a:r>
            <a:endParaRPr lang="ru-RU" dirty="0"/>
          </a:p>
        </p:txBody>
      </p:sp>
      <p:pic>
        <p:nvPicPr>
          <p:cNvPr id="33794" name="Picture 2" descr="http://www.huidziekten.nl/afbeeldingen/schurftmij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28671"/>
            <a:ext cx="5072066" cy="3412776"/>
          </a:xfrm>
          <a:prstGeom prst="rect">
            <a:avLst/>
          </a:prstGeom>
          <a:noFill/>
        </p:spPr>
      </p:pic>
      <p:pic>
        <p:nvPicPr>
          <p:cNvPr id="33796" name="Picture 4" descr="http://www.dulist.hr/wp-content/uploads/2014/01/svra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6" y="4000504"/>
            <a:ext cx="4286244" cy="2857496"/>
          </a:xfrm>
          <a:prstGeom prst="rect">
            <a:avLst/>
          </a:prstGeom>
          <a:noFill/>
        </p:spPr>
      </p:pic>
      <p:pic>
        <p:nvPicPr>
          <p:cNvPr id="33798" name="Picture 6" descr="http://medikfoto.ru/img/picture/Oct/22/5aea6ee78174130cf4ff48b0edde2b79/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44080" y="642918"/>
            <a:ext cx="4099920" cy="2857520"/>
          </a:xfrm>
          <a:prstGeom prst="rect">
            <a:avLst/>
          </a:prstGeom>
          <a:noFill/>
        </p:spPr>
      </p:pic>
      <p:pic>
        <p:nvPicPr>
          <p:cNvPr id="33800" name="Picture 8" descr="http://mpraktik.ru/wp-content/uploads/2015/07/%D0%A7%D0%B5%D1%81%D0%BE%D1%82%D0%BA%D0%B0_%D0%9C%D0%B5%D0%B4%D0%B8%D1%86%D0%B8%D0%BD%D1%81%D0%BA%D0%B8%D0%B9-%D0%BA%D0%B5%D0%B9%D1%81_%D0%9C%D0%B5%D0%B4%D0%B8%D1%86%D0%B8%D0%BD%D0%B0%D0%9F%D1%80%D0%B0%D0%BA%D1%82%D0%B8%D0%BA%D0%B0_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42976" y="4286256"/>
            <a:ext cx="2571744" cy="25717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Клещи – кровососы (пчелиный, куриный, змеиный)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4818" name="Picture 2" descr="http://animal-store.ru/img/2015/050215/081498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85860"/>
            <a:ext cx="2673968" cy="3121022"/>
          </a:xfrm>
          <a:prstGeom prst="rect">
            <a:avLst/>
          </a:prstGeom>
          <a:noFill/>
        </p:spPr>
      </p:pic>
      <p:pic>
        <p:nvPicPr>
          <p:cNvPr id="34820" name="Picture 4" descr="http://apogeyvet.ru/images/fjgfjhglkjfdlhnkjnfSK_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74" y="1285860"/>
            <a:ext cx="3657600" cy="2643206"/>
          </a:xfrm>
          <a:prstGeom prst="rect">
            <a:avLst/>
          </a:prstGeom>
          <a:noFill/>
        </p:spPr>
      </p:pic>
      <p:pic>
        <p:nvPicPr>
          <p:cNvPr id="34822" name="Picture 6" descr="http://myreptile.ru/upload/images/844924590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43636" y="1285860"/>
            <a:ext cx="3000364" cy="2612082"/>
          </a:xfrm>
          <a:prstGeom prst="rect">
            <a:avLst/>
          </a:prstGeom>
          <a:noFill/>
        </p:spPr>
      </p:pic>
      <p:pic>
        <p:nvPicPr>
          <p:cNvPr id="34824" name="Picture 8" descr="http://medicinskiy-center.ru/images/img2705/dvs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9686" y="3929066"/>
            <a:ext cx="4494314" cy="2928934"/>
          </a:xfrm>
          <a:prstGeom prst="rect">
            <a:avLst/>
          </a:prstGeom>
          <a:noFill/>
        </p:spPr>
      </p:pic>
      <p:pic>
        <p:nvPicPr>
          <p:cNvPr id="34826" name="Picture 10" descr="http://www.aralonline.org/sites/default/files/article-photo/varroasi_0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3940549"/>
            <a:ext cx="4500562" cy="29174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Таежный клещ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28662" y="1600200"/>
            <a:ext cx="6858048" cy="504351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Основной </a:t>
            </a:r>
            <a:r>
              <a:rPr lang="ru-RU" dirty="0" smtClean="0"/>
              <a:t>переносчик вируса клещевого энцефалита, крайне тяжелого заболевания, приводящего к поражениям нервной системы и нередко даже к смерти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Исследования последнего времени показали, что вирус попадает в кровь в первые минуты, с первой порцией слюны, выделяемой клещом в ранку при присасывании. Передать вирус человеку могут даже самцы, присосавшиеся на короткое время.</a:t>
            </a:r>
            <a:endParaRPr lang="ru-RU" dirty="0"/>
          </a:p>
        </p:txBody>
      </p:sp>
      <p:pic>
        <p:nvPicPr>
          <p:cNvPr id="35842" name="Picture 2" descr="http://www.zoofirma.ru/images/knigi/0992/6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428736"/>
            <a:ext cx="6858048" cy="5143536"/>
          </a:xfrm>
          <a:prstGeom prst="rect">
            <a:avLst/>
          </a:prstGeom>
          <a:noFill/>
        </p:spPr>
      </p:pic>
      <p:pic>
        <p:nvPicPr>
          <p:cNvPr id="35844" name="Picture 4" descr="http://sibmama.ru/images/4500/37524066a077d285a1742b0e6b81b0142f8a303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1142984"/>
            <a:ext cx="7943850" cy="5495925"/>
          </a:xfrm>
          <a:prstGeom prst="rect">
            <a:avLst/>
          </a:prstGeom>
          <a:noFill/>
        </p:spPr>
      </p:pic>
      <p:pic>
        <p:nvPicPr>
          <p:cNvPr id="7" name="Picture 6" descr="http://www.gorodsobak.com/pic/articles/a120_1.jpg"/>
          <p:cNvPicPr>
            <a:picLocks noChangeAspect="1" noChangeArrowheads="1"/>
          </p:cNvPicPr>
          <p:nvPr/>
        </p:nvPicPr>
        <p:blipFill>
          <a:blip r:embed="rId4"/>
          <a:srcRect r="7874"/>
          <a:stretch>
            <a:fillRect/>
          </a:stretch>
        </p:blipFill>
        <p:spPr bwMode="auto">
          <a:xfrm>
            <a:off x="1000100" y="1285860"/>
            <a:ext cx="7287660" cy="52736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Пылевой клещ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6866" name="Picture 2" descr="http://animalfotos.ru/photo/11/1139835b837518a869d0c2feb8e087c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142984"/>
            <a:ext cx="8215370" cy="54426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При создании презентации были использованы </a:t>
            </a:r>
            <a:r>
              <a:rPr lang="ru-RU" dirty="0" err="1" smtClean="0"/>
              <a:t>интернетресурсы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hlinkClick r:id="rId2"/>
              </a:rPr>
              <a:t>http://vse-fakty.ru/interesnyye-fakty-o-zhivotnykh/83-interesnyye-fakty-o-skorpionakh</a:t>
            </a:r>
            <a:endParaRPr lang="ru-RU" dirty="0" smtClean="0"/>
          </a:p>
          <a:p>
            <a:r>
              <a:rPr lang="en-US" dirty="0" smtClean="0">
                <a:hlinkClick r:id="rId3"/>
              </a:rPr>
              <a:t>https://yandex.ru/images</a:t>
            </a:r>
            <a:r>
              <a:rPr lang="en-US" dirty="0" smtClean="0">
                <a:hlinkClick r:id="rId3"/>
              </a:rPr>
              <a:t>/</a:t>
            </a:r>
            <a:endParaRPr lang="ru-RU" dirty="0" smtClean="0"/>
          </a:p>
          <a:p>
            <a:r>
              <a:rPr lang="en-US" dirty="0" smtClean="0">
                <a:hlinkClick r:id="rId4"/>
              </a:rPr>
              <a:t>http://i-fakt.ru/interesnye-fakty-pro-pautinu</a:t>
            </a:r>
            <a:r>
              <a:rPr lang="en-US" dirty="0" smtClean="0">
                <a:hlinkClick r:id="rId4"/>
              </a:rPr>
              <a:t>/</a:t>
            </a:r>
            <a:endParaRPr lang="ru-RU" dirty="0" smtClean="0"/>
          </a:p>
          <a:p>
            <a:r>
              <a:rPr lang="en-US" dirty="0" smtClean="0">
                <a:hlinkClick r:id="rId5"/>
              </a:rPr>
              <a:t>http://</a:t>
            </a:r>
            <a:r>
              <a:rPr lang="en-US" dirty="0" smtClean="0">
                <a:hlinkClick r:id="rId5"/>
              </a:rPr>
              <a:t>webfacts.ru/interesnye-facty/o-jivotnyh/15-interesnyx-faktov-o-paukax.html</a:t>
            </a:r>
            <a:endParaRPr lang="ru-RU" dirty="0" smtClean="0"/>
          </a:p>
          <a:p>
            <a:r>
              <a:rPr lang="en-US" dirty="0" smtClean="0">
                <a:hlinkClick r:id="rId6"/>
              </a:rPr>
              <a:t>http://</a:t>
            </a:r>
            <a:r>
              <a:rPr lang="en-US" dirty="0" smtClean="0">
                <a:hlinkClick r:id="rId6"/>
              </a:rPr>
              <a:t>animalworld.com.ua/news/15-interesnyh-faktov-o-paukah</a:t>
            </a:r>
            <a:endParaRPr lang="ru-RU" dirty="0" smtClean="0"/>
          </a:p>
          <a:p>
            <a:r>
              <a:rPr lang="en-US" dirty="0" smtClean="0">
                <a:hlinkClick r:id="rId7"/>
              </a:rPr>
              <a:t>http://</a:t>
            </a:r>
            <a:r>
              <a:rPr lang="en-US" dirty="0" smtClean="0">
                <a:hlinkClick r:id="rId7"/>
              </a:rPr>
              <a:t>animalregister.net/t/taezhnyiy-klesch.html</a:t>
            </a: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223</TotalTime>
  <Words>819</Words>
  <Application>Microsoft Office PowerPoint</Application>
  <PresentationFormat>Экран (4:3)</PresentationFormat>
  <Paragraphs>64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Обычная</vt:lpstr>
      <vt:lpstr>Многообразие паукообразных</vt:lpstr>
      <vt:lpstr>Представители отряда Скорпионы</vt:lpstr>
      <vt:lpstr>Слайд 3</vt:lpstr>
      <vt:lpstr>Слайд 4</vt:lpstr>
      <vt:lpstr>Представители отряда Пауки</vt:lpstr>
      <vt:lpstr>Не все пауки плетут паутину.  Пауки – волки и пауки-рыси этого не делают.</vt:lpstr>
      <vt:lpstr>У многих пауков паутины хватает только на яйцевой кокон</vt:lpstr>
      <vt:lpstr>Слайд 8</vt:lpstr>
      <vt:lpstr>Слайд 9</vt:lpstr>
      <vt:lpstr>Слайд 10</vt:lpstr>
      <vt:lpstr>Во время брачного периода самки пауков выпускают паутину с феромонами, которую самец использует при поиске партнёрши.</vt:lpstr>
      <vt:lpstr>Слайд 12</vt:lpstr>
      <vt:lpstr>Без пищи пауки могут обходиться в течении двух лет. Тарантул может не питаться 2 с половиной года.</vt:lpstr>
      <vt:lpstr>Слайд 14</vt:lpstr>
      <vt:lpstr>Слайд 15</vt:lpstr>
      <vt:lpstr>Слайд 16</vt:lpstr>
      <vt:lpstr>Представители отряда Клещи</vt:lpstr>
      <vt:lpstr>Слайд 18</vt:lpstr>
      <vt:lpstr>Слайд 19</vt:lpstr>
      <vt:lpstr>Слайд 20</vt:lpstr>
      <vt:lpstr>Клещи – кровососы (пчелиный, куриный, змеиный)</vt:lpstr>
      <vt:lpstr>Таежный клещ</vt:lpstr>
      <vt:lpstr>Пылевой клещ</vt:lpstr>
      <vt:lpstr>При создании презентации были использованы интернетресурсы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Многообразие паукообразных</dc:title>
  <dc:creator>Вилкова</dc:creator>
  <cp:lastModifiedBy>Вилков</cp:lastModifiedBy>
  <cp:revision>30</cp:revision>
  <dcterms:created xsi:type="dcterms:W3CDTF">2016-02-26T10:20:02Z</dcterms:created>
  <dcterms:modified xsi:type="dcterms:W3CDTF">2016-02-26T20:15:13Z</dcterms:modified>
</cp:coreProperties>
</file>