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8" r:id="rId3"/>
    <p:sldId id="260" r:id="rId4"/>
    <p:sldId id="261" r:id="rId5"/>
    <p:sldId id="262" r:id="rId6"/>
    <p:sldId id="263" r:id="rId7"/>
    <p:sldId id="268" r:id="rId8"/>
    <p:sldId id="264" r:id="rId9"/>
    <p:sldId id="265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hudo-karton.ru/sites/default/files/u1/20-03-53-chetirex-klapannaya-korobka-210x135x135-4-l-1154-640x480_0_0_0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165705" y="3962400"/>
            <a:ext cx="2263295" cy="163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8" name="Picture 2" descr="Ð¢ÑÐ¸ ÐºÑÐ°ÑÐ½ÑÐµ ÐºÐ½Ð¸Ð³Ð¸ ÑÑÐ¾Ð¿ÐºÐ¾Ð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95400"/>
            <a:ext cx="4572000" cy="2514600"/>
          </a:xfrm>
          <a:prstGeom prst="rect">
            <a:avLst/>
          </a:prstGeom>
          <a:noFill/>
        </p:spPr>
      </p:pic>
      <p:pic>
        <p:nvPicPr>
          <p:cNvPr id="14340" name="Picture 4" descr="http://rus-p.com/content/sk/kk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219200"/>
            <a:ext cx="2667000" cy="3886200"/>
          </a:xfrm>
          <a:prstGeom prst="rect">
            <a:avLst/>
          </a:prstGeom>
          <a:noFill/>
        </p:spPr>
      </p:pic>
      <p:pic>
        <p:nvPicPr>
          <p:cNvPr id="14344" name="Picture 8" descr="http://www.kostyo.ru/images/135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3200400"/>
            <a:ext cx="22098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 smtClean="0"/>
              <a:t>Вычислите и расположите трехзначные ответы в порядке возрастания. </a:t>
            </a:r>
            <a:r>
              <a:rPr lang="ru-RU" dirty="0" smtClean="0"/>
              <a:t> И вы сможете прочитать, что мы будем учиться вычислять сегодня.</a:t>
            </a:r>
          </a:p>
          <a:p>
            <a:r>
              <a:rPr lang="ru-RU" dirty="0" smtClean="0"/>
              <a:t>17</a:t>
            </a:r>
            <a:r>
              <a:rPr lang="ru-RU" dirty="0" smtClean="0">
                <a:sym typeface="Symbol"/>
              </a:rPr>
              <a:t></a:t>
            </a:r>
            <a:r>
              <a:rPr lang="ru-RU" dirty="0" smtClean="0"/>
              <a:t>10 =                Ъ</a:t>
            </a:r>
          </a:p>
          <a:p>
            <a:r>
              <a:rPr lang="ru-RU" dirty="0" smtClean="0"/>
              <a:t>16 </a:t>
            </a:r>
            <a:r>
              <a:rPr lang="ru-RU" dirty="0" smtClean="0">
                <a:sym typeface="Symbol"/>
              </a:rPr>
              <a:t></a:t>
            </a:r>
            <a:r>
              <a:rPr lang="ru-RU" dirty="0" smtClean="0"/>
              <a:t> 4 =                 У</a:t>
            </a:r>
          </a:p>
          <a:p>
            <a:r>
              <a:rPr lang="ru-RU" dirty="0" smtClean="0"/>
              <a:t>936 : 3 =               Ё</a:t>
            </a:r>
          </a:p>
          <a:p>
            <a:r>
              <a:rPr lang="ru-RU" dirty="0" smtClean="0"/>
              <a:t>148 : 4 =             Ж</a:t>
            </a:r>
          </a:p>
          <a:p>
            <a:r>
              <a:rPr lang="ru-RU" dirty="0" smtClean="0"/>
              <a:t>10</a:t>
            </a:r>
            <a:r>
              <a:rPr lang="ru-RU" baseline="30000" dirty="0" smtClean="0"/>
              <a:t>2</a:t>
            </a:r>
            <a:r>
              <a:rPr lang="ru-RU" dirty="0" smtClean="0"/>
              <a:t> =                   О</a:t>
            </a:r>
          </a:p>
          <a:p>
            <a:r>
              <a:rPr lang="ru-RU" dirty="0" smtClean="0"/>
              <a:t>218 </a:t>
            </a:r>
            <a:r>
              <a:rPr lang="ru-RU" dirty="0" smtClean="0">
                <a:sym typeface="Symbol"/>
              </a:rPr>
              <a:t></a:t>
            </a:r>
            <a:r>
              <a:rPr lang="ru-RU" dirty="0" smtClean="0"/>
              <a:t> 2 =             М</a:t>
            </a:r>
          </a:p>
          <a:p>
            <a:r>
              <a:rPr lang="ru-RU" dirty="0" smtClean="0"/>
              <a:t>360:3 =                   Б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6000" dirty="0" smtClean="0"/>
              <a:t>Тема урока:</a:t>
            </a:r>
          </a:p>
          <a:p>
            <a:pPr algn="ctr">
              <a:buNone/>
            </a:pPr>
            <a:r>
              <a:rPr lang="ru-RU" sz="6000" dirty="0" smtClean="0"/>
              <a:t> Объём прямоугольного параллелепипеда и куба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4000" dirty="0" smtClean="0"/>
              <a:t>Цель урока – отработать навыки определения объёма.</a:t>
            </a:r>
          </a:p>
          <a:p>
            <a:pPr>
              <a:buNone/>
            </a:pPr>
            <a:r>
              <a:rPr lang="ru-RU" sz="4000" i="1" dirty="0" smtClean="0"/>
              <a:t> 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arenR"/>
            </a:pPr>
            <a:r>
              <a:rPr lang="ru-RU" sz="5400" i="1" dirty="0" smtClean="0"/>
              <a:t>повторить</a:t>
            </a:r>
            <a:r>
              <a:rPr lang="ru-RU" sz="5400" dirty="0" smtClean="0"/>
              <a:t> </a:t>
            </a:r>
            <a:r>
              <a:rPr lang="ru-RU" sz="5400" i="1" dirty="0" smtClean="0"/>
              <a:t>нахождение объёма  по формуле;</a:t>
            </a:r>
          </a:p>
          <a:p>
            <a:pPr marL="514350" indent="-514350">
              <a:buAutoNum type="arabicParenR"/>
            </a:pPr>
            <a:r>
              <a:rPr lang="ru-RU" sz="5400" i="1" dirty="0" smtClean="0"/>
              <a:t> применять полученные знания при решении задач.</a:t>
            </a:r>
            <a:endParaRPr lang="ru-RU" sz="5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Найти объём бумажных моделей параллелепипеда и куба.</a:t>
            </a:r>
            <a:endParaRPr lang="ru-RU" dirty="0" smtClean="0"/>
          </a:p>
          <a:p>
            <a:r>
              <a:rPr lang="ru-RU" dirty="0" smtClean="0"/>
              <a:t>Учащиеся самостоятельно выполняют соответствующие измерения и расчёты, согласно алгоритму действий</a:t>
            </a:r>
          </a:p>
          <a:p>
            <a:pPr>
              <a:buNone/>
            </a:pPr>
            <a:r>
              <a:rPr lang="ru-RU" dirty="0" smtClean="0"/>
              <a:t>(у каждого ученика на парте)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1. Измерить длину, а =</a:t>
            </a:r>
            <a:endParaRPr lang="ru-RU" dirty="0" smtClean="0"/>
          </a:p>
          <a:p>
            <a:r>
              <a:rPr lang="ru-RU" b="1" dirty="0" smtClean="0"/>
              <a:t>2. Измерить ширину, </a:t>
            </a:r>
            <a:r>
              <a:rPr lang="en-US" b="1" dirty="0" smtClean="0"/>
              <a:t>b</a:t>
            </a:r>
            <a:r>
              <a:rPr lang="ru-RU" b="1" dirty="0" smtClean="0"/>
              <a:t>=</a:t>
            </a:r>
            <a:endParaRPr lang="ru-RU" dirty="0" smtClean="0"/>
          </a:p>
          <a:p>
            <a:r>
              <a:rPr lang="ru-RU" b="1" dirty="0" smtClean="0"/>
              <a:t>3. Измерить высоту, </a:t>
            </a:r>
            <a:r>
              <a:rPr lang="en-US" b="1" dirty="0" smtClean="0"/>
              <a:t>c</a:t>
            </a:r>
            <a:r>
              <a:rPr lang="ru-RU" b="1" dirty="0" smtClean="0"/>
              <a:t>=</a:t>
            </a:r>
            <a:endParaRPr lang="ru-RU" dirty="0" smtClean="0"/>
          </a:p>
          <a:p>
            <a:r>
              <a:rPr lang="ru-RU" b="1" dirty="0" smtClean="0"/>
              <a:t>4. Определить объём фигуры по формуле  </a:t>
            </a:r>
            <a:r>
              <a:rPr lang="en-US" b="1" dirty="0" smtClean="0"/>
              <a:t>V</a:t>
            </a:r>
            <a:r>
              <a:rPr lang="ru-RU" b="1" dirty="0" smtClean="0"/>
              <a:t>=</a:t>
            </a:r>
            <a:r>
              <a:rPr lang="en-US" b="1" dirty="0" err="1" smtClean="0"/>
              <a:t>abc</a:t>
            </a:r>
            <a:r>
              <a:rPr lang="en-US" b="1" dirty="0" smtClean="0"/>
              <a:t> </a:t>
            </a:r>
            <a:endParaRPr lang="ru-RU" dirty="0" smtClean="0"/>
          </a:p>
          <a:p>
            <a:r>
              <a:rPr lang="ru-RU" b="1" dirty="0" smtClean="0"/>
              <a:t>5. Записать ответ: </a:t>
            </a:r>
            <a:r>
              <a:rPr lang="en-US" b="1" dirty="0" smtClean="0"/>
              <a:t>V</a:t>
            </a:r>
            <a:r>
              <a:rPr lang="ru-RU" b="1" dirty="0" smtClean="0"/>
              <a:t>=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Затем выполняется проверка путём «защиты» несколькими учащимися своей работы.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Физкультминутка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Сколько пакетов молока войдёт в коробку, если длина коробки 70 см, ширина 40 см, высота 36 см? Величины пакетов молока: длина 7 см, ширина 10 см, высота 18 см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chudo-karton.ru/sites/default/files/u1/20-03-53-chetirex-klapannaya-korobka-210x135x135-4-l-1154-640x480_0_0_0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165705" y="3962400"/>
            <a:ext cx="2263295" cy="1630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otvet.imgsmail.ru/download/adfd912acac0b83cee47448ada3f61e7_i-82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410200" y="4953000"/>
            <a:ext cx="10668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 Сарай имеет форму прямоугольного параллелепипеда. Его длина 10м, ширина- 6м, высота-4м. Сколько сена поместится в этот сарай, если 10м³ сена весит 6ц?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сено-полинянное-в-dordogne-26225501"/>
          <p:cNvPicPr/>
          <p:nvPr/>
        </p:nvPicPr>
        <p:blipFill>
          <a:blip r:embed="rId2" cstate="print">
            <a:lum bright="-10000"/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167187" y="4495800"/>
            <a:ext cx="1395413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</a:t>
            </a:r>
            <a:r>
              <a:rPr lang="ru-RU" sz="3600" dirty="0" smtClean="0"/>
              <a:t>. Достиг (достигла) ли ты цели, поставленной в начале урока?</a:t>
            </a:r>
          </a:p>
          <a:p>
            <a:r>
              <a:rPr lang="ru-RU" sz="3600" dirty="0" smtClean="0"/>
              <a:t>2. На уроке я научился (научилась) …</a:t>
            </a:r>
          </a:p>
          <a:p>
            <a:r>
              <a:rPr lang="ru-RU" sz="3600" dirty="0" smtClean="0"/>
              <a:t>3. Теперь я могу …</a:t>
            </a:r>
          </a:p>
          <a:p>
            <a:r>
              <a:rPr lang="ru-RU" sz="3600" dirty="0" smtClean="0"/>
              <a:t>4. Мне понравилось …</a:t>
            </a:r>
          </a:p>
          <a:p>
            <a:r>
              <a:rPr lang="ru-RU" sz="3600" dirty="0" smtClean="0"/>
              <a:t>5. Во время урока я чувствовал (чувствовала) себя: - комфортно;                                                                               неуверенно..                                                                                  превосходно;..</a:t>
            </a:r>
          </a:p>
          <a:p>
            <a:r>
              <a:rPr lang="ru-RU" sz="3600" dirty="0" smtClean="0"/>
              <a:t>6. Доволен (довольна) ли ты своей работой на уроке?</a:t>
            </a:r>
          </a:p>
          <a:p>
            <a:r>
              <a:rPr lang="ru-RU" sz="3600" dirty="0" smtClean="0"/>
              <a:t>7. Моя оценка за урок…?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</a:p>
          <a:p>
            <a:r>
              <a:rPr lang="ru-RU" dirty="0" smtClean="0"/>
              <a:t>№  627, 629  и творческое задание «Найти объем вашей комнаты»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193</TotalTime>
  <Words>223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123</cp:lastModifiedBy>
  <cp:revision>26</cp:revision>
  <dcterms:created xsi:type="dcterms:W3CDTF">2019-01-21T08:12:51Z</dcterms:created>
  <dcterms:modified xsi:type="dcterms:W3CDTF">2019-02-28T16:25:25Z</dcterms:modified>
</cp:coreProperties>
</file>