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65" r:id="rId4"/>
    <p:sldId id="266" r:id="rId5"/>
    <p:sldId id="267" r:id="rId6"/>
    <p:sldId id="263" r:id="rId7"/>
    <p:sldId id="268" r:id="rId8"/>
    <p:sldId id="269" r:id="rId9"/>
    <p:sldId id="270" r:id="rId10"/>
    <p:sldId id="271" r:id="rId11"/>
    <p:sldId id="261" r:id="rId12"/>
    <p:sldId id="278" r:id="rId13"/>
    <p:sldId id="272" r:id="rId14"/>
    <p:sldId id="273" r:id="rId15"/>
    <p:sldId id="264" r:id="rId16"/>
    <p:sldId id="274" r:id="rId17"/>
    <p:sldId id="276" r:id="rId18"/>
    <p:sldId id="262" r:id="rId19"/>
    <p:sldId id="275" r:id="rId20"/>
    <p:sldId id="277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24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1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36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0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48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2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670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13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7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7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ADEF5-3C8F-4893-A17D-85E3965BF2E9}" type="datetimeFigureOut">
              <a:rPr lang="ru-RU" smtClean="0"/>
              <a:t>11.10.2020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DF831-9CA4-432A-BF7E-8A0DB58A51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51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43901" y="1199522"/>
            <a:ext cx="7728154" cy="4498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4800" b="1" dirty="0" smtClean="0"/>
              <a:t>Пришел</a:t>
            </a:r>
          </a:p>
          <a:p>
            <a:r>
              <a:rPr lang="ru-RU" sz="4800" b="1" dirty="0" smtClean="0"/>
              <a:t> Излагать</a:t>
            </a:r>
          </a:p>
          <a:p>
            <a:r>
              <a:rPr lang="ru-RU" sz="4800" b="1" dirty="0" smtClean="0"/>
              <a:t> Лежат</a:t>
            </a:r>
          </a:p>
          <a:p>
            <a:r>
              <a:rPr lang="ru-RU" sz="4800" b="1" dirty="0" smtClean="0"/>
              <a:t> Ельник</a:t>
            </a:r>
          </a:p>
          <a:p>
            <a:r>
              <a:rPr lang="ru-RU" sz="4800" b="1" dirty="0"/>
              <a:t> </a:t>
            </a:r>
            <a:r>
              <a:rPr lang="ru-RU" sz="4800" b="1" dirty="0" smtClean="0"/>
              <a:t>Лесной</a:t>
            </a:r>
          </a:p>
          <a:p>
            <a:r>
              <a:rPr lang="ru-RU" sz="4800" b="1" dirty="0" smtClean="0"/>
              <a:t> Доброе </a:t>
            </a:r>
            <a:endParaRPr lang="ru-RU" sz="4800" b="1" dirty="0"/>
          </a:p>
        </p:txBody>
      </p:sp>
      <p:sp>
        <p:nvSpPr>
          <p:cNvPr id="9" name="Фигура, имеющая форму буквы L 8"/>
          <p:cNvSpPr/>
          <p:nvPr/>
        </p:nvSpPr>
        <p:spPr>
          <a:xfrm rot="10800000">
            <a:off x="2851906" y="1320522"/>
            <a:ext cx="935696" cy="146655"/>
          </a:xfrm>
          <a:prstGeom prst="corner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Арка 9"/>
          <p:cNvSpPr/>
          <p:nvPr/>
        </p:nvSpPr>
        <p:spPr>
          <a:xfrm>
            <a:off x="3517898" y="1993816"/>
            <a:ext cx="683208" cy="381302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Рамка 13"/>
          <p:cNvSpPr/>
          <p:nvPr/>
        </p:nvSpPr>
        <p:spPr>
          <a:xfrm>
            <a:off x="3853134" y="2818590"/>
            <a:ext cx="626907" cy="586618"/>
          </a:xfrm>
          <a:prstGeom prst="frame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tx1"/>
              </a:solidFill>
            </a:endParaRPr>
          </a:p>
        </p:txBody>
      </p:sp>
      <p:sp>
        <p:nvSpPr>
          <p:cNvPr id="15" name="Арка 14"/>
          <p:cNvSpPr/>
          <p:nvPr/>
        </p:nvSpPr>
        <p:spPr>
          <a:xfrm>
            <a:off x="2978150" y="3392138"/>
            <a:ext cx="683208" cy="381302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787602" y="4134686"/>
            <a:ext cx="232550" cy="283040"/>
            <a:chOff x="475917" y="4263834"/>
            <a:chExt cx="205793" cy="173378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75917" y="4263834"/>
              <a:ext cx="127255" cy="1733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77207" y="4263834"/>
              <a:ext cx="104503" cy="17337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Рамка 21"/>
          <p:cNvSpPr/>
          <p:nvPr/>
        </p:nvSpPr>
        <p:spPr>
          <a:xfrm>
            <a:off x="4129206" y="5024816"/>
            <a:ext cx="727764" cy="601284"/>
          </a:xfrm>
          <a:prstGeom prst="frame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52358" y="10300"/>
            <a:ext cx="6111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accent1">
                    <a:lumMod val="50000"/>
                  </a:schemeClr>
                </a:solidFill>
              </a:rPr>
              <a:t>СОБЕРИ МОРФЕМЫ</a:t>
            </a:r>
            <a:endParaRPr lang="ru-RU" sz="48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1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581" y="1726234"/>
            <a:ext cx="9470285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9600" b="1" i="1" dirty="0">
                <a:solidFill>
                  <a:srgbClr val="00B050"/>
                </a:solidFill>
              </a:rPr>
              <a:t>Прилагательное</a:t>
            </a:r>
          </a:p>
        </p:txBody>
      </p:sp>
    </p:spTree>
    <p:extLst>
      <p:ext uri="{BB962C8B-B14F-4D97-AF65-F5344CB8AC3E}">
        <p14:creationId xmlns:p14="http://schemas.microsoft.com/office/powerpoint/2010/main" val="9802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6250" y="21491"/>
            <a:ext cx="493244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3600" b="1" dirty="0" smtClean="0"/>
              <a:t>Карта путешественника</a:t>
            </a:r>
            <a:endParaRPr lang="ru-RU" sz="3600" b="1" dirty="0"/>
          </a:p>
        </p:txBody>
      </p:sp>
      <p:pic>
        <p:nvPicPr>
          <p:cNvPr id="1026" name="Picture 2" descr="http://cliparts.co/cliparts/kTM/56b/kTM56bzTj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0" y="3694913"/>
            <a:ext cx="2119531" cy="1773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ad14.slonim.edu.by/ru/sm_full.aspx?guid=235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5" y="667822"/>
            <a:ext cx="2292657" cy="209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vezem-po-rossii.ru/wp-content/uploads/2013/10/gruzoperevozki-poezdom-po-rossii-1024x9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362" y="714598"/>
            <a:ext cx="2440091" cy="21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ikiclipart.com/wp-content/uploads/2016/09/great-animated-school-bus-clipart-gallery-design-search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39" y="3145246"/>
            <a:ext cx="1936182" cy="188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dou88.edusite.ru/images/postovoy9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03" y="2332858"/>
            <a:ext cx="1888166" cy="238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5290" y="5326662"/>
            <a:ext cx="3264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Собираем рюкзаки</a:t>
            </a:r>
            <a:endParaRPr lang="ru-RU" sz="3200" b="1" dirty="0"/>
          </a:p>
        </p:txBody>
      </p:sp>
      <p:pic>
        <p:nvPicPr>
          <p:cNvPr id="1040" name="Picture 16" descr="http://img-fotki.yandex.ru/get/6412/47407354.74e/0_f131b_b64470e7_ori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3" y="-12610"/>
            <a:ext cx="2165709" cy="232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3906" y="2597054"/>
            <a:ext cx="3531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Город разрядов прилагательных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51635" y="1753590"/>
            <a:ext cx="1936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Вокзал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87570" y="5064895"/>
            <a:ext cx="2331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Автобусная остановка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17923" y="4662678"/>
            <a:ext cx="3058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a typeface="Calibri" panose="020F0502020204030204" pitchFamily="34" charset="0"/>
              </a:rPr>
              <a:t>Автомагистраль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874133" y="2097502"/>
            <a:ext cx="271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Тупик </a:t>
            </a:r>
            <a:r>
              <a:rPr lang="ru-RU" sz="3200" b="1" dirty="0" smtClean="0"/>
              <a:t>ошибок</a:t>
            </a:r>
            <a:endParaRPr lang="ru-RU" sz="3200" b="1" dirty="0"/>
          </a:p>
        </p:txBody>
      </p:sp>
      <p:pic>
        <p:nvPicPr>
          <p:cNvPr id="1042" name="Picture 18" descr="http://chicagohacksbig.com/images/harp-clipart-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310" y="2682277"/>
            <a:ext cx="1701869" cy="250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281160" y="5092469"/>
            <a:ext cx="2309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 </a:t>
            </a:r>
            <a:r>
              <a:rPr lang="ru-RU" sz="3200" b="1" dirty="0" smtClean="0"/>
              <a:t>Музей     экспонатов</a:t>
            </a:r>
            <a:endParaRPr lang="ru-RU" sz="3200" b="1" dirty="0"/>
          </a:p>
        </p:txBody>
      </p:sp>
      <p:sp>
        <p:nvSpPr>
          <p:cNvPr id="11" name="Стрелка углом вверх 10"/>
          <p:cNvSpPr/>
          <p:nvPr/>
        </p:nvSpPr>
        <p:spPr>
          <a:xfrm>
            <a:off x="2592054" y="3674272"/>
            <a:ext cx="924196" cy="104543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углом 11"/>
          <p:cNvSpPr/>
          <p:nvPr/>
        </p:nvSpPr>
        <p:spPr>
          <a:xfrm>
            <a:off x="3140046" y="800733"/>
            <a:ext cx="1965354" cy="88133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809516" y="2332858"/>
            <a:ext cx="552403" cy="899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углом вверх 13"/>
          <p:cNvSpPr/>
          <p:nvPr/>
        </p:nvSpPr>
        <p:spPr>
          <a:xfrm>
            <a:off x="6361919" y="5092469"/>
            <a:ext cx="1633767" cy="77280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углом 14"/>
          <p:cNvSpPr/>
          <p:nvPr/>
        </p:nvSpPr>
        <p:spPr>
          <a:xfrm>
            <a:off x="7863840" y="800733"/>
            <a:ext cx="1010293" cy="1296769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800000" flipH="1">
            <a:off x="9224919" y="2682277"/>
            <a:ext cx="901166" cy="1268888"/>
          </a:xfrm>
          <a:prstGeom prst="bentArrow">
            <a:avLst>
              <a:gd name="adj1" fmla="val 21766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3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9085" y="363974"/>
            <a:ext cx="560576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5400" b="1" dirty="0"/>
              <a:t>Соберем рюкзаки</a:t>
            </a:r>
          </a:p>
        </p:txBody>
      </p:sp>
    </p:spTree>
    <p:extLst>
      <p:ext uri="{BB962C8B-B14F-4D97-AF65-F5344CB8AC3E}">
        <p14:creationId xmlns:p14="http://schemas.microsoft.com/office/powerpoint/2010/main" val="388072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733416"/>
              </p:ext>
            </p:extLst>
          </p:nvPr>
        </p:nvGraphicFramePr>
        <p:xfrm>
          <a:off x="471949" y="749406"/>
          <a:ext cx="11488993" cy="5562903"/>
        </p:xfrm>
        <a:graphic>
          <a:graphicData uri="http://schemas.openxmlformats.org/drawingml/2006/table">
            <a:tbl>
              <a:tblPr/>
              <a:tblGrid>
                <a:gridCol w="11488993">
                  <a:extLst>
                    <a:ext uri="{9D8B030D-6E8A-4147-A177-3AD203B41FA5}">
                      <a16:colId xmlns:a16="http://schemas.microsoft.com/office/drawing/2014/main" val="2395571571"/>
                    </a:ext>
                  </a:extLst>
                </a:gridCol>
              </a:tblGrid>
              <a:tr h="556290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ru-RU" sz="3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Письмо 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ru-RU" sz="36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Здравствуйте, дорогие </a:t>
                      </a:r>
                      <a:r>
                        <a:rPr lang="ru-RU" sz="3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друзья! Я знаю, что вы отправились в город Разрядов прилагательных. Чтобы туда попасть, вам нужно вспомнить, как определить разряд прилагательного. Это необходимо для того, чтобы таможенный контроль пропустил вас в город. </a:t>
                      </a:r>
                      <a:endParaRPr lang="ru-RU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ru-RU" sz="2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</a:t>
                      </a:r>
                      <a:r>
                        <a:rPr lang="ru-RU" sz="2800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6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Мэр </a:t>
                      </a:r>
                      <a:r>
                        <a:rPr lang="ru-RU" sz="36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Разрядов прилагательных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1453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2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3959" y="13493"/>
            <a:ext cx="616463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Разряды прилагательных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255" y="826702"/>
            <a:ext cx="501874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какой вопрос отвечает?</a:t>
            </a:r>
            <a:endParaRPr lang="ru-RU" sz="4000" b="1" dirty="0"/>
          </a:p>
        </p:txBody>
      </p:sp>
      <p:grpSp>
        <p:nvGrpSpPr>
          <p:cNvPr id="58" name="Группа 57"/>
          <p:cNvGrpSpPr/>
          <p:nvPr/>
        </p:nvGrpSpPr>
        <p:grpSpPr>
          <a:xfrm>
            <a:off x="1748082" y="1411477"/>
            <a:ext cx="2013508" cy="917976"/>
            <a:chOff x="1748082" y="1411477"/>
            <a:chExt cx="2013508" cy="91797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748082" y="1710181"/>
              <a:ext cx="1452318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ЧЕЙ?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единительная линия 8"/>
            <p:cNvCxnSpPr>
              <a:endCxn id="6" idx="3"/>
            </p:cNvCxnSpPr>
            <p:nvPr/>
          </p:nvCxnSpPr>
          <p:spPr>
            <a:xfrm flipH="1">
              <a:off x="3200400" y="1411477"/>
              <a:ext cx="561190" cy="6083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/>
          <p:cNvGrpSpPr/>
          <p:nvPr/>
        </p:nvGrpSpPr>
        <p:grpSpPr>
          <a:xfrm>
            <a:off x="939732" y="2329453"/>
            <a:ext cx="4240660" cy="951975"/>
            <a:chOff x="939732" y="2329453"/>
            <a:chExt cx="4240660" cy="951975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39732" y="2622593"/>
              <a:ext cx="4240660" cy="6588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Притяжательное</a:t>
              </a:r>
              <a:endParaRPr lang="ru-RU" sz="3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259502" y="2329453"/>
              <a:ext cx="1" cy="2931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9"/>
          <p:cNvGrpSpPr/>
          <p:nvPr/>
        </p:nvGrpSpPr>
        <p:grpSpPr>
          <a:xfrm>
            <a:off x="6292050" y="1411477"/>
            <a:ext cx="3087923" cy="1132425"/>
            <a:chOff x="5792833" y="1447587"/>
            <a:chExt cx="1696358" cy="142926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6466351" y="2045317"/>
              <a:ext cx="1022840" cy="8315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КАКОЙ?</a:t>
              </a:r>
              <a:endParaRPr lang="ru-RU" sz="2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5792833" y="1447587"/>
              <a:ext cx="1074150" cy="5881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Прямоугольник 26"/>
          <p:cNvSpPr/>
          <p:nvPr/>
        </p:nvSpPr>
        <p:spPr>
          <a:xfrm>
            <a:off x="5776871" y="2613664"/>
            <a:ext cx="5737566" cy="24929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 smtClean="0"/>
              <a:t>1. Есть </a:t>
            </a:r>
            <a:r>
              <a:rPr lang="ru-RU" sz="3200" b="1" dirty="0" err="1" smtClean="0">
                <a:solidFill>
                  <a:srgbClr val="7030A0"/>
                </a:solidFill>
              </a:rPr>
              <a:t>кр.форма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pPr marL="514350" indent="-514350">
              <a:buAutoNum type="arabicPeriod" startAt="2"/>
            </a:pPr>
            <a:r>
              <a:rPr lang="ru-RU" sz="3200" b="1" dirty="0" smtClean="0"/>
              <a:t>Есть ст. </a:t>
            </a:r>
            <a:r>
              <a:rPr lang="ru-RU" sz="3200" b="1" dirty="0" smtClean="0">
                <a:solidFill>
                  <a:srgbClr val="7030A0"/>
                </a:solidFill>
              </a:rPr>
              <a:t>сравнения</a:t>
            </a:r>
          </a:p>
          <a:p>
            <a:pPr marL="514350" indent="-514350">
              <a:buAutoNum type="arabicPeriod" startAt="2"/>
            </a:pPr>
            <a:r>
              <a:rPr lang="ru-RU" sz="3200" b="1" dirty="0" err="1" smtClean="0"/>
              <a:t>Сочет</a:t>
            </a:r>
            <a:r>
              <a:rPr lang="ru-RU" sz="3200" b="1" dirty="0" smtClean="0"/>
              <a:t>. с нар. </a:t>
            </a:r>
            <a:r>
              <a:rPr lang="ru-RU" sz="3200" b="1" dirty="0" smtClean="0">
                <a:solidFill>
                  <a:srgbClr val="7030A0"/>
                </a:solidFill>
              </a:rPr>
              <a:t>очень</a:t>
            </a:r>
          </a:p>
          <a:p>
            <a:pPr marL="514350" indent="-514350">
              <a:buAutoNum type="arabicPeriod" startAt="2"/>
            </a:pPr>
            <a:r>
              <a:rPr lang="ru-RU" sz="3200" b="1" dirty="0" smtClean="0"/>
              <a:t>Образует нар. </a:t>
            </a:r>
            <a:r>
              <a:rPr lang="ru-RU" sz="3200" b="1" dirty="0" smtClean="0">
                <a:solidFill>
                  <a:srgbClr val="7030A0"/>
                </a:solidFill>
              </a:rPr>
              <a:t>на о и е</a:t>
            </a:r>
          </a:p>
          <a:p>
            <a:endParaRPr lang="ru-RU" sz="2800" b="1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7895677" y="5106654"/>
            <a:ext cx="3990973" cy="1390826"/>
            <a:chOff x="7908720" y="5023774"/>
            <a:chExt cx="3990973" cy="1390826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7908720" y="5297563"/>
              <a:ext cx="3990973" cy="11170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4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Нет-</a:t>
              </a:r>
              <a:r>
                <a:rPr lang="ru-RU" sz="32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Относительное</a:t>
              </a:r>
              <a:endParaRPr lang="ru-RU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9626567" y="5023774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Группа 55"/>
          <p:cNvGrpSpPr/>
          <p:nvPr/>
        </p:nvGrpSpPr>
        <p:grpSpPr>
          <a:xfrm>
            <a:off x="3718346" y="5106654"/>
            <a:ext cx="3580852" cy="1187232"/>
            <a:chOff x="4592943" y="5106654"/>
            <a:chExt cx="3580852" cy="1187232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592943" y="5697954"/>
              <a:ext cx="3580852" cy="5959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Качественное</a:t>
              </a:r>
              <a:endParaRPr lang="ru-RU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6769510" y="5106654"/>
              <a:ext cx="0" cy="5913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966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03" y="575187"/>
            <a:ext cx="1148407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/>
                </a:solidFill>
              </a:rPr>
              <a:t>Лисья</a:t>
            </a:r>
            <a:r>
              <a:rPr lang="ru-RU" sz="4000" b="1" dirty="0" smtClean="0"/>
              <a:t> </a:t>
            </a:r>
            <a:r>
              <a:rPr lang="ru-RU" sz="4000" b="1" dirty="0" smtClean="0">
                <a:solidFill>
                  <a:schemeClr val="accent1"/>
                </a:solidFill>
              </a:rPr>
              <a:t>нора</a:t>
            </a:r>
            <a:r>
              <a:rPr lang="ru-RU" sz="4000" b="1" dirty="0" smtClean="0"/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прит</a:t>
            </a:r>
            <a:r>
              <a:rPr lang="ru-RU" sz="4000" b="1" dirty="0" smtClean="0">
                <a:solidFill>
                  <a:srgbClr val="FF0000"/>
                </a:solidFill>
              </a:rPr>
              <a:t>. </a:t>
            </a:r>
            <a:r>
              <a:rPr lang="ru-RU" sz="4000" dirty="0" smtClean="0"/>
              <a:t>– </a:t>
            </a:r>
            <a:r>
              <a:rPr lang="ru-RU" sz="4000" b="1" dirty="0" smtClean="0">
                <a:solidFill>
                  <a:schemeClr val="accent6"/>
                </a:solidFill>
              </a:rPr>
              <a:t>лисья </a:t>
            </a:r>
            <a:r>
              <a:rPr lang="ru-RU" sz="4000" b="1" dirty="0" smtClean="0">
                <a:solidFill>
                  <a:srgbClr val="92D050"/>
                </a:solidFill>
              </a:rPr>
              <a:t>шуба</a:t>
            </a:r>
            <a:r>
              <a:rPr lang="ru-RU" sz="4000" b="1" dirty="0" smtClean="0"/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отн</a:t>
            </a:r>
            <a:r>
              <a:rPr lang="ru-RU" sz="4000" b="1" dirty="0" smtClean="0">
                <a:solidFill>
                  <a:srgbClr val="FF0000"/>
                </a:solidFill>
              </a:rPr>
              <a:t>.</a:t>
            </a:r>
            <a:r>
              <a:rPr lang="ru-RU" sz="4000" dirty="0" smtClean="0"/>
              <a:t> </a:t>
            </a:r>
            <a:r>
              <a:rPr lang="ru-RU" sz="4000" b="1" i="1" dirty="0" smtClean="0"/>
              <a:t>( из лисы )</a:t>
            </a:r>
          </a:p>
          <a:p>
            <a:r>
              <a:rPr lang="ru-RU" sz="4000" b="1" dirty="0" smtClean="0">
                <a:solidFill>
                  <a:schemeClr val="accent1"/>
                </a:solidFill>
              </a:rPr>
              <a:t>Серебряная цепочка</a:t>
            </a:r>
            <a:r>
              <a:rPr lang="ru-RU" sz="4000" b="1" dirty="0" smtClean="0"/>
              <a:t> </a:t>
            </a:r>
            <a:r>
              <a:rPr lang="ru-RU" sz="4000" b="1" dirty="0" err="1" smtClean="0">
                <a:solidFill>
                  <a:srgbClr val="FF0000"/>
                </a:solidFill>
              </a:rPr>
              <a:t>отн</a:t>
            </a:r>
            <a:r>
              <a:rPr lang="ru-RU" sz="4000" b="1" dirty="0" smtClean="0">
                <a:solidFill>
                  <a:srgbClr val="FF0000"/>
                </a:solidFill>
              </a:rPr>
              <a:t>.</a:t>
            </a:r>
            <a:r>
              <a:rPr lang="ru-RU" sz="4000" dirty="0" smtClean="0"/>
              <a:t>  – </a:t>
            </a:r>
            <a:r>
              <a:rPr lang="ru-RU" sz="4000" b="1" dirty="0" smtClean="0">
                <a:solidFill>
                  <a:schemeClr val="accent6"/>
                </a:solidFill>
              </a:rPr>
              <a:t>серебряный голос </a:t>
            </a:r>
            <a:r>
              <a:rPr lang="ru-RU" sz="4000" b="1" dirty="0" err="1" smtClean="0">
                <a:solidFill>
                  <a:srgbClr val="FF0000"/>
                </a:solidFill>
              </a:rPr>
              <a:t>кач</a:t>
            </a:r>
            <a:r>
              <a:rPr lang="ru-RU" sz="4000" b="1" dirty="0" smtClean="0">
                <a:solidFill>
                  <a:srgbClr val="FF0000"/>
                </a:solidFill>
              </a:rPr>
              <a:t>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s://2.bp.blogspot.com/-jAN-4VlH1XU/WB4bY3FMl_I/AAAAAAAARGw/TXpYEGHEpuoibJdwsJOPXwvWSzt9_Dv3ACLcB/s1600/468277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0" y="1947748"/>
            <a:ext cx="3613355" cy="508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46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6866" y="305256"/>
            <a:ext cx="774513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Город разрядов прилагательных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81809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497" y="230530"/>
            <a:ext cx="661662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Вокзал города Орфографии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9061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oziru.com/images/vehicle-clipart-shuttle-bus-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76" y="914401"/>
            <a:ext cx="9473767" cy="503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27407" y="2300749"/>
            <a:ext cx="16518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СК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4296" y="2300749"/>
            <a:ext cx="855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80127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959" y="13493"/>
            <a:ext cx="606903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и СК в </a:t>
            </a:r>
            <a:r>
              <a:rPr lang="ru-RU" sz="40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прилагательных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255" y="826702"/>
            <a:ext cx="447051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краткая 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40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96772" y="1411477"/>
            <a:ext cx="3731734" cy="3692131"/>
            <a:chOff x="1887401" y="2031086"/>
            <a:chExt cx="3731734" cy="369213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838711" y="2329790"/>
              <a:ext cx="1022840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030361" y="3242202"/>
              <a:ext cx="2984091" cy="6851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Качественное</a:t>
              </a:r>
              <a:endPara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351201" y="4355534"/>
              <a:ext cx="1510350" cy="5959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к</a:t>
              </a:r>
              <a:endParaRPr lang="ru-RU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Прямая соединительная линия 7"/>
            <p:cNvCxnSpPr>
              <a:endCxn id="5" idx="3"/>
            </p:cNvCxnSpPr>
            <p:nvPr/>
          </p:nvCxnSpPr>
          <p:spPr>
            <a:xfrm flipH="1">
              <a:off x="3861551" y="2031086"/>
              <a:ext cx="990668" cy="6083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Группа 8"/>
            <p:cNvGrpSpPr/>
            <p:nvPr/>
          </p:nvGrpSpPr>
          <p:grpSpPr>
            <a:xfrm>
              <a:off x="1887401" y="5138442"/>
              <a:ext cx="3731734" cy="584775"/>
              <a:chOff x="1887401" y="5138442"/>
              <a:chExt cx="3731734" cy="584775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1887401" y="5138442"/>
                <a:ext cx="3731734" cy="5847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ru-RU" sz="32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Близкий – близок </a:t>
                </a:r>
                <a:endParaRPr lang="ru-RU" sz="4000" b="1" dirty="0"/>
              </a:p>
            </p:txBody>
          </p:sp>
          <p:grpSp>
            <p:nvGrpSpPr>
              <p:cNvPr id="14" name="Группа 13"/>
              <p:cNvGrpSpPr/>
              <p:nvPr/>
            </p:nvGrpSpPr>
            <p:grpSpPr>
              <a:xfrm>
                <a:off x="2838711" y="5138442"/>
                <a:ext cx="174611" cy="241232"/>
                <a:chOff x="509452" y="4263834"/>
                <a:chExt cx="248194" cy="173378"/>
              </a:xfrm>
            </p:grpSpPr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flipV="1">
                  <a:off x="509452" y="4263834"/>
                  <a:ext cx="143691" cy="17337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>
                  <a:off x="653143" y="4263834"/>
                  <a:ext cx="104503" cy="17337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" name="Прямая соединительная линия 14"/>
              <p:cNvCxnSpPr/>
              <p:nvPr/>
            </p:nvCxnSpPr>
            <p:spPr>
              <a:xfrm flipV="1">
                <a:off x="2539091" y="5587611"/>
                <a:ext cx="349223" cy="983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4502996" y="5597441"/>
                <a:ext cx="349223" cy="983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Прямая соединительная линия 9"/>
            <p:cNvCxnSpPr>
              <a:stCxn id="5" idx="2"/>
            </p:cNvCxnSpPr>
            <p:nvPr/>
          </p:nvCxnSpPr>
          <p:spPr>
            <a:xfrm>
              <a:off x="3350131" y="2949062"/>
              <a:ext cx="0" cy="2931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3215148" y="3927326"/>
              <a:ext cx="0" cy="428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3350131" y="4951466"/>
              <a:ext cx="0" cy="1869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па 18"/>
          <p:cNvGrpSpPr/>
          <p:nvPr/>
        </p:nvGrpSpPr>
        <p:grpSpPr>
          <a:xfrm>
            <a:off x="6446111" y="1431295"/>
            <a:ext cx="1696358" cy="1193661"/>
            <a:chOff x="5792833" y="1447587"/>
            <a:chExt cx="1696358" cy="1193661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6466351" y="2045316"/>
              <a:ext cx="1022840" cy="5959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Нет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5792833" y="1447587"/>
              <a:ext cx="1074150" cy="5881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556086" y="2618611"/>
            <a:ext cx="3427000" cy="957498"/>
            <a:chOff x="5835068" y="2641248"/>
            <a:chExt cx="3427000" cy="95749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5835068" y="2979474"/>
              <a:ext cx="3427000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Относительное</a:t>
              </a:r>
              <a:endPara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6977771" y="2641248"/>
              <a:ext cx="0" cy="316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5713293" y="3591603"/>
            <a:ext cx="5737566" cy="1382921"/>
            <a:chOff x="5605365" y="3581845"/>
            <a:chExt cx="5737566" cy="1382921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5605365" y="3887548"/>
              <a:ext cx="5737566" cy="10772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3200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Подставь «имеет отношение к…» Основа на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К, Ч , Ц?</a:t>
              </a:r>
              <a:endParaRPr lang="ru-RU" sz="40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027623" y="3581845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8672980" y="4982747"/>
            <a:ext cx="3374322" cy="1526619"/>
            <a:chOff x="8497331" y="4908188"/>
            <a:chExt cx="3374322" cy="1526619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8497331" y="5186004"/>
              <a:ext cx="3374322" cy="1248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НЕТ -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СК</a:t>
              </a:r>
            </a:p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Горо</a:t>
              </a:r>
              <a:r>
                <a:rPr lang="ru-RU" sz="3200" b="1" dirty="0" smtClean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</a:t>
              </a: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горо</a:t>
              </a:r>
              <a:r>
                <a:rPr lang="ru-RU" sz="3200" b="1" dirty="0" smtClean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</a:t>
              </a: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ской</a:t>
              </a:r>
              <a:endPara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9404498" y="6280897"/>
              <a:ext cx="22206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0714683" y="6301778"/>
              <a:ext cx="22206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0974135" y="6295932"/>
              <a:ext cx="22206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Группа 32"/>
            <p:cNvGrpSpPr/>
            <p:nvPr/>
          </p:nvGrpSpPr>
          <p:grpSpPr>
            <a:xfrm>
              <a:off x="10910557" y="5810405"/>
              <a:ext cx="349223" cy="206477"/>
              <a:chOff x="509452" y="4263834"/>
              <a:chExt cx="248194" cy="173378"/>
            </a:xfrm>
          </p:grpSpPr>
          <p:cxnSp>
            <p:nvCxnSpPr>
              <p:cNvPr id="35" name="Прямая соединительная линия 34"/>
              <p:cNvCxnSpPr/>
              <p:nvPr/>
            </p:nvCxnSpPr>
            <p:spPr>
              <a:xfrm flipV="1">
                <a:off x="509452" y="4263834"/>
                <a:ext cx="143691" cy="17337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>
                <a:off x="653143" y="4263834"/>
                <a:ext cx="104503" cy="17337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Прямая соединительная линия 33"/>
            <p:cNvCxnSpPr/>
            <p:nvPr/>
          </p:nvCxnSpPr>
          <p:spPr>
            <a:xfrm>
              <a:off x="9700839" y="4908188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Группа 36"/>
          <p:cNvGrpSpPr/>
          <p:nvPr/>
        </p:nvGrpSpPr>
        <p:grpSpPr>
          <a:xfrm>
            <a:off x="4757928" y="4982747"/>
            <a:ext cx="3604256" cy="1522592"/>
            <a:chOff x="4596508" y="4932782"/>
            <a:chExt cx="3604256" cy="1522592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6866066" y="4932782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/>
            <p:cNvSpPr/>
            <p:nvPr/>
          </p:nvSpPr>
          <p:spPr>
            <a:xfrm>
              <a:off x="4596508" y="5206571"/>
              <a:ext cx="3604256" cy="1248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-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</a:t>
              </a:r>
            </a:p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Неме</a:t>
              </a:r>
              <a:r>
                <a:rPr lang="ru-RU" sz="3200" b="1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</a:t>
              </a: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неме</a:t>
              </a:r>
              <a:r>
                <a:rPr lang="ru-RU" sz="3200" b="1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</a:t>
              </a: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кий</a:t>
              </a:r>
              <a:endPara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0" name="Группа 39"/>
            <p:cNvGrpSpPr/>
            <p:nvPr/>
          </p:nvGrpSpPr>
          <p:grpSpPr>
            <a:xfrm>
              <a:off x="7356143" y="5810405"/>
              <a:ext cx="143266" cy="189471"/>
              <a:chOff x="509452" y="4263834"/>
              <a:chExt cx="248194" cy="173378"/>
            </a:xfrm>
          </p:grpSpPr>
          <p:cxnSp>
            <p:nvCxnSpPr>
              <p:cNvPr id="44" name="Прямая соединительная линия 43"/>
              <p:cNvCxnSpPr/>
              <p:nvPr/>
            </p:nvCxnSpPr>
            <p:spPr>
              <a:xfrm flipV="1">
                <a:off x="509452" y="4263834"/>
                <a:ext cx="143691" cy="17337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653143" y="4263834"/>
                <a:ext cx="104503" cy="17337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Прямая соединительная линия 40"/>
            <p:cNvCxnSpPr/>
            <p:nvPr/>
          </p:nvCxnSpPr>
          <p:spPr>
            <a:xfrm>
              <a:off x="5647325" y="6303162"/>
              <a:ext cx="22206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114434" y="6295931"/>
              <a:ext cx="222069" cy="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V="1">
              <a:off x="7358212" y="6295931"/>
              <a:ext cx="190356" cy="7231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538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3455" y="1238554"/>
            <a:ext cx="656622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Ключ:</a:t>
            </a:r>
            <a:r>
              <a:rPr lang="ru-RU" sz="6000" dirty="0" smtClean="0"/>
              <a:t> </a:t>
            </a:r>
            <a:r>
              <a:rPr lang="ru-RU" sz="6000" b="1" dirty="0"/>
              <a:t>1, 2, 1, 1, 2, 2</a:t>
            </a:r>
          </a:p>
        </p:txBody>
      </p:sp>
    </p:spTree>
    <p:extLst>
      <p:ext uri="{BB962C8B-B14F-4D97-AF65-F5344CB8AC3E}">
        <p14:creationId xmlns:p14="http://schemas.microsoft.com/office/powerpoint/2010/main" val="11048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045334"/>
              </p:ext>
            </p:extLst>
          </p:nvPr>
        </p:nvGraphicFramePr>
        <p:xfrm>
          <a:off x="7047271" y="117988"/>
          <a:ext cx="4707194" cy="717487"/>
        </p:xfrm>
        <a:graphic>
          <a:graphicData uri="http://schemas.openxmlformats.org/drawingml/2006/table">
            <a:tbl>
              <a:tblPr/>
              <a:tblGrid>
                <a:gridCol w="4707194">
                  <a:extLst>
                    <a:ext uri="{9D8B030D-6E8A-4147-A177-3AD203B41FA5}">
                      <a16:colId xmlns:a16="http://schemas.microsoft.com/office/drawing/2014/main" val="585683203"/>
                    </a:ext>
                  </a:extLst>
                </a:gridCol>
              </a:tblGrid>
              <a:tr h="3383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450"/>
                        </a:spcBef>
                        <a:spcAft>
                          <a:spcPts val="450"/>
                        </a:spcAf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Автомагистраль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098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28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77345" y="-28951"/>
            <a:ext cx="590228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 с прилагательными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87505" y="781929"/>
            <a:ext cx="73773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 разряд прилагательного</a:t>
            </a:r>
            <a:endParaRPr lang="ru-RU" sz="8000" b="1" dirty="0">
              <a:solidFill>
                <a:schemeClr val="accent1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4520175" y="1428260"/>
            <a:ext cx="3665901" cy="1735807"/>
            <a:chOff x="4520175" y="1428260"/>
            <a:chExt cx="3665901" cy="173580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520175" y="2017856"/>
              <a:ext cx="3665901" cy="11462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Относительное и притяжательное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5825613" y="1428260"/>
              <a:ext cx="3223" cy="6083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/>
          <p:cNvGrpSpPr/>
          <p:nvPr/>
        </p:nvGrpSpPr>
        <p:grpSpPr>
          <a:xfrm>
            <a:off x="3677345" y="3164067"/>
            <a:ext cx="5001029" cy="2893277"/>
            <a:chOff x="3677345" y="3164067"/>
            <a:chExt cx="5001029" cy="28932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677345" y="3549542"/>
              <a:ext cx="5001029" cy="2507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</a:t>
              </a:r>
              <a:r>
                <a:rPr lang="ru-RU" sz="3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раздельно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</a:t>
              </a:r>
              <a:r>
                <a:rPr lang="ru-RU" sz="3600" b="1" i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серебряное кольцо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</a:t>
              </a:r>
              <a:r>
                <a:rPr lang="ru-RU" sz="3600" b="1" i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заячий хвост 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endPara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5279923" y="3164067"/>
              <a:ext cx="1136" cy="3854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08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3405" y="-10599"/>
            <a:ext cx="908125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 с прилагательными ( качественные)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53786" y="827831"/>
            <a:ext cx="677743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Употребляется ли слова без </a:t>
            </a:r>
            <a:r>
              <a:rPr lang="ru-RU" sz="3200" b="1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НЕ?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437234" y="5119641"/>
            <a:ext cx="0" cy="4282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7820739" y="1419491"/>
            <a:ext cx="1195216" cy="882287"/>
            <a:chOff x="7755366" y="1419014"/>
            <a:chExt cx="1195216" cy="882287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7927742" y="1705369"/>
              <a:ext cx="1022840" cy="5959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7755366" y="1419014"/>
              <a:ext cx="673518" cy="3105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па 21"/>
          <p:cNvGrpSpPr/>
          <p:nvPr/>
        </p:nvGrpSpPr>
        <p:grpSpPr>
          <a:xfrm>
            <a:off x="6127816" y="2301829"/>
            <a:ext cx="4783074" cy="957498"/>
            <a:chOff x="4478994" y="2641248"/>
            <a:chExt cx="4783074" cy="95749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478994" y="2979474"/>
              <a:ext cx="4783074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Есть ли против. с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</a:t>
              </a: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  <a:endPara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6977771" y="2641248"/>
              <a:ext cx="0" cy="316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8912809" y="3259327"/>
            <a:ext cx="3279190" cy="1968685"/>
            <a:chOff x="9518799" y="4852443"/>
            <a:chExt cx="1784909" cy="1968685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9518799" y="5147978"/>
              <a:ext cx="1784909" cy="16731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Нет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есть </a:t>
              </a:r>
              <a:r>
                <a:rPr lang="ru-RU" sz="3200" b="1" dirty="0" smtClean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далеко, вовсе, отнюдь,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зав. сл. с </a:t>
              </a:r>
              <a:r>
                <a:rPr lang="ru-RU" sz="3200" b="1" dirty="0" smtClean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ни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  <a:endPara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0184492" y="4852443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Группа 36"/>
          <p:cNvGrpSpPr/>
          <p:nvPr/>
        </p:nvGrpSpPr>
        <p:grpSpPr>
          <a:xfrm>
            <a:off x="3362632" y="3237581"/>
            <a:ext cx="5156721" cy="1939886"/>
            <a:chOff x="3347236" y="4932782"/>
            <a:chExt cx="5156721" cy="1939886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6866066" y="4932782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/>
            <p:cNvSpPr/>
            <p:nvPr/>
          </p:nvSpPr>
          <p:spPr>
            <a:xfrm>
              <a:off x="3347236" y="5206571"/>
              <a:ext cx="5156721" cy="16660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–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раздельно</a:t>
              </a:r>
            </a:p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</a:t>
              </a:r>
              <a:r>
                <a:rPr lang="ru-RU" sz="3200" b="1" i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далеко,</a:t>
              </a:r>
              <a:r>
                <a:rPr lang="ru-RU" sz="32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а </a:t>
              </a:r>
              <a:r>
                <a:rPr lang="ru-RU" sz="3200" b="1" i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близко</a:t>
              </a:r>
            </a:p>
            <a:p>
              <a:pPr lvl="0" algn="just">
                <a:lnSpc>
                  <a:spcPct val="107000"/>
                </a:lnSpc>
                <a:spcAft>
                  <a:spcPts val="800"/>
                </a:spcAft>
              </a:pPr>
              <a:endPara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9546" y="1425853"/>
            <a:ext cx="3142158" cy="2990256"/>
            <a:chOff x="49546" y="1425853"/>
            <a:chExt cx="3142158" cy="2990256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49546" y="1425853"/>
              <a:ext cx="3142158" cy="2990256"/>
              <a:chOff x="49546" y="1425853"/>
              <a:chExt cx="3142158" cy="2990256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1067407" y="1691058"/>
                <a:ext cx="1022840" cy="6192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3200" b="1" dirty="0" smtClean="0">
                    <a:solidFill>
                      <a:srgbClr val="00B0F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Нет</a:t>
                </a:r>
                <a:endParaRPr lang="ru-RU" sz="2400" b="1" dirty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49546" y="2618309"/>
                <a:ext cx="3142158" cy="17978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3600" b="1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Пиши </a:t>
                </a:r>
                <a:r>
                  <a:rPr lang="ru-RU" sz="3600" b="1" dirty="0" smtClean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слитно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3600" b="1" i="1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Невзрачный 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ru-RU" sz="2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 flipH="1">
                <a:off x="2090247" y="1425853"/>
                <a:ext cx="990668" cy="6083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Прямая соединительная линия 9"/>
              <p:cNvCxnSpPr>
                <a:stCxn id="5" idx="2"/>
              </p:cNvCxnSpPr>
              <p:nvPr/>
            </p:nvCxnSpPr>
            <p:spPr>
              <a:xfrm>
                <a:off x="1578827" y="2310330"/>
                <a:ext cx="0" cy="2931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Арка 45"/>
            <p:cNvSpPr/>
            <p:nvPr/>
          </p:nvSpPr>
          <p:spPr>
            <a:xfrm>
              <a:off x="358075" y="3345638"/>
              <a:ext cx="1286109" cy="331464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9650456" y="5228012"/>
            <a:ext cx="2354826" cy="1629988"/>
            <a:chOff x="9650456" y="5228012"/>
            <a:chExt cx="2354826" cy="1629988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9650456" y="5523547"/>
              <a:ext cx="2354826" cy="133445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3200" b="1" dirty="0" smtClean="0">
                <a:solidFill>
                  <a:schemeClr val="tx1"/>
                </a:solidFill>
              </a:endParaRPr>
            </a:p>
            <a:p>
              <a:r>
                <a:rPr lang="ru-RU" sz="3200" b="1" dirty="0" smtClean="0">
                  <a:solidFill>
                    <a:schemeClr val="accent1"/>
                  </a:solidFill>
                </a:rPr>
                <a:t>Нет –</a:t>
              </a:r>
              <a:r>
                <a:rPr lang="ru-RU" sz="3200" b="1" dirty="0" smtClean="0">
                  <a:solidFill>
                    <a:schemeClr val="tx1"/>
                  </a:solidFill>
                </a:rPr>
                <a:t> пиши </a:t>
              </a:r>
              <a:r>
                <a:rPr lang="ru-RU" sz="3200" b="1" dirty="0" smtClean="0">
                  <a:solidFill>
                    <a:srgbClr val="FF0000"/>
                  </a:solidFill>
                </a:rPr>
                <a:t>слитно</a:t>
              </a:r>
            </a:p>
            <a:p>
              <a:endParaRPr lang="ru-RU" sz="3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0" name="Прямая соединительная линия 49"/>
            <p:cNvCxnSpPr>
              <a:endCxn id="48" idx="0"/>
            </p:cNvCxnSpPr>
            <p:nvPr/>
          </p:nvCxnSpPr>
          <p:spPr>
            <a:xfrm>
              <a:off x="10827869" y="5228012"/>
              <a:ext cx="0" cy="29553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3545250" y="5228012"/>
            <a:ext cx="6034381" cy="1689498"/>
            <a:chOff x="3545250" y="5228012"/>
            <a:chExt cx="6034381" cy="1689498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545250" y="5347850"/>
              <a:ext cx="5737566" cy="15696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3200" b="1" dirty="0" smtClean="0">
                  <a:solidFill>
                    <a:schemeClr val="accent1"/>
                  </a:solidFill>
                </a:rPr>
                <a:t>Да – </a:t>
              </a:r>
              <a:r>
                <a:rPr lang="ru-RU" sz="3200" b="1" dirty="0" smtClean="0"/>
                <a:t>пиши</a:t>
              </a:r>
              <a:r>
                <a:rPr lang="ru-RU" sz="3200" b="1" dirty="0" smtClean="0">
                  <a:solidFill>
                    <a:srgbClr val="FF0000"/>
                  </a:solidFill>
                </a:rPr>
                <a:t> раздельно</a:t>
              </a:r>
            </a:p>
            <a:p>
              <a:r>
                <a:rPr lang="ru-RU" sz="3200" b="1" i="1" dirty="0" smtClean="0">
                  <a:solidFill>
                    <a:srgbClr val="FF0000"/>
                  </a:solidFill>
                </a:rPr>
                <a:t>далеко </a:t>
              </a:r>
              <a:r>
                <a:rPr lang="ru-RU" sz="3200" b="1" i="1" dirty="0" smtClean="0"/>
                <a:t>не красавица,</a:t>
              </a:r>
            </a:p>
            <a:p>
              <a:r>
                <a:rPr lang="ru-RU" sz="3200" b="1" i="1" dirty="0">
                  <a:solidFill>
                    <a:srgbClr val="FF0000"/>
                  </a:solidFill>
                </a:rPr>
                <a:t> </a:t>
              </a:r>
              <a:r>
                <a:rPr lang="ru-RU" sz="3200" b="1" i="1" dirty="0" smtClean="0">
                  <a:solidFill>
                    <a:srgbClr val="FF0000"/>
                  </a:solidFill>
                </a:rPr>
                <a:t>ни </a:t>
              </a:r>
              <a:r>
                <a:rPr lang="ru-RU" sz="3200" b="1" i="1" dirty="0" smtClean="0"/>
                <a:t>на кого </a:t>
              </a:r>
              <a:r>
                <a:rPr lang="ru-RU" sz="3200" b="1" i="1" dirty="0" smtClean="0">
                  <a:solidFill>
                    <a:srgbClr val="FF0000"/>
                  </a:solidFill>
                </a:rPr>
                <a:t>не</a:t>
              </a:r>
              <a:r>
                <a:rPr lang="ru-RU" sz="3200" b="1" i="1" dirty="0" smtClean="0"/>
                <a:t> похожий</a:t>
              </a:r>
              <a:endParaRPr lang="ru-RU" sz="3200" b="1" i="1" dirty="0"/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9282816" y="5228012"/>
              <a:ext cx="296815" cy="47961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184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948" y="1135626"/>
            <a:ext cx="4984955" cy="32151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НЕ раздельно</a:t>
            </a:r>
            <a:endParaRPr lang="ru-RU" sz="6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79457" y="1135626"/>
            <a:ext cx="4984955" cy="32151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/>
              <a:t>НЕ слитно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0227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7920" y="212558"/>
            <a:ext cx="967284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4000" b="1" dirty="0" smtClean="0"/>
              <a:t>Тупик ошибок сложных прилагательных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3490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7345" y="-28951"/>
            <a:ext cx="590228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Сложные прилагательные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0907" y="679017"/>
            <a:ext cx="677743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образовано слово?</a:t>
            </a:r>
            <a:endParaRPr lang="ru-RU" sz="40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18349" y="808280"/>
            <a:ext cx="2921303" cy="2494094"/>
            <a:chOff x="-11597" y="1075299"/>
            <a:chExt cx="2921303" cy="249409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-11597" y="1691058"/>
              <a:ext cx="2757948" cy="18783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Слияние –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слитно 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i="1" dirty="0" err="1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</a:t>
              </a:r>
              <a:r>
                <a:rPr lang="ru-RU" sz="3200" b="1" i="1" dirty="0" err="1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ечнозелый</a:t>
              </a:r>
              <a:r>
                <a:rPr lang="ru-RU" sz="32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ru-RU" sz="24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1919038" y="1075299"/>
              <a:ext cx="990668" cy="6083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па 8"/>
          <p:cNvGrpSpPr/>
          <p:nvPr/>
        </p:nvGrpSpPr>
        <p:grpSpPr>
          <a:xfrm>
            <a:off x="3743936" y="1263792"/>
            <a:ext cx="2884552" cy="947078"/>
            <a:chOff x="7554210" y="1387410"/>
            <a:chExt cx="2884552" cy="947078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554210" y="1715216"/>
              <a:ext cx="2884552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Сложение</a:t>
              </a:r>
              <a:endParaRPr lang="ru-RU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8426719" y="1387410"/>
              <a:ext cx="2165" cy="3106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па 11"/>
          <p:cNvGrpSpPr/>
          <p:nvPr/>
        </p:nvGrpSpPr>
        <p:grpSpPr>
          <a:xfrm>
            <a:off x="7478480" y="1275118"/>
            <a:ext cx="4699727" cy="1089845"/>
            <a:chOff x="3620893" y="2713620"/>
            <a:chExt cx="5909906" cy="108984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620893" y="3184193"/>
              <a:ext cx="5909906" cy="619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 сущ. при пом. </a:t>
              </a:r>
              <a:r>
                <a:rPr lang="ru-RU" sz="3200" b="1" dirty="0" err="1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суф</a:t>
              </a:r>
              <a:r>
                <a:rPr lang="ru-RU" sz="3200" b="1" dirty="0" smtClean="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?</a:t>
              </a:r>
              <a:endParaRPr lang="ru-RU" sz="32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 flipH="1">
              <a:off x="5752377" y="2713620"/>
              <a:ext cx="1352" cy="4705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9173494" y="2364963"/>
            <a:ext cx="3018498" cy="3325564"/>
            <a:chOff x="9658369" y="4027496"/>
            <a:chExt cx="1643011" cy="3325564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9658369" y="4309855"/>
              <a:ext cx="1643011" cy="30432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Прил. пишутся  так же , как сущ. </a:t>
              </a:r>
            </a:p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Слитно- </a:t>
              </a:r>
              <a:r>
                <a:rPr lang="ru-RU" sz="28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пароходный</a:t>
              </a:r>
            </a:p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Через дефис – </a:t>
              </a:r>
              <a:r>
                <a:rPr lang="ru-RU" sz="28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северо-</a:t>
              </a:r>
              <a:r>
                <a:rPr lang="ru-RU" sz="2800" b="1" i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</a:t>
              </a:r>
              <a:r>
                <a:rPr lang="ru-RU" sz="28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ападный</a:t>
              </a:r>
              <a:endParaRPr lang="ru-RU" sz="28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0170430" y="4027496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3058935" y="2210870"/>
            <a:ext cx="2817136" cy="2576471"/>
            <a:chOff x="3447814" y="4728028"/>
            <a:chExt cx="5156721" cy="2576471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6026173" y="4728028"/>
              <a:ext cx="1" cy="2737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3447814" y="5001817"/>
              <a:ext cx="5156721" cy="23026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 </a:t>
              </a:r>
              <a:r>
                <a:rPr lang="ru-RU" sz="3200" b="1" dirty="0" err="1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подч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ru-RU" sz="3200" b="1" dirty="0" err="1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словос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 – 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слитно</a:t>
              </a:r>
            </a:p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Белоснежный</a:t>
              </a:r>
              <a:endParaRPr lang="ru-RU" sz="24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6058709" y="2210870"/>
            <a:ext cx="2445098" cy="3484878"/>
            <a:chOff x="6058709" y="2210870"/>
            <a:chExt cx="2445098" cy="3484878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6058709" y="2668987"/>
              <a:ext cx="2445098" cy="30267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 </a:t>
              </a:r>
              <a:r>
                <a:rPr lang="ru-RU" sz="3200" b="1" dirty="0" smtClean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соч. слов. </a:t>
              </a:r>
              <a:r>
                <a:rPr lang="ru-RU" sz="3200" b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– пиши </a:t>
              </a:r>
              <a:r>
                <a:rPr lang="ru-RU" sz="32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через дефис</a:t>
              </a:r>
            </a:p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Русско-</a:t>
              </a:r>
            </a:p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английский</a:t>
              </a:r>
              <a:endParaRPr lang="ru-RU" sz="32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 flipV="1">
              <a:off x="6415548" y="2210870"/>
              <a:ext cx="0" cy="4723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Прямоугольник 34"/>
          <p:cNvSpPr/>
          <p:nvPr/>
        </p:nvSpPr>
        <p:spPr>
          <a:xfrm>
            <a:off x="235974" y="4987388"/>
            <a:ext cx="4572000" cy="18582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*Через дефис - </a:t>
            </a:r>
          </a:p>
          <a:p>
            <a:r>
              <a:rPr lang="ru-RU" sz="3200" b="1" dirty="0" smtClean="0">
                <a:solidFill>
                  <a:schemeClr val="tx1"/>
                </a:solidFill>
              </a:rPr>
              <a:t>Оттенки цветов и </a:t>
            </a:r>
          </a:p>
          <a:p>
            <a:r>
              <a:rPr lang="ru-RU" sz="3200" b="1" dirty="0" err="1" smtClean="0">
                <a:solidFill>
                  <a:schemeClr val="tx1"/>
                </a:solidFill>
              </a:rPr>
              <a:t>кач</a:t>
            </a:r>
            <a:r>
              <a:rPr lang="ru-RU" sz="3200" b="1" dirty="0" smtClean="0">
                <a:solidFill>
                  <a:schemeClr val="tx1"/>
                </a:solidFill>
              </a:rPr>
              <a:t>. с доп. </a:t>
            </a:r>
            <a:r>
              <a:rPr lang="ru-RU" sz="3200" b="1" dirty="0" err="1" smtClean="0">
                <a:solidFill>
                  <a:schemeClr val="tx1"/>
                </a:solidFill>
              </a:rPr>
              <a:t>отткенком</a:t>
            </a:r>
            <a:endParaRPr lang="ru-RU" sz="3200" b="1" dirty="0" smtClean="0">
              <a:solidFill>
                <a:schemeClr val="tx1"/>
              </a:solidFill>
            </a:endParaRPr>
          </a:p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Бледно - розовый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69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150735" y="1866473"/>
            <a:ext cx="6665909" cy="1996265"/>
            <a:chOff x="-11598" y="1075299"/>
            <a:chExt cx="6665909" cy="1996265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-11598" y="1691058"/>
              <a:ext cx="6665909" cy="13805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i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СЛИТНО</a:t>
              </a:r>
            </a:p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3600" b="1" i="1" dirty="0" smtClean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Восьмидесятикилометровый</a:t>
              </a:r>
              <a:endParaRPr lang="ru-RU" sz="3600" b="1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 flipH="1">
              <a:off x="1919038" y="1075299"/>
              <a:ext cx="990668" cy="6083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рямоугольник 4"/>
          <p:cNvSpPr/>
          <p:nvPr/>
        </p:nvSpPr>
        <p:spPr>
          <a:xfrm>
            <a:off x="2441079" y="1158587"/>
            <a:ext cx="6777437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Первая часть – числит. в р. п.</a:t>
            </a:r>
            <a:endParaRPr lang="ru-RU" sz="4800" b="1" dirty="0">
              <a:solidFill>
                <a:srgbClr val="00B0F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9178" y="47381"/>
            <a:ext cx="677743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образовано слово?</a:t>
            </a:r>
            <a:endParaRPr lang="ru-RU" sz="4400" b="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120581" y="678426"/>
            <a:ext cx="0" cy="4801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63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88890" y="135649"/>
            <a:ext cx="822359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Музей экспонатов о и е после шипящих и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 суффиксах прилагательных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8068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27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366</Words>
  <Application>Microsoft Office PowerPoint</Application>
  <PresentationFormat>Широкоэкранный</PresentationFormat>
  <Paragraphs>102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CHPTU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Diana</dc:creator>
  <cp:lastModifiedBy>Diana</cp:lastModifiedBy>
  <cp:revision>81</cp:revision>
  <dcterms:created xsi:type="dcterms:W3CDTF">2018-02-17T13:48:31Z</dcterms:created>
  <dcterms:modified xsi:type="dcterms:W3CDTF">2020-10-11T12:27:35Z</dcterms:modified>
</cp:coreProperties>
</file>