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70" r:id="rId13"/>
    <p:sldId id="272" r:id="rId14"/>
    <p:sldId id="269" r:id="rId15"/>
    <p:sldId id="273" r:id="rId16"/>
    <p:sldId id="268"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Пользователь Windows" initials="ПW" lastIdx="0" clrIdx="0">
    <p:extLst>
      <p:ext uri="{19B8F6BF-5375-455C-9EA6-DF929625EA0E}">
        <p15:presenceInfo xmlns:p15="http://schemas.microsoft.com/office/powerpoint/2012/main" userId="Пользователь Window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64" d="100"/>
          <a:sy n="64" d="100"/>
        </p:scale>
        <p:origin x="96" y="3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4CBADAA-B8D9-4451-9283-7779F64DD8F7}"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115021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4CBADAA-B8D9-4451-9283-7779F64DD8F7}"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4031442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4CBADAA-B8D9-4451-9283-7779F64DD8F7}"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4030016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4CBADAA-B8D9-4451-9283-7779F64DD8F7}" type="datetimeFigureOut">
              <a:rPr lang="ru-RU" smtClean="0"/>
              <a:t>30.03.2022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1511412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4CBADAA-B8D9-4451-9283-7779F64DD8F7}" type="datetimeFigureOut">
              <a:rPr lang="ru-RU" smtClean="0"/>
              <a:t>30.03.2022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1753053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4CBADAA-B8D9-4451-9283-7779F64DD8F7}" type="datetimeFigureOut">
              <a:rPr lang="ru-RU" smtClean="0"/>
              <a:t>30.03.2022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26183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4CBADAA-B8D9-4451-9283-7779F64DD8F7}" type="datetimeFigureOut">
              <a:rPr lang="ru-RU" smtClean="0"/>
              <a:t>30.03.2022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228746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4CBADAA-B8D9-4451-9283-7779F64DD8F7}" type="datetimeFigureOut">
              <a:rPr lang="ru-RU" smtClean="0"/>
              <a:t>30.03.2022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359279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4CBADAA-B8D9-4451-9283-7779F64DD8F7}" type="datetimeFigureOut">
              <a:rPr lang="ru-RU" smtClean="0"/>
              <a:t>30.03.2022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571141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4CBADAA-B8D9-4451-9283-7779F64DD8F7}"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4020768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4CBADAA-B8D9-4451-9283-7779F64DD8F7}" type="datetimeFigureOut">
              <a:rPr lang="ru-RU" smtClean="0"/>
              <a:t>30.03.2022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332B783-5FBF-45EA-B55C-B18896B32BF4}" type="slidenum">
              <a:rPr lang="ru-RU" smtClean="0"/>
              <a:t>‹#›</a:t>
            </a:fld>
            <a:endParaRPr lang="ru-RU"/>
          </a:p>
        </p:txBody>
      </p:sp>
    </p:spTree>
    <p:extLst>
      <p:ext uri="{BB962C8B-B14F-4D97-AF65-F5344CB8AC3E}">
        <p14:creationId xmlns:p14="http://schemas.microsoft.com/office/powerpoint/2010/main" val="2751193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CBADAA-B8D9-4451-9283-7779F64DD8F7}" type="datetimeFigureOut">
              <a:rPr lang="ru-RU" smtClean="0"/>
              <a:t>30.03.2022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32B783-5FBF-45EA-B55C-B18896B32BF4}" type="slidenum">
              <a:rPr lang="ru-RU" smtClean="0"/>
              <a:t>‹#›</a:t>
            </a:fld>
            <a:endParaRPr lang="ru-RU"/>
          </a:p>
        </p:txBody>
      </p:sp>
    </p:spTree>
    <p:extLst>
      <p:ext uri="{BB962C8B-B14F-4D97-AF65-F5344CB8AC3E}">
        <p14:creationId xmlns:p14="http://schemas.microsoft.com/office/powerpoint/2010/main" val="3970901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jpg"/><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jpg"/><Relationship Id="rId1" Type="http://schemas.openxmlformats.org/officeDocument/2006/relationships/slideLayout" Target="../slideLayouts/slideLayout5.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64892"/>
            <a:ext cx="9144000" cy="1364105"/>
          </a:xfrm>
        </p:spPr>
        <p:txBody>
          <a:bodyPr/>
          <a:lstStyle/>
          <a:p>
            <a:r>
              <a:rPr lang="ru-RU" sz="2400" b="1" dirty="0">
                <a:solidFill>
                  <a:srgbClr val="455F51"/>
                </a:solidFill>
                <a:latin typeface="Times New Roman" panose="02020603050405020304" pitchFamily="18" charset="0"/>
                <a:ea typeface="Calibri" panose="020F0502020204030204" pitchFamily="34" charset="0"/>
                <a:cs typeface="Times New Roman" panose="02020603050405020304" pitchFamily="18" charset="0"/>
              </a:rPr>
              <a:t>Муниципальное дошкольное образовательное учреждение</a:t>
            </a:r>
            <a:br>
              <a:rPr lang="ru-RU" sz="2400" b="1" dirty="0">
                <a:solidFill>
                  <a:srgbClr val="455F51"/>
                </a:solidFill>
                <a:latin typeface="Times New Roman" panose="02020603050405020304" pitchFamily="18" charset="0"/>
                <a:ea typeface="Calibri" panose="020F0502020204030204" pitchFamily="34" charset="0"/>
                <a:cs typeface="Times New Roman" panose="02020603050405020304" pitchFamily="18" charset="0"/>
              </a:rPr>
            </a:br>
            <a:r>
              <a:rPr lang="ru-RU" sz="2400" b="1" dirty="0">
                <a:solidFill>
                  <a:srgbClr val="455F51"/>
                </a:solidFill>
                <a:latin typeface="Times New Roman" panose="02020603050405020304" pitchFamily="18" charset="0"/>
                <a:ea typeface="Calibri" panose="020F0502020204030204" pitchFamily="34" charset="0"/>
                <a:cs typeface="Times New Roman" panose="02020603050405020304" pitchFamily="18" charset="0"/>
              </a:rPr>
              <a:t>детский сад № 59 «Умка»</a:t>
            </a:r>
            <a:br>
              <a:rPr lang="ru-RU" sz="2400" b="1" dirty="0">
                <a:solidFill>
                  <a:srgbClr val="455F51"/>
                </a:solidFill>
                <a:latin typeface="Times New Roman" panose="02020603050405020304" pitchFamily="18" charset="0"/>
                <a:ea typeface="Calibri" panose="020F0502020204030204" pitchFamily="34" charset="0"/>
                <a:cs typeface="Times New Roman" panose="02020603050405020304" pitchFamily="18" charset="0"/>
              </a:rPr>
            </a:br>
            <a:r>
              <a:rPr lang="ru-RU" sz="2400" b="1" dirty="0">
                <a:solidFill>
                  <a:srgbClr val="455F51"/>
                </a:solidFill>
                <a:latin typeface="Times New Roman" panose="02020603050405020304" pitchFamily="18" charset="0"/>
                <a:ea typeface="Calibri" panose="020F0502020204030204" pitchFamily="34" charset="0"/>
                <a:cs typeface="Times New Roman" panose="02020603050405020304" pitchFamily="18" charset="0"/>
              </a:rPr>
              <a:t>г</a:t>
            </a:r>
            <a:r>
              <a:rPr lang="ru-RU" sz="2400" b="1" dirty="0" smtClean="0">
                <a:solidFill>
                  <a:srgbClr val="455F51"/>
                </a:solidFill>
                <a:latin typeface="Times New Roman" panose="02020603050405020304" pitchFamily="18" charset="0"/>
                <a:ea typeface="Calibri" panose="020F0502020204030204" pitchFamily="34" charset="0"/>
                <a:cs typeface="Times New Roman" panose="02020603050405020304" pitchFamily="18" charset="0"/>
              </a:rPr>
              <a:t>. о. Подольск</a:t>
            </a:r>
            <a:endParaRPr lang="ru-RU" dirty="0"/>
          </a:p>
        </p:txBody>
      </p:sp>
      <p:sp>
        <p:nvSpPr>
          <p:cNvPr id="3" name="Подзаголовок 2"/>
          <p:cNvSpPr>
            <a:spLocks noGrp="1"/>
          </p:cNvSpPr>
          <p:nvPr>
            <p:ph type="subTitle" idx="1"/>
          </p:nvPr>
        </p:nvSpPr>
        <p:spPr>
          <a:xfrm>
            <a:off x="1524000" y="2623279"/>
            <a:ext cx="9144000" cy="3792511"/>
          </a:xfrm>
        </p:spPr>
        <p:txBody>
          <a:bodyPr>
            <a:normAutofit/>
          </a:bodyPr>
          <a:lstStyle/>
          <a:p>
            <a:r>
              <a:rPr lang="ru-RU" sz="2800" b="1" i="1" dirty="0" smtClean="0">
                <a:latin typeface="Times New Roman" panose="02020603050405020304" pitchFamily="18" charset="0"/>
                <a:cs typeface="Times New Roman" panose="02020603050405020304" pitchFamily="18" charset="0"/>
              </a:rPr>
              <a:t>Мастер-класс по пошиву «Есенинского» лоскутного </a:t>
            </a:r>
          </a:p>
          <a:p>
            <a:r>
              <a:rPr lang="ru-RU" sz="2800" b="1" i="1" dirty="0" smtClean="0">
                <a:latin typeface="Times New Roman" panose="02020603050405020304" pitchFamily="18" charset="0"/>
                <a:cs typeface="Times New Roman" panose="02020603050405020304" pitchFamily="18" charset="0"/>
              </a:rPr>
              <a:t>одеяла.</a:t>
            </a:r>
          </a:p>
          <a:p>
            <a:endParaRPr lang="ru-RU" sz="2800" b="1" i="1" dirty="0">
              <a:latin typeface="Times New Roman" panose="02020603050405020304" pitchFamily="18" charset="0"/>
              <a:cs typeface="Times New Roman" panose="02020603050405020304" pitchFamily="18" charset="0"/>
            </a:endParaRPr>
          </a:p>
          <a:p>
            <a:endParaRPr lang="ru-RU" sz="2800" b="1" i="1" dirty="0" smtClean="0">
              <a:latin typeface="Times New Roman" panose="02020603050405020304" pitchFamily="18" charset="0"/>
              <a:cs typeface="Times New Roman" panose="02020603050405020304" pitchFamily="18" charset="0"/>
            </a:endParaRPr>
          </a:p>
          <a:p>
            <a:endParaRPr lang="ru-RU" sz="2800" b="1" i="1" dirty="0">
              <a:latin typeface="Times New Roman" panose="02020603050405020304" pitchFamily="18" charset="0"/>
              <a:cs typeface="Times New Roman" panose="02020603050405020304" pitchFamily="18" charset="0"/>
            </a:endParaRPr>
          </a:p>
          <a:p>
            <a:endParaRPr lang="ru-RU" sz="2800" b="1" i="1" dirty="0" smtClean="0">
              <a:latin typeface="Times New Roman" panose="02020603050405020304" pitchFamily="18" charset="0"/>
              <a:cs typeface="Times New Roman" panose="02020603050405020304" pitchFamily="18" charset="0"/>
            </a:endParaRPr>
          </a:p>
          <a:p>
            <a:r>
              <a:rPr lang="ru-RU" sz="2800" dirty="0" smtClean="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Подготовила : воспитатель Горбенко М.И.</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1445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34910"/>
            <a:ext cx="9144000" cy="2773181"/>
          </a:xfrm>
        </p:spPr>
        <p:txBody>
          <a:bodyPr>
            <a:normAutofit/>
          </a:bodyPr>
          <a:lstStyle/>
          <a:p>
            <a:pPr>
              <a:lnSpc>
                <a:spcPct val="100000"/>
              </a:lnSpc>
              <a:spcBef>
                <a:spcPts val="450"/>
              </a:spcBef>
              <a:spcAft>
                <a:spcPts val="1500"/>
              </a:spcAft>
            </a:pP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Лоскутное одеяло - непременный атрибут убранства русского крестьянского дома, где царил уют, созданный талантливой женской рукой. Лоскутное одеяло вносило красоту в скромный повседневный быт, дарило радостные краски немудреному крестьянскому жилью, согревало в самые холодные вечера. А еще лоскутное одеяло было настоящим оберегом!</a:t>
            </a:r>
            <a:r>
              <a:rPr lang="ru-RU" sz="2400" dirty="0">
                <a:latin typeface="Times New Roman" panose="02020603050405020304" pitchFamily="18" charset="0"/>
                <a:ea typeface="Calibri" panose="020F0502020204030204" pitchFamily="34" charset="0"/>
                <a:cs typeface="Times New Roman" panose="02020603050405020304" pitchFamily="18" charset="0"/>
              </a:rPr>
              <a:t/>
            </a:r>
            <a:br>
              <a:rPr lang="ru-RU" sz="2400" dirty="0">
                <a:latin typeface="Times New Roman" panose="02020603050405020304" pitchFamily="18" charset="0"/>
                <a:ea typeface="Calibri" panose="020F0502020204030204" pitchFamily="34"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pic>
        <p:nvPicPr>
          <p:cNvPr id="4" name="Рисунок 3" descr="Лоскутное одеяло - мощный древний оберег!"/>
          <p:cNvPicPr/>
          <p:nvPr/>
        </p:nvPicPr>
        <p:blipFill>
          <a:blip r:embed="rId3">
            <a:extLst>
              <a:ext uri="{28A0092B-C50C-407E-A947-70E740481C1C}">
                <a14:useLocalDpi xmlns:a14="http://schemas.microsoft.com/office/drawing/2010/main" val="0"/>
              </a:ext>
            </a:extLst>
          </a:blip>
          <a:srcRect/>
          <a:stretch>
            <a:fillRect/>
          </a:stretch>
        </p:blipFill>
        <p:spPr bwMode="auto">
          <a:xfrm>
            <a:off x="2938072" y="2698231"/>
            <a:ext cx="6415789" cy="3927422"/>
          </a:xfrm>
          <a:prstGeom prst="rect">
            <a:avLst/>
          </a:prstGeom>
          <a:noFill/>
          <a:ln>
            <a:noFill/>
          </a:ln>
          <a:scene3d>
            <a:camera prst="orthographicFront"/>
            <a:lightRig rig="threePt" dir="t"/>
          </a:scene3d>
          <a:sp3d contourW="12700">
            <a:bevelT w="139700" h="139700" prst="divot"/>
            <a:contourClr>
              <a:schemeClr val="accent2"/>
            </a:contourClr>
          </a:sp3d>
        </p:spPr>
      </p:pic>
    </p:spTree>
    <p:extLst>
      <p:ext uri="{BB962C8B-B14F-4D97-AF65-F5344CB8AC3E}">
        <p14:creationId xmlns:p14="http://schemas.microsoft.com/office/powerpoint/2010/main" val="40127958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2191062" y="2068643"/>
            <a:ext cx="7809875" cy="4570052"/>
          </a:xfrm>
          <a:prstGeom prst="rect">
            <a:avLst/>
          </a:prstGeom>
          <a:scene3d>
            <a:camera prst="orthographicFront"/>
            <a:lightRig rig="threePt" dir="t"/>
          </a:scene3d>
          <a:sp3d>
            <a:bevelT w="139700" h="139700" prst="divot"/>
          </a:sp3d>
        </p:spPr>
      </p:pic>
      <p:sp>
        <p:nvSpPr>
          <p:cNvPr id="2" name="Заголовок 1"/>
          <p:cNvSpPr>
            <a:spLocks noGrp="1"/>
          </p:cNvSpPr>
          <p:nvPr>
            <p:ph type="ctrTitle"/>
          </p:nvPr>
        </p:nvSpPr>
        <p:spPr>
          <a:xfrm>
            <a:off x="1524000" y="254833"/>
            <a:ext cx="9144000" cy="559814"/>
          </a:xfrm>
        </p:spPr>
        <p:txBody>
          <a:bodyPr>
            <a:normAutofit/>
          </a:bodyPr>
          <a:lstStyle/>
          <a:p>
            <a:pPr>
              <a:lnSpc>
                <a:spcPct val="100000"/>
              </a:lnSpc>
              <a:spcBef>
                <a:spcPts val="450"/>
              </a:spcBef>
              <a:spcAft>
                <a:spcPts val="1500"/>
              </a:spcAft>
            </a:pP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Лоскутные одеяла были распространены у всех народов и культур. </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016440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04932"/>
            <a:ext cx="9144000" cy="1394084"/>
          </a:xfrm>
        </p:spPr>
        <p:txBody>
          <a:bodyPr>
            <a:normAutofit/>
          </a:bodyPr>
          <a:lstStyle/>
          <a:p>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Так лоскутное одеяло символизировало связь поколений и времен, единство членов семьи. Недаром лоскутное одеяло во многих странах было семейной реликвией, передаваемой по наследству.</a:t>
            </a:r>
            <a:endParaRPr lang="ru-RU"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a:stretch>
            <a:fillRect/>
          </a:stretch>
        </p:blipFill>
        <p:spPr>
          <a:xfrm>
            <a:off x="3303790" y="2024892"/>
            <a:ext cx="5584420" cy="4127350"/>
          </a:xfrm>
          <a:prstGeom prst="rect">
            <a:avLst/>
          </a:prstGeom>
          <a:scene3d>
            <a:camera prst="orthographicFront"/>
            <a:lightRig rig="threePt" dir="t"/>
          </a:scene3d>
          <a:sp3d>
            <a:bevelT w="139700" h="139700" prst="divot"/>
          </a:sp3d>
        </p:spPr>
      </p:pic>
    </p:spTree>
    <p:extLst>
      <p:ext uri="{BB962C8B-B14F-4D97-AF65-F5344CB8AC3E}">
        <p14:creationId xmlns:p14="http://schemas.microsoft.com/office/powerpoint/2010/main" val="1568081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700603" y="620062"/>
            <a:ext cx="4062334" cy="5420974"/>
          </a:xfrm>
        </p:spPr>
        <p:txBody>
          <a:bodyPr>
            <a:normAutofit/>
          </a:bodyPr>
          <a:lstStyle/>
          <a:p>
            <a:pPr lvl="0" algn="l">
              <a:lnSpc>
                <a:spcPct val="100000"/>
              </a:lnSpc>
              <a:spcBef>
                <a:spcPts val="450"/>
              </a:spcBef>
              <a:spcAft>
                <a:spcPts val="1500"/>
              </a:spcAft>
            </a:pP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Во многих странах </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также</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есть </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древняя</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традиция дарить </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новорожденному</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лоскутное одеяльце. </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Такое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одеяльце, кроме </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практического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применения</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выполняет также роль оберега</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Мать шила </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новорождённому</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одеяло </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из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собственной одежды, таким образом</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защищая его от злых сил.</a:t>
            </a:r>
            <a:endParaRPr lang="ru-RU"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descr="Лоскутное одеяло - мощный древний оберег!"/>
          <p:cNvPicPr/>
          <p:nvPr/>
        </p:nvPicPr>
        <p:blipFill>
          <a:blip r:embed="rId3">
            <a:extLst>
              <a:ext uri="{28A0092B-C50C-407E-A947-70E740481C1C}">
                <a14:useLocalDpi xmlns:a14="http://schemas.microsoft.com/office/drawing/2010/main" val="0"/>
              </a:ext>
            </a:extLst>
          </a:blip>
          <a:srcRect/>
          <a:stretch>
            <a:fillRect/>
          </a:stretch>
        </p:blipFill>
        <p:spPr bwMode="auto">
          <a:xfrm>
            <a:off x="1304144" y="404735"/>
            <a:ext cx="4766872" cy="6201867"/>
          </a:xfrm>
          <a:prstGeom prst="rect">
            <a:avLst/>
          </a:prstGeom>
          <a:noFill/>
          <a:ln>
            <a:noFill/>
          </a:ln>
          <a:effectLst>
            <a:outerShdw blurRad="50800" dist="38100" dir="10800000" sx="48000" sy="48000" algn="r" rotWithShape="0">
              <a:prstClr val="black">
                <a:alpha val="40000"/>
              </a:prstClr>
            </a:outerShdw>
          </a:effectLst>
          <a:scene3d>
            <a:camera prst="orthographicFront"/>
            <a:lightRig rig="threePt" dir="t"/>
          </a:scene3d>
          <a:sp3d>
            <a:bevelT w="139700" h="139700" prst="divot"/>
          </a:sp3d>
        </p:spPr>
      </p:pic>
    </p:spTree>
    <p:extLst>
      <p:ext uri="{BB962C8B-B14F-4D97-AF65-F5344CB8AC3E}">
        <p14:creationId xmlns:p14="http://schemas.microsoft.com/office/powerpoint/2010/main" val="21159908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2"/>
            <a:ext cx="9144000" cy="3794411"/>
          </a:xfrm>
        </p:spPr>
        <p:txBody>
          <a:bodyPr>
            <a:noAutofit/>
          </a:bodyPr>
          <a:lstStyle/>
          <a:p>
            <a:pPr>
              <a:lnSpc>
                <a:spcPct val="100000"/>
              </a:lnSpc>
              <a:spcBef>
                <a:spcPts val="450"/>
              </a:spcBef>
              <a:spcAft>
                <a:spcPts val="1500"/>
              </a:spcAft>
            </a:pP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Шили лоскутные одеяла и к свадьбе невесты – себе в приданное. В приданом невесты всегда присутствовало одеяло, которое она шила сама, — как залог счастливого брака.</a:t>
            </a:r>
            <a:b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Для него собирали лоскутки от одежды жениха и невесты, их родных и близких с пожеланиями добра и счастья молодой семье. Такое одеяло становилось оберегом и передавалось по наследству как семейная реликвия. Оно наделялось свойствами приносить счастье молодой семье и оберегать их дом. Такие одеяла, как и </a:t>
            </a:r>
            <a:r>
              <a:rPr lang="ru-RU" sz="24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обережные</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куклы, никогда не показывали чужим людям, не выносили из дома, и, уже тем более не укрывали ими гостей, передавая по наследству.</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7892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rotWithShape="1">
          <a:blip r:embed="rId3"/>
          <a:srcRect l="27216" t="4214" r="25578" b="3121"/>
          <a:stretch/>
        </p:blipFill>
        <p:spPr>
          <a:xfrm>
            <a:off x="3057428" y="236720"/>
            <a:ext cx="5996632" cy="6621280"/>
          </a:xfrm>
          <a:prstGeom prst="rect">
            <a:avLst/>
          </a:prstGeom>
          <a:scene3d>
            <a:camera prst="orthographicFront"/>
            <a:lightRig rig="threePt" dir="t"/>
          </a:scene3d>
          <a:sp3d>
            <a:bevelT w="139700" h="139700" prst="divot"/>
          </a:sp3d>
        </p:spPr>
      </p:pic>
    </p:spTree>
    <p:extLst>
      <p:ext uri="{BB962C8B-B14F-4D97-AF65-F5344CB8AC3E}">
        <p14:creationId xmlns:p14="http://schemas.microsoft.com/office/powerpoint/2010/main" val="1246292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nSpc>
                <a:spcPct val="100000"/>
              </a:lnSpc>
              <a:spcBef>
                <a:spcPts val="450"/>
              </a:spcBef>
              <a:spcAft>
                <a:spcPts val="1500"/>
              </a:spcAft>
            </a:pPr>
            <a:r>
              <a:rPr lang="ru-RU" sz="18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18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1798820" y="1027906"/>
            <a:ext cx="9203960" cy="1569660"/>
          </a:xfrm>
          <a:prstGeom prst="rect">
            <a:avLst/>
          </a:prstGeom>
        </p:spPr>
        <p:txBody>
          <a:bodyPr wrap="square">
            <a:spAutoFit/>
          </a:bodyPr>
          <a:lstStyle/>
          <a:p>
            <a:pPr>
              <a:spcBef>
                <a:spcPts val="450"/>
              </a:spcBef>
              <a:spcAft>
                <a:spcPts val="1500"/>
              </a:spcAft>
            </a:pPr>
            <a:r>
              <a:rPr lang="ru-RU"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Слово «одеяло» использовалось ещё в древнерусском языке и зафиксировано в самых древних словарях. Оно образовано от глагола «одеваться» — ведь оно действительно одевает и укрывает тело, окутывает его своим теплом</a:t>
            </a:r>
            <a:r>
              <a:rPr lang="ru-RU" sz="24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3"/>
          <a:stretch>
            <a:fillRect/>
          </a:stretch>
        </p:blipFill>
        <p:spPr>
          <a:xfrm>
            <a:off x="3312826" y="2712174"/>
            <a:ext cx="5261548" cy="3943758"/>
          </a:xfrm>
          <a:prstGeom prst="rect">
            <a:avLst/>
          </a:prstGeom>
          <a:scene3d>
            <a:camera prst="orthographicFront"/>
            <a:lightRig rig="threePt" dir="t"/>
          </a:scene3d>
          <a:sp3d>
            <a:bevelT w="139700" h="139700" prst="divot"/>
          </a:sp3d>
        </p:spPr>
      </p:pic>
    </p:spTree>
    <p:extLst>
      <p:ext uri="{BB962C8B-B14F-4D97-AF65-F5344CB8AC3E}">
        <p14:creationId xmlns:p14="http://schemas.microsoft.com/office/powerpoint/2010/main" val="2868530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2"/>
            <a:ext cx="9144000" cy="3794411"/>
          </a:xfrm>
        </p:spPr>
        <p:txBody>
          <a:bodyPr>
            <a:normAutofit/>
          </a:bodyPr>
          <a:lstStyle/>
          <a:p>
            <a:pPr>
              <a:lnSpc>
                <a:spcPct val="100000"/>
              </a:lnSpc>
              <a:spcBef>
                <a:spcPts val="450"/>
              </a:spcBef>
              <a:spcAft>
                <a:spcPts val="1500"/>
              </a:spcAft>
            </a:pPr>
            <a:r>
              <a:rPr lang="ru-RU" sz="18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18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1524000" y="591155"/>
            <a:ext cx="9643671" cy="1569660"/>
          </a:xfrm>
          <a:prstGeom prst="rect">
            <a:avLst/>
          </a:prstGeom>
        </p:spPr>
        <p:txBody>
          <a:bodyPr wrap="square">
            <a:spAutoFit/>
          </a:bodyPr>
          <a:lstStyle/>
          <a:p>
            <a:pPr lvl="0"/>
            <a:r>
              <a:rPr lang="ru-RU" sz="24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На Руси лоскутные одеяла появились в X—XI веках. Несмотря на то, что одеяла всегда шились из старой одежды, они были в определённой степени роскошью. Вся одежда, сшитая из натуральных материалов, носилась долго, передаваясь из поколения в поколение</a:t>
            </a:r>
            <a:endParaRPr lang="ru-RU" sz="2400" dirty="0">
              <a:solidFill>
                <a:prstClr val="black"/>
              </a:solidFill>
              <a:latin typeface="Times New Roman" panose="02020603050405020304" pitchFamily="18" charset="0"/>
              <a:cs typeface="Times New Roman" panose="02020603050405020304" pitchFamily="18" charset="0"/>
            </a:endParaRPr>
          </a:p>
        </p:txBody>
      </p:sp>
      <p:pic>
        <p:nvPicPr>
          <p:cNvPr id="4" name="Рисунок 3" descr="https://i.mycdn.me/i?r=AyH4iRPQ2q0otWIFepML2LxRxkklwNXr-cOlBpG30MYCMw&amp;fn=w_548"/>
          <p:cNvPicPr/>
          <p:nvPr/>
        </p:nvPicPr>
        <p:blipFill rotWithShape="1">
          <a:blip r:embed="rId3">
            <a:extLst>
              <a:ext uri="{28A0092B-C50C-407E-A947-70E740481C1C}">
                <a14:useLocalDpi xmlns:a14="http://schemas.microsoft.com/office/drawing/2010/main" val="0"/>
              </a:ext>
            </a:extLst>
          </a:blip>
          <a:srcRect l="1998" t="2227" r="1531" b="11162"/>
          <a:stretch/>
        </p:blipFill>
        <p:spPr bwMode="auto">
          <a:xfrm>
            <a:off x="3282845" y="2443397"/>
            <a:ext cx="5666283" cy="4227226"/>
          </a:xfrm>
          <a:prstGeom prst="rect">
            <a:avLst/>
          </a:prstGeom>
          <a:noFill/>
          <a:ln>
            <a:noFill/>
          </a:ln>
          <a:scene3d>
            <a:camera prst="orthographicFront"/>
            <a:lightRig rig="threePt" dir="t"/>
          </a:scene3d>
          <a:sp3d>
            <a:bevelT w="139700" h="139700" prst="divot"/>
          </a:sp3d>
        </p:spPr>
      </p:pic>
    </p:spTree>
    <p:extLst>
      <p:ext uri="{BB962C8B-B14F-4D97-AF65-F5344CB8AC3E}">
        <p14:creationId xmlns:p14="http://schemas.microsoft.com/office/powerpoint/2010/main" val="19891641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2"/>
            <a:ext cx="9144000" cy="3794411"/>
          </a:xfrm>
        </p:spPr>
        <p:txBody>
          <a:bodyPr>
            <a:normAutofit/>
          </a:bodyPr>
          <a:lstStyle/>
          <a:p>
            <a:pPr>
              <a:lnSpc>
                <a:spcPct val="100000"/>
              </a:lnSpc>
              <a:spcBef>
                <a:spcPts val="450"/>
              </a:spcBef>
              <a:spcAft>
                <a:spcPts val="1500"/>
              </a:spcAft>
            </a:pPr>
            <a:r>
              <a:rPr lang="ru-RU" sz="1800" dirty="0" smtClean="0">
                <a:effectLst/>
                <a:latin typeface="Calibri" panose="020F0502020204030204" pitchFamily="34" charset="0"/>
                <a:ea typeface="Calibri" panose="020F0502020204030204" pitchFamily="34" charset="0"/>
                <a:cs typeface="Times New Roman" panose="02020603050405020304" pitchFamily="18" charset="0"/>
              </a:rPr>
              <a:t/>
            </a:r>
            <a:br>
              <a:rPr lang="ru-RU" sz="1800" dirty="0" smtClean="0">
                <a:effectLst/>
                <a:latin typeface="Calibri" panose="020F0502020204030204" pitchFamily="34" charset="0"/>
                <a:ea typeface="Calibri" panose="020F0502020204030204" pitchFamily="34" charset="0"/>
                <a:cs typeface="Times New Roman" panose="02020603050405020304" pitchFamily="18" charset="0"/>
              </a:rPr>
            </a:b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https://ryazpressa.ru/wp-content/uploads/photo-gallery/skopin-odeyalo/nonfh1f-r8q.jpg"/>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4384"/>
            <a:ext cx="9488774" cy="6296338"/>
          </a:xfrm>
          <a:prstGeom prst="rect">
            <a:avLst/>
          </a:prstGeom>
          <a:noFill/>
          <a:ln>
            <a:noFill/>
          </a:ln>
          <a:scene3d>
            <a:camera prst="orthographicFront"/>
            <a:lightRig rig="threePt" dir="t"/>
          </a:scene3d>
          <a:sp3d>
            <a:bevelT w="139700" h="139700" prst="divot"/>
          </a:sp3d>
        </p:spPr>
      </p:pic>
    </p:spTree>
    <p:extLst>
      <p:ext uri="{BB962C8B-B14F-4D97-AF65-F5344CB8AC3E}">
        <p14:creationId xmlns:p14="http://schemas.microsoft.com/office/powerpoint/2010/main" val="95317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smtClean="0"/>
              <a:t/>
            </a:r>
            <a:br>
              <a:rPr lang="ru-RU" smtClean="0"/>
            </a:br>
            <a:endParaRPr lang="ru-RU" dirty="0"/>
          </a:p>
        </p:txBody>
      </p:sp>
      <p:sp>
        <p:nvSpPr>
          <p:cNvPr id="5" name="Подзаголовок 4"/>
          <p:cNvSpPr>
            <a:spLocks noGrp="1"/>
          </p:cNvSpPr>
          <p:nvPr>
            <p:ph type="subTitle" idx="1"/>
          </p:nvPr>
        </p:nvSpPr>
        <p:spPr>
          <a:xfrm>
            <a:off x="1524000" y="404734"/>
            <a:ext cx="9144000" cy="4853066"/>
          </a:xfrm>
        </p:spPr>
        <p:txBody>
          <a:bodyPr/>
          <a:lstStyle/>
          <a:p>
            <a:pPr>
              <a:lnSpc>
                <a:spcPct val="100000"/>
              </a:lnSpc>
            </a:pPr>
            <a:r>
              <a:rPr lang="ru-RU" dirty="0">
                <a:solidFill>
                  <a:srgbClr val="404040"/>
                </a:solidFill>
                <a:latin typeface="Times New Roman" panose="02020603050405020304" pitchFamily="18" charset="0"/>
                <a:ea typeface="Calibri" panose="020F0502020204030204" pitchFamily="34" charset="0"/>
                <a:cs typeface="Times New Roman" panose="02020603050405020304" pitchFamily="18" charset="0"/>
              </a:rPr>
              <a:t>Шитое таким способом одеяло недавно получило название «Есенинское». Это старинный способ шитья, которым создавались уникальные работы рукодельниц на </a:t>
            </a:r>
            <a:r>
              <a:rPr lang="ru-RU" dirty="0" smtClean="0">
                <a:solidFill>
                  <a:srgbClr val="404040"/>
                </a:solidFill>
                <a:latin typeface="Times New Roman" panose="02020603050405020304" pitchFamily="18" charset="0"/>
                <a:ea typeface="Calibri" panose="020F0502020204030204" pitchFamily="34" charset="0"/>
                <a:cs typeface="Times New Roman" panose="02020603050405020304" pitchFamily="18" charset="0"/>
              </a:rPr>
              <a:t>Руси.</a:t>
            </a:r>
          </a:p>
          <a:p>
            <a:pPr>
              <a:lnSpc>
                <a:spcPct val="100000"/>
              </a:lnSpc>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Это одеяло визуально повторяет одеяло на кровати матери Сергея Есенина в его доме в Константиново. Настоящее одеяло было утрачено, и талантливая мастерица Вера Голубева точно воссоздала его для музея.</a:t>
            </a:r>
            <a:endParaRPr lang="ru-RU"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3386275" y="3192905"/>
            <a:ext cx="5146150" cy="3426287"/>
          </a:xfrm>
          <a:prstGeom prst="rect">
            <a:avLst/>
          </a:prstGeom>
          <a:scene3d>
            <a:camera prst="orthographicFront"/>
            <a:lightRig rig="threePt" dir="t"/>
          </a:scene3d>
          <a:sp3d>
            <a:bevelT w="139700" h="139700" prst="divot"/>
          </a:sp3d>
        </p:spPr>
      </p:pic>
    </p:spTree>
    <p:extLst>
      <p:ext uri="{BB962C8B-B14F-4D97-AF65-F5344CB8AC3E}">
        <p14:creationId xmlns:p14="http://schemas.microsoft.com/office/powerpoint/2010/main" val="17735140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Текст 5"/>
          <p:cNvSpPr>
            <a:spLocks noGrp="1"/>
          </p:cNvSpPr>
          <p:nvPr>
            <p:ph type="body" idx="1"/>
          </p:nvPr>
        </p:nvSpPr>
        <p:spPr>
          <a:xfrm>
            <a:off x="1349115" y="224853"/>
            <a:ext cx="4648460" cy="1199214"/>
          </a:xfrm>
        </p:spPr>
        <p:txBody>
          <a:bodyPr/>
          <a:lstStyle/>
          <a:p>
            <a:r>
              <a:rPr lang="ru-RU" b="0" dirty="0">
                <a:solidFill>
                  <a:srgbClr val="404040"/>
                </a:solidFill>
                <a:latin typeface="Georgia" panose="02040502050405020303" pitchFamily="18" charset="0"/>
                <a:ea typeface="Calibri" panose="020F0502020204030204" pitchFamily="34" charset="0"/>
                <a:cs typeface="Times New Roman" panose="02020603050405020304" pitchFamily="18" charset="0"/>
              </a:rPr>
              <a:t>Лоскуты ткани порежьте на квадраты со сторонами 15 см.</a:t>
            </a:r>
            <a:endParaRPr lang="ru-RU" dirty="0"/>
          </a:p>
        </p:txBody>
      </p:sp>
      <p:pic>
        <p:nvPicPr>
          <p:cNvPr id="12" name="Объект 11"/>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678900" y="1681163"/>
            <a:ext cx="3986474" cy="2989855"/>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8" name="Текст 7"/>
          <p:cNvSpPr>
            <a:spLocks noGrp="1"/>
          </p:cNvSpPr>
          <p:nvPr>
            <p:ph type="body" sz="quarter" idx="3"/>
          </p:nvPr>
        </p:nvSpPr>
        <p:spPr>
          <a:xfrm>
            <a:off x="6172200" y="1109272"/>
            <a:ext cx="4845570" cy="1395803"/>
          </a:xfrm>
        </p:spPr>
        <p:txBody>
          <a:bodyPr>
            <a:normAutofit lnSpcReduction="10000"/>
          </a:bodyPr>
          <a:lstStyle/>
          <a:p>
            <a:r>
              <a:rPr lang="ru-RU" b="0" dirty="0">
                <a:solidFill>
                  <a:srgbClr val="404040"/>
                </a:solidFill>
                <a:latin typeface="Georgia" panose="02040502050405020303" pitchFamily="18" charset="0"/>
                <a:ea typeface="Calibri" panose="020F0502020204030204" pitchFamily="34" charset="0"/>
                <a:cs typeface="Times New Roman" panose="02020603050405020304" pitchFamily="18" charset="0"/>
              </a:rPr>
              <a:t>Сложите тёмные и светлые квадраты в шахматном порядке. Составляйте квадрат из 4 маленьких квадратов</a:t>
            </a:r>
            <a:endParaRPr lang="ru-RU" dirty="0"/>
          </a:p>
        </p:txBody>
      </p:sp>
      <p:pic>
        <p:nvPicPr>
          <p:cNvPr id="13" name="Объект 12"/>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rot="16200000">
            <a:off x="7339201" y="2805181"/>
            <a:ext cx="2506207" cy="3341609"/>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23000584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13" y="0"/>
            <a:ext cx="11820573" cy="6858000"/>
          </a:xfrm>
          <a:prstGeom prst="rect">
            <a:avLst/>
          </a:prstGeom>
        </p:spPr>
      </p:pic>
      <p:sp>
        <p:nvSpPr>
          <p:cNvPr id="5" name="Заголовок 4"/>
          <p:cNvSpPr>
            <a:spLocks noGrp="1"/>
          </p:cNvSpPr>
          <p:nvPr>
            <p:ph type="title"/>
          </p:nvPr>
        </p:nvSpPr>
        <p:spPr>
          <a:xfrm>
            <a:off x="1349115" y="365125"/>
            <a:ext cx="9458794" cy="1325563"/>
          </a:xfrm>
        </p:spPr>
        <p:txBody>
          <a:bodyPr>
            <a:normAutofit/>
          </a:bodyPr>
          <a:lstStyle/>
          <a:p>
            <a:pPr>
              <a:lnSpc>
                <a:spcPct val="107000"/>
              </a:lnSpc>
              <a:spcAft>
                <a:spcPts val="800"/>
              </a:spcAft>
            </a:pPr>
            <a:r>
              <a:rPr lang="ru-RU" sz="2400" dirty="0">
                <a:solidFill>
                  <a:srgbClr val="404040"/>
                </a:solidFill>
                <a:latin typeface="Georgia" panose="02040502050405020303" pitchFamily="18" charset="0"/>
                <a:ea typeface="Calibri" panose="020F0502020204030204" pitchFamily="34" charset="0"/>
                <a:cs typeface="Times New Roman" panose="02020603050405020304" pitchFamily="18" charset="0"/>
              </a:rPr>
              <a:t>Затем прошейте по бокам. Должен получиться такой «кармашек».</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1718528" y="1569153"/>
            <a:ext cx="4359984" cy="326998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7924" y="2923082"/>
            <a:ext cx="4127290" cy="309546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24838901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713" y="0"/>
            <a:ext cx="11820573" cy="6858000"/>
          </a:xfrm>
          <a:prstGeom prst="rect">
            <a:avLst/>
          </a:prstGeom>
        </p:spPr>
      </p:pic>
      <p:sp>
        <p:nvSpPr>
          <p:cNvPr id="3" name="Заголовок 2"/>
          <p:cNvSpPr>
            <a:spLocks noGrp="1"/>
          </p:cNvSpPr>
          <p:nvPr>
            <p:ph type="title"/>
          </p:nvPr>
        </p:nvSpPr>
        <p:spPr>
          <a:xfrm>
            <a:off x="1334124" y="1"/>
            <a:ext cx="9548735" cy="1109272"/>
          </a:xfrm>
        </p:spPr>
        <p:txBody>
          <a:bodyPr>
            <a:normAutofit/>
          </a:bodyPr>
          <a:lstStyle/>
          <a:p>
            <a:pPr>
              <a:lnSpc>
                <a:spcPct val="107000"/>
              </a:lnSpc>
              <a:spcAft>
                <a:spcPts val="800"/>
              </a:spcAft>
            </a:pPr>
            <a:r>
              <a:rPr lang="ru-RU" sz="2400" dirty="0" smtClean="0">
                <a:solidFill>
                  <a:srgbClr val="404040"/>
                </a:solidFill>
                <a:latin typeface="Georgia" panose="02040502050405020303" pitchFamily="18" charset="0"/>
                <a:ea typeface="Calibri" panose="020F0502020204030204" pitchFamily="34" charset="0"/>
                <a:cs typeface="Times New Roman" panose="02020603050405020304" pitchFamily="18" charset="0"/>
              </a:rPr>
              <a:t>Сложите квадрат.             В </a:t>
            </a:r>
            <a:r>
              <a:rPr lang="ru-RU" sz="2400" dirty="0">
                <a:solidFill>
                  <a:srgbClr val="404040"/>
                </a:solidFill>
                <a:latin typeface="Georgia" panose="02040502050405020303" pitchFamily="18" charset="0"/>
                <a:ea typeface="Calibri" panose="020F0502020204030204" pitchFamily="34" charset="0"/>
                <a:cs typeface="Times New Roman" panose="02020603050405020304" pitchFamily="18" charset="0"/>
              </a:rPr>
              <a:t>отверстие добавьте наполнитель.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6128" y="1905912"/>
            <a:ext cx="3797506" cy="284813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6223" y="3329977"/>
            <a:ext cx="4407108" cy="330533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6220104" y="613922"/>
            <a:ext cx="2143593" cy="285812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23237716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Текст 6"/>
          <p:cNvSpPr>
            <a:spLocks noGrp="1"/>
          </p:cNvSpPr>
          <p:nvPr>
            <p:ph type="body" idx="1"/>
          </p:nvPr>
        </p:nvSpPr>
        <p:spPr>
          <a:xfrm>
            <a:off x="1417507" y="0"/>
            <a:ext cx="4580068" cy="1903751"/>
          </a:xfrm>
        </p:spPr>
        <p:txBody>
          <a:bodyPr>
            <a:noAutofit/>
          </a:bodyPr>
          <a:lstStyle/>
          <a:p>
            <a:r>
              <a:rPr lang="ru-RU" b="0" dirty="0">
                <a:solidFill>
                  <a:srgbClr val="404040"/>
                </a:solidFill>
                <a:latin typeface="Times New Roman" panose="02020603050405020304" pitchFamily="18" charset="0"/>
                <a:ea typeface="Calibri" panose="020F0502020204030204" pitchFamily="34" charset="0"/>
                <a:cs typeface="Times New Roman" panose="02020603050405020304" pitchFamily="18" charset="0"/>
              </a:rPr>
              <a:t>Прошейте отверстие потайным швом.</a:t>
            </a:r>
            <a:br>
              <a:rPr lang="ru-RU" b="0" dirty="0">
                <a:solidFill>
                  <a:srgbClr val="404040"/>
                </a:solidFill>
                <a:latin typeface="Times New Roman" panose="02020603050405020304" pitchFamily="18" charset="0"/>
                <a:ea typeface="Calibri" panose="020F0502020204030204" pitchFamily="34" charset="0"/>
                <a:cs typeface="Times New Roman" panose="02020603050405020304" pitchFamily="18" charset="0"/>
              </a:rPr>
            </a:br>
            <a:r>
              <a:rPr lang="ru-RU" b="0" dirty="0">
                <a:solidFill>
                  <a:srgbClr val="404040"/>
                </a:solidFill>
                <a:latin typeface="Times New Roman" panose="02020603050405020304" pitchFamily="18" charset="0"/>
                <a:ea typeface="Calibri" panose="020F0502020204030204" pitchFamily="34" charset="0"/>
                <a:cs typeface="Times New Roman" panose="02020603050405020304" pitchFamily="18" charset="0"/>
              </a:rPr>
              <a:t/>
            </a:r>
            <a:br>
              <a:rPr lang="ru-RU" b="0" dirty="0">
                <a:solidFill>
                  <a:srgbClr val="404040"/>
                </a:solidFill>
                <a:latin typeface="Times New Roman" panose="02020603050405020304" pitchFamily="18" charset="0"/>
                <a:ea typeface="Calibri" panose="020F0502020204030204" pitchFamily="34"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9" name="Текст 8"/>
          <p:cNvSpPr>
            <a:spLocks noGrp="1"/>
          </p:cNvSpPr>
          <p:nvPr>
            <p:ph type="body" sz="quarter" idx="3"/>
          </p:nvPr>
        </p:nvSpPr>
        <p:spPr/>
        <p:txBody>
          <a:bodyPr/>
          <a:lstStyle/>
          <a:p>
            <a:r>
              <a:rPr lang="ru-RU" b="0" dirty="0" smtClean="0">
                <a:latin typeface="Times New Roman" panose="02020603050405020304" pitchFamily="18" charset="0"/>
                <a:cs typeface="Times New Roman" panose="02020603050405020304" pitchFamily="18" charset="0"/>
              </a:rPr>
              <a:t>Вот такие чудесные блоки у Вас получатся.</a:t>
            </a:r>
            <a:endParaRPr lang="ru-RU" b="0" dirty="0">
              <a:latin typeface="Times New Roman" panose="02020603050405020304" pitchFamily="18" charset="0"/>
              <a:cs typeface="Times New Roman" panose="02020603050405020304" pitchFamily="18" charset="0"/>
            </a:endParaRPr>
          </a:p>
        </p:txBody>
      </p:sp>
      <p:pic>
        <p:nvPicPr>
          <p:cNvPr id="11" name="Объект 10"/>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rot="16200000">
            <a:off x="6687887" y="2136324"/>
            <a:ext cx="3551312" cy="4735083"/>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2182214" y="1172721"/>
            <a:ext cx="3050654" cy="406753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14892060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63120" y="2473378"/>
            <a:ext cx="7704945" cy="1678898"/>
          </a:xfrm>
        </p:spPr>
        <p:txBody>
          <a:bodyPr>
            <a:normAutofit/>
          </a:bodyPr>
          <a:lstStyle/>
          <a:p>
            <a:pPr>
              <a:lnSpc>
                <a:spcPct val="100000"/>
              </a:lnSpc>
              <a:spcBef>
                <a:spcPts val="450"/>
              </a:spcBef>
              <a:spcAft>
                <a:spcPts val="1500"/>
              </a:spcAft>
            </a:pPr>
            <a:r>
              <a:rPr lang="ru-RU" sz="3200" dirty="0" smtClean="0">
                <a:effectLst/>
                <a:latin typeface="Times New Roman" panose="02020603050405020304" pitchFamily="18" charset="0"/>
                <a:ea typeface="Calibri" panose="020F0502020204030204" pitchFamily="34" charset="0"/>
                <a:cs typeface="Times New Roman" panose="02020603050405020304" pitchFamily="18" charset="0"/>
              </a:rPr>
              <a:t/>
            </a:r>
            <a:br>
              <a:rPr lang="ru-RU" sz="32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ru-RU" sz="5400" dirty="0" smtClean="0">
                <a:effectLst/>
                <a:latin typeface="Times New Roman" panose="02020603050405020304" pitchFamily="18" charset="0"/>
                <a:ea typeface="Calibri" panose="020F0502020204030204" pitchFamily="34" charset="0"/>
                <a:cs typeface="Times New Roman" panose="02020603050405020304" pitchFamily="18" charset="0"/>
              </a:rPr>
              <a:t>Спасибо за внимание!</a:t>
            </a:r>
            <a:endParaRPr lang="ru-RU" sz="5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6452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TotalTime>
  <Words>295</Words>
  <Application>Microsoft Office PowerPoint</Application>
  <PresentationFormat>Широкоэкранный</PresentationFormat>
  <Paragraphs>28</Paragraphs>
  <Slides>16</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16</vt:i4>
      </vt:variant>
    </vt:vector>
  </HeadingPairs>
  <TitlesOfParts>
    <vt:vector size="22" baseType="lpstr">
      <vt:lpstr>Arial</vt:lpstr>
      <vt:lpstr>Calibri</vt:lpstr>
      <vt:lpstr>Calibri Light</vt:lpstr>
      <vt:lpstr>Georgia</vt:lpstr>
      <vt:lpstr>Times New Roman</vt:lpstr>
      <vt:lpstr>Тема Office</vt:lpstr>
      <vt:lpstr>Муниципальное дошкольное образовательное учреждение детский сад № 59 «Умка» г. о. Подольск</vt:lpstr>
      <vt:lpstr>Лоскутное одеяло - непременный атрибут убранства русского крестьянского дома, где царил уют, созданный талантливой женской рукой. Лоскутное одеяло вносило красоту в скромный повседневный быт, дарило радостные краски немудреному крестьянскому жилью, согревало в самые холодные вечера. А еще лоскутное одеяло было настоящим оберегом! </vt:lpstr>
      <vt:lpstr>Лоскутные одеяла были распространены у всех народов и культур. </vt:lpstr>
      <vt:lpstr>Так лоскутное одеяло символизировало связь поколений и времен, единство членов семьи. Недаром лоскутное одеяло во многих странах было семейной реликвией, передаваемой по наследству.</vt:lpstr>
      <vt:lpstr>Во многих странах также  есть древняя  традиция дарить  новорожденному  лоскутное одеяльце.  Такое одеяльце, кроме  практического применения,  выполняет также роль оберега.  Мать шила новорождённому  одеяло  из собственной одежды, таким образом,  защищая его от злых сил.</vt:lpstr>
      <vt:lpstr>Шили лоскутные одеяла и к свадьбе невесты – себе в приданное. В приданом невесты всегда присутствовало одеяло, которое она шила сама, — как залог счастливого брака. Для него собирали лоскутки от одежды жениха и невесты, их родных и близких с пожеланиями добра и счастья молодой семье. Такое одеяло становилось оберегом и передавалось по наследству как семейная реликвия. Оно наделялось свойствами приносить счастье молодой семье и оберегать их дом. Такие одеяла, как и обережные куклы, никогда не показывали чужим людям, не выносили из дома, и, уже тем более не укрывали ими гостей, передавая по наследству.</vt:lpstr>
      <vt:lpstr>Презентация PowerPoint</vt:lpstr>
      <vt:lpstr> </vt:lpstr>
      <vt:lpstr> </vt:lpstr>
      <vt:lpstr> </vt:lpstr>
      <vt:lpstr> </vt:lpstr>
      <vt:lpstr>Презентация PowerPoint</vt:lpstr>
      <vt:lpstr>Затем прошейте по бокам. Должен получиться такой «кармашек».</vt:lpstr>
      <vt:lpstr>Сложите квадрат.             В отверстие добавьте наполнитель. </vt:lpstr>
      <vt:lpstr>Презентация PowerPoint</vt:lpstr>
      <vt:lpstr> Спасибо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 Windows</dc:creator>
  <cp:lastModifiedBy>Пользователь Windows</cp:lastModifiedBy>
  <cp:revision>25</cp:revision>
  <dcterms:created xsi:type="dcterms:W3CDTF">2022-01-24T17:23:52Z</dcterms:created>
  <dcterms:modified xsi:type="dcterms:W3CDTF">2022-03-30T18:12:29Z</dcterms:modified>
</cp:coreProperties>
</file>