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9"/>
  </p:notesMasterIdLst>
  <p:sldIdLst>
    <p:sldId id="256" r:id="rId2"/>
    <p:sldId id="268" r:id="rId3"/>
    <p:sldId id="276" r:id="rId4"/>
    <p:sldId id="282" r:id="rId5"/>
    <p:sldId id="275" r:id="rId6"/>
    <p:sldId id="285" r:id="rId7"/>
    <p:sldId id="284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" initials="П" lastIdx="1" clrIdx="0">
    <p:extLst>
      <p:ext uri="{19B8F6BF-5375-455C-9EA6-DF929625EA0E}">
        <p15:presenceInfo xmlns:p15="http://schemas.microsoft.com/office/powerpoint/2012/main" userId="Пользователь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A6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40" autoAdjust="0"/>
    <p:restoredTop sz="95256" autoAdjust="0"/>
  </p:normalViewPr>
  <p:slideViewPr>
    <p:cSldViewPr snapToGrid="0">
      <p:cViewPr varScale="1">
        <p:scale>
          <a:sx n="115" d="100"/>
          <a:sy n="115" d="100"/>
        </p:scale>
        <p:origin x="12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10CDDB-9DA1-4B98-85AB-01F453EE83EB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BA4125-B409-424E-A73B-E046BABF8B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8467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BA4125-B409-424E-A73B-E046BABF8BC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4674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5.png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9.jpe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6.jpg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4.png"/><Relationship Id="rId12" Type="http://schemas.openxmlformats.org/officeDocument/2006/relationships/image" Target="../media/image5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6.mp3"/><Relationship Id="rId7" Type="http://schemas.openxmlformats.org/officeDocument/2006/relationships/image" Target="../media/image26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9.xml"/><Relationship Id="rId10" Type="http://schemas.openxmlformats.org/officeDocument/2006/relationships/image" Target="../media/image5.png"/><Relationship Id="rId4" Type="http://schemas.openxmlformats.org/officeDocument/2006/relationships/audio" Target="../media/media6.mp3"/><Relationship Id="rId9" Type="http://schemas.openxmlformats.org/officeDocument/2006/relationships/image" Target="../media/image28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gif"/><Relationship Id="rId3" Type="http://schemas.microsoft.com/office/2007/relationships/media" Target="../media/media8.mp3"/><Relationship Id="rId7" Type="http://schemas.openxmlformats.org/officeDocument/2006/relationships/image" Target="../media/image30.gif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29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8.mp3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gif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5.gif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471F5D6-26D2-429E-ACEA-791FEF8D2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2" y="2078181"/>
            <a:ext cx="11114116" cy="1596044"/>
          </a:xfrm>
          <a:gradFill>
            <a:gsLst>
              <a:gs pos="17000">
                <a:schemeClr val="bg2">
                  <a:tint val="78000"/>
                  <a:shade val="100000"/>
                  <a:hueMod val="136000"/>
                  <a:satMod val="160000"/>
                  <a:lumMod val="105000"/>
                </a:schemeClr>
              </a:gs>
              <a:gs pos="100000">
                <a:schemeClr val="bg2">
                  <a:shade val="92000"/>
                  <a:satMod val="170000"/>
                  <a:lumMod val="96000"/>
                </a:schemeClr>
              </a:gs>
            </a:gsLst>
            <a:lin ang="5400000" scaled="0"/>
          </a:gradFill>
          <a:effectLst>
            <a:reflection blurRad="647700" stA="45000" endPos="0" dist="50800" dir="5400000" sy="-100000" algn="bl" rotWithShape="0"/>
            <a:softEdge rad="622300"/>
          </a:effectLst>
        </p:spPr>
        <p:txBody>
          <a:bodyPr>
            <a:prstTxWarp prst="textButton">
              <a:avLst/>
            </a:prstTxWarp>
            <a:noAutofit/>
          </a:bodyPr>
          <a:lstStyle/>
          <a:p>
            <a:r>
              <a:rPr lang="ru-RU" sz="5400" b="1" cap="none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ЗАНЯТИЯ И </a:t>
            </a:r>
            <a:r>
              <a:rPr lang="ru-RU" sz="5400" b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ИГРЫ ДОМА </a:t>
            </a:r>
            <a:r>
              <a:rPr lang="ru-RU" sz="5400" dirty="0"/>
              <a:t/>
            </a:r>
            <a:br>
              <a:rPr lang="ru-RU" sz="5400" dirty="0"/>
            </a:br>
            <a:r>
              <a:rPr lang="ru-RU" sz="5400" b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И </a:t>
            </a:r>
            <a:r>
              <a:rPr lang="ru-RU" sz="5400" dirty="0"/>
              <a:t/>
            </a:r>
            <a:br>
              <a:rPr lang="ru-RU" sz="5400" dirty="0"/>
            </a:br>
            <a:r>
              <a:rPr lang="ru-RU" sz="5400" b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РАЗВИТИЕ РЕЧИ</a:t>
            </a:r>
            <a:endParaRPr lang="ru-RU" sz="54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4C6A302D-0BC0-4A2E-8537-C7AE303CE3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40384" y="5054139"/>
            <a:ext cx="4264431" cy="1396537"/>
          </a:xfrm>
        </p:spPr>
        <p:txBody>
          <a:bodyPr>
            <a:norm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Г.о.Подольск</a:t>
            </a:r>
            <a:endParaRPr lang="ru-RU" sz="16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МДОУ детский сад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59 «УМКА»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Ельникова Юлия Васильевн</a:t>
            </a:r>
            <a:r>
              <a:rPr lang="ru-RU" sz="1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endParaRPr lang="ru-RU" sz="1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26" name="Picture 2" descr="Гифки Мозг Сильный Учит GIF">
            <a:extLst>
              <a:ext uri="{FF2B5EF4-FFF2-40B4-BE49-F238E27FC236}">
                <a16:creationId xmlns="" xmlns:a16="http://schemas.microsoft.com/office/drawing/2014/main" id="{A133E812-0E82-4932-BD6A-BC7FEFCFC9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4340" y="3885152"/>
            <a:ext cx="4244340" cy="3388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Детская музыка без авторских прав _ Веселая детская музыка без авторских прав">
            <a:hlinkClick r:id="" action="ppaction://media"/>
            <a:extLst>
              <a:ext uri="{FF2B5EF4-FFF2-40B4-BE49-F238E27FC236}">
                <a16:creationId xmlns="" xmlns:a16="http://schemas.microsoft.com/office/drawing/2014/main" id="{15C21B6F-9FFF-41E9-A818-24902AF8A5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5004" y="0"/>
            <a:ext cx="487363" cy="48736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862051" y="634138"/>
            <a:ext cx="88863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ru-RU" sz="3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«Конкурс презентаций по развитию речи</a:t>
            </a:r>
          </a:p>
        </p:txBody>
      </p:sp>
    </p:spTree>
    <p:extLst>
      <p:ext uri="{BB962C8B-B14F-4D97-AF65-F5344CB8AC3E}">
        <p14:creationId xmlns:p14="http://schemas.microsoft.com/office/powerpoint/2010/main" val="2708418669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1"/>
                            </p:stCondLst>
                            <p:childTnLst>
                              <p:par>
                                <p:cTn id="1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0" presetClass="exit" presetSubtype="0" accel="100000" fill="hold" grpId="2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50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0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0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7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 animBg="1"/>
      <p:bldP spid="2" grpId="1" animBg="1"/>
      <p:bldP spid="2" grpId="2" animBg="1"/>
      <p:bldP spid="3" grpId="0" build="p"/>
      <p:bldP spid="3" grpI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059ABBDD-76B7-41C8-B8E8-94E38F6BEA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5817" y="1762063"/>
            <a:ext cx="5934949" cy="3158347"/>
          </a:xfrm>
        </p:spPr>
        <p:txBody>
          <a:bodyPr>
            <a:normAutofit fontScale="55000" lnSpcReduction="20000"/>
          </a:bodyPr>
          <a:lstStyle/>
          <a:p>
            <a:r>
              <a:rPr lang="ru-RU" sz="2100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это весёлая и озорная настольная игра. Гримасничай и выигрывай! Цель игры: строя рожицы и запоминая мимику других игроков, собрать наибольшее количество карточек.</a:t>
            </a:r>
          </a:p>
          <a:p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Игра научит ребенка правильно определять и различать эмоции, а так же - выражать эмоции самому, что очень важно в развитии детей. Играя, дети весело гримасничают, отгадывая ту или иную эмоцию. </a:t>
            </a:r>
          </a:p>
          <a:p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Малыши в игровой форме учатся грамотно выражать свои позитивные эмоции, и не боятся показать негативные - а это очень важно для развития эмоционального интеллекта ребенка.</a:t>
            </a:r>
          </a:p>
          <a:p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Игра создает доверительную атмосферу, помогает детям лучше узнать друг друга, научит справляться с конфликтными ситуациями. </a:t>
            </a:r>
          </a:p>
        </p:txBody>
      </p:sp>
      <p:sp>
        <p:nvSpPr>
          <p:cNvPr id="8" name="Заголовок 7">
            <a:extLst>
              <a:ext uri="{FF2B5EF4-FFF2-40B4-BE49-F238E27FC236}">
                <a16:creationId xmlns="" xmlns:a16="http://schemas.microsoft.com/office/drawing/2014/main" id="{D37EB4F6-C520-4ECE-81A6-74C165C1C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4182" y="7737"/>
            <a:ext cx="859714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i="0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</a:rPr>
              <a:t>1. Артикуляционная гимнастика</a:t>
            </a:r>
            <a:br>
              <a:rPr lang="ru-RU" sz="4000" b="1" i="0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</a:rPr>
            </a:br>
            <a:r>
              <a:rPr lang="ru-RU" sz="4000" b="1" i="0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</a:rPr>
              <a:t> «ПОКАЖИ СВОИ</a:t>
            </a:r>
            <a:br>
              <a:rPr lang="ru-RU" sz="4000" b="1" i="0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</a:rPr>
            </a:br>
            <a:r>
              <a:rPr lang="ru-RU" sz="4000" b="1" i="0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</a:rPr>
              <a:t> ЭМОЦИИ»</a:t>
            </a:r>
            <a:endParaRPr lang="ru-RU" sz="4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1A9B488D-E753-407F-BEA9-B8876AB107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241426">
            <a:off x="1219716" y="4696568"/>
            <a:ext cx="1545170" cy="199854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B9E9449F-3BF1-4FC4-ABD9-086E4125C44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5"/>
          <a:srcRect l="8109" r="8109"/>
          <a:stretch>
            <a:fillRect/>
          </a:stretch>
        </p:blipFill>
        <p:spPr/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C93A9826-BE88-4A87-AC72-33693A6469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50696">
            <a:off x="4306351" y="4612847"/>
            <a:ext cx="1341188" cy="2059959"/>
          </a:xfrm>
          <a:prstGeom prst="rect">
            <a:avLst/>
          </a:prstGeom>
        </p:spPr>
      </p:pic>
      <p:pic>
        <p:nvPicPr>
          <p:cNvPr id="9" name="Picture 4" descr="Настольная игра Danko Toys Покажи свои эмоции">
            <a:extLst>
              <a:ext uri="{FF2B5EF4-FFF2-40B4-BE49-F238E27FC236}">
                <a16:creationId xmlns="" xmlns:a16="http://schemas.microsoft.com/office/drawing/2014/main" id="{54E95544-ACF9-4D6C-AB30-93C7D679D9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668" y="4601589"/>
            <a:ext cx="1535274" cy="208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Big incisor rabbit emoticons transparent sticker rabbit emoticons rabbit em...">
            <a:extLst>
              <a:ext uri="{FF2B5EF4-FFF2-40B4-BE49-F238E27FC236}">
                <a16:creationId xmlns="" xmlns:a16="http://schemas.microsoft.com/office/drawing/2014/main" id="{FE8625CF-C1B2-440A-8AEB-B95D5E0DBF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1504" y="4207564"/>
            <a:ext cx="3013319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zvuk-vot-eto-da-vau-19572">
            <a:hlinkClick r:id="" action="ppaction://media"/>
            <a:extLst>
              <a:ext uri="{FF2B5EF4-FFF2-40B4-BE49-F238E27FC236}">
                <a16:creationId xmlns="" xmlns:a16="http://schemas.microsoft.com/office/drawing/2014/main" id="{F257EA5A-FB6A-45FB-9C7D-4A4CF2F4F4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586403" y="10236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41976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3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3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3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23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3" dur="22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0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50" presetClass="exit" presetSubtype="0" ac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50" presetClass="exit" presetSubtype="0" ac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50" presetClass="exit" presetSubtype="0" ac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50" presetClass="exit" presetSubtype="0" ac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build="p"/>
      <p:bldP spid="4" grpId="1" build="p"/>
      <p:bldP spid="4" grpId="2" build="p"/>
      <p:bldP spid="8" grpId="0"/>
      <p:bldP spid="8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805E63A7-112C-4B0B-91EA-B856FDF53D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5045" y="3532027"/>
            <a:ext cx="2167424" cy="256591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EFD395D-EA0D-4C85-BE2C-4ECC134F4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265" y="5746870"/>
            <a:ext cx="11802769" cy="1156615"/>
          </a:xfrm>
        </p:spPr>
        <p:txBody>
          <a:bodyPr/>
          <a:lstStyle/>
          <a:p>
            <a:r>
              <a:rPr lang="ru-RU" sz="1800" b="0" i="0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Деятельность с бумагой, ножницами, строительными деталями, глиной, красками, карандашами - это не только сенсорно-двигательные упражнения. Она отражает и   углубляет представления детей об окружающих предметах, способствует проявлению умственной и речевой активности.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2408DC1F-41F6-4D03-8251-58AD1A28EB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816" y="3532027"/>
            <a:ext cx="2469502" cy="213337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C101DA6C-652A-4916-A477-8DBE6BA597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917" y="1021572"/>
            <a:ext cx="2469502" cy="213337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6A2DD4B7-84A6-455B-9D47-AB81131F12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9523562" y="1182645"/>
            <a:ext cx="2519265" cy="267454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918134B6-1E88-437F-85B4-A1B17DFD02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63497" y="1847791"/>
            <a:ext cx="3520751" cy="2640563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214BCF70-1C08-4FE9-91DC-A5ED2A315188}"/>
              </a:ext>
            </a:extLst>
          </p:cNvPr>
          <p:cNvSpPr/>
          <p:nvPr/>
        </p:nvSpPr>
        <p:spPr>
          <a:xfrm>
            <a:off x="323917" y="223672"/>
            <a:ext cx="11712117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Stop">
              <a:avLst/>
            </a:prstTxWarp>
            <a:spAutoFit/>
          </a:bodyPr>
          <a:lstStyle/>
          <a:p>
            <a:pPr algn="ctr"/>
            <a:r>
              <a:rPr lang="ru-RU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3. ИЗОБРАЗИТЕЛЬНАЯ ДЕЯТЕЛЬНОСТЬ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656CE97B-AA8E-4533-BE21-0733D96E5DC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82303" y="2826147"/>
            <a:ext cx="2844497" cy="213337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FC81F0F9-398A-4AE6-AE73-8E7A02F6EE5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1384" y="1111130"/>
            <a:ext cx="3071112" cy="2303334"/>
          </a:xfrm>
          <a:prstGeom prst="rect">
            <a:avLst/>
          </a:prstGeom>
        </p:spPr>
      </p:pic>
      <p:pic>
        <p:nvPicPr>
          <p:cNvPr id="8196" name="Picture 4" descr="Радуга в PNG на прозрачном фоне. Более 100 бесплатных клипартов">
            <a:extLst>
              <a:ext uri="{FF2B5EF4-FFF2-40B4-BE49-F238E27FC236}">
                <a16:creationId xmlns="" xmlns:a16="http://schemas.microsoft.com/office/drawing/2014/main" id="{6251305C-D8FE-44AE-9C2B-B4BE6DACB8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8686" y="-585022"/>
            <a:ext cx="13840686" cy="7443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magic-spells-with-harp-and-chimes_gjimere_">
            <a:hlinkClick r:id="" action="ppaction://media"/>
            <a:extLst>
              <a:ext uri="{FF2B5EF4-FFF2-40B4-BE49-F238E27FC236}">
                <a16:creationId xmlns="" xmlns:a16="http://schemas.microsoft.com/office/drawing/2014/main" id="{78BC3E97-5831-4468-B1F7-34CD50A398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724957" y="632517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51041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362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625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0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50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6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  <p:bldP spid="2" grpId="1"/>
      <p:bldP spid="18" grpId="0"/>
      <p:bldP spid="18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32B88DBB-01D6-4C82-88F8-F254F2B8DA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8714" y="139927"/>
            <a:ext cx="11161643" cy="877580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ru-RU" sz="2800" dirty="0">
                <a:solidFill>
                  <a:srgbClr val="AC339A">
                    <a:lumMod val="75000"/>
                  </a:srgbClr>
                </a:solidFill>
              </a:rPr>
              <a:t>Для развития мыслительной деятельности так же очень полезны следующие игры …..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5E6086E1-15F4-498B-BEFD-4D53F1135A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 flipH="1">
            <a:off x="4248527" y="590691"/>
            <a:ext cx="1850309" cy="303695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60B92A1E-4631-4CFB-93C3-D2F46FCDBB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3836" y="2067038"/>
            <a:ext cx="2958144" cy="155819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6AF1F24D-79AA-4F36-BD84-9FE814097B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9297663" y="1051973"/>
            <a:ext cx="1702594" cy="250686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604A6E10-1D02-4383-9D58-6DBEF0A2B0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4394587" y="2885907"/>
            <a:ext cx="1558189" cy="250649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619BE56F-8712-4099-902F-F70DE890DB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9214390" y="2825151"/>
            <a:ext cx="1574160" cy="280110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C6059C1D-88B1-4CEB-BB7A-5F06178B489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6200000">
            <a:off x="6807754" y="3397587"/>
            <a:ext cx="1702596" cy="293687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E2AA38CB-23AA-4E8D-970B-E0F3D95A9BA4}"/>
              </a:ext>
            </a:extLst>
          </p:cNvPr>
          <p:cNvSpPr txBox="1"/>
          <p:nvPr/>
        </p:nvSpPr>
        <p:spPr>
          <a:xfrm>
            <a:off x="263994" y="5422493"/>
            <a:ext cx="710090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0" i="0" dirty="0"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Эти игры направлены на развитие :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зрительного восприятия, внимания, мышление;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познавательной деятельности;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словарного запаса;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внимательности, наблюдательности, памяти и усидчивости.</a:t>
            </a:r>
            <a:endParaRPr lang="ru-RU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0-02-05-e39f79236ea277b7a43abf1827aeb5c6090cdb2e002b21e9092f8f120f84e5a4_2a3843f2bfc13755">
            <a:hlinkClick r:id="" action="ppaction://media"/>
            <a:extLst>
              <a:ext uri="{FF2B5EF4-FFF2-40B4-BE49-F238E27FC236}">
                <a16:creationId xmlns="" xmlns:a16="http://schemas.microsoft.com/office/drawing/2014/main" id="{C0415BBF-BED5-4D93-98EF-4E8BF0AA9568}"/>
              </a:ext>
            </a:extLst>
          </p:cNvPr>
          <p:cNvPicPr>
            <a:picLocks noGrp="1" noChangeAspect="1"/>
          </p:cNvPicPr>
          <p:nvPr>
            <p:ph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61643" y="1184014"/>
            <a:ext cx="3129215" cy="3734235"/>
          </a:xfrm>
        </p:spPr>
      </p:pic>
    </p:spTree>
    <p:extLst>
      <p:ext uri="{BB962C8B-B14F-4D97-AF65-F5344CB8AC3E}">
        <p14:creationId xmlns:p14="http://schemas.microsoft.com/office/powerpoint/2010/main" val="127629848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3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5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0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0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05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6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4" grpId="0" build="p"/>
      <p:bldP spid="4" grpId="1" build="p"/>
      <p:bldP spid="12" grpId="0"/>
      <p:bldP spid="1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C3C7979-0AA1-43DE-8930-B7B25ABFC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287" y="417443"/>
            <a:ext cx="5934969" cy="784176"/>
          </a:xfrm>
        </p:spPr>
        <p:txBody>
          <a:bodyPr/>
          <a:lstStyle/>
          <a:p>
            <a:r>
              <a:rPr kumimoji="0" lang="ru-RU" sz="4900" b="1" i="0" u="none" strike="noStrike" kern="1200" cap="none" spc="0" normalizeH="0" baseline="0" noProof="0" dirty="0">
                <a:ln w="22225">
                  <a:solidFill>
                    <a:srgbClr val="AC339A"/>
                  </a:solidFill>
                  <a:prstDash val="solid"/>
                </a:ln>
                <a:solidFill>
                  <a:srgbClr val="AC339A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>5. Развитие памяти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F5E119C-4E19-4F2D-9D4B-9C935CA6E0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6740" y="1201619"/>
            <a:ext cx="6758825" cy="434441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800" i="0" cap="none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Дошкольный возраст характеризуется интенсивным развитием способности к запоминанию и воспроизведению. Важнейшей особенностью в развитии познавательной сферы дошкольника «является то, что в ходе детского развития складывается совершенно новая система функции ребёнка, которая характеризуется, в первую очередь тем, что в центре сознания становится память. Памяти в дошкольном возрасте принадлежит доминирующая роль.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sz="1800" cap="none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800" cap="none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активного развития памяти в домашних условиях мы используем игру «</a:t>
            </a:r>
            <a:r>
              <a:rPr lang="ru-RU" sz="1800" cap="none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Мемори</a:t>
            </a:r>
            <a:r>
              <a:rPr lang="ru-RU" sz="1800" cap="none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sz="1800" cap="none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sz="1800" cap="none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sz="1800" cap="none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sz="1800" cap="none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sz="1800" cap="none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sz="1800" cap="none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800" cap="none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Она  развивает память, мышление, зрительное восприятие, внимание, любознательность, познавательную активность и мелкую моторику.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CC9D3CA7-E089-47BE-A8F2-42956B775C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3122350" y="3680701"/>
            <a:ext cx="1676844" cy="2863099"/>
          </a:xfrm>
          <a:prstGeom prst="rect">
            <a:avLst/>
          </a:prstGeom>
        </p:spPr>
      </p:pic>
      <p:pic>
        <p:nvPicPr>
          <p:cNvPr id="3" name="0-02-05-4db4c7e02d847900ab17ba83a9f4be4446728d9e8b19955f4f59c86cfb8a33ad_da1bfda0bfcad73b">
            <a:hlinkClick r:id="" action="ppaction://media"/>
            <a:extLst>
              <a:ext uri="{FF2B5EF4-FFF2-40B4-BE49-F238E27FC236}">
                <a16:creationId xmlns="" xmlns:a16="http://schemas.microsoft.com/office/drawing/2014/main" id="{2AC96123-B847-4EC3-B652-F0F9364A886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762461" y="675861"/>
            <a:ext cx="3932799" cy="4870173"/>
          </a:xfrm>
          <a:prstGeom prst="rect">
            <a:avLst/>
          </a:prstGeom>
        </p:spPr>
      </p:pic>
      <p:pic>
        <p:nvPicPr>
          <p:cNvPr id="7" name="Picture 4" descr="Хлопает Смешной гифка - Хлопает Смешной Счастливый GIF">
            <a:extLst>
              <a:ext uri="{FF2B5EF4-FFF2-40B4-BE49-F238E27FC236}">
                <a16:creationId xmlns="" xmlns:a16="http://schemas.microsoft.com/office/drawing/2014/main" id="{7AAFAFDC-188C-4A3C-89DF-CB7E5E9912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00" y="3682354"/>
            <a:ext cx="3750521" cy="300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radsot">
            <a:hlinkClick r:id="" action="ppaction://media"/>
            <a:extLst>
              <a:ext uri="{FF2B5EF4-FFF2-40B4-BE49-F238E27FC236}">
                <a16:creationId xmlns="" xmlns:a16="http://schemas.microsoft.com/office/drawing/2014/main" id="{E74A7436-0023-4517-9029-FD5D1AB25FA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526768" y="14193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0637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376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0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50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50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0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81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8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audio>
              <p:cMediaNode vol="80000" showWhenStopped="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2" grpId="1"/>
      <p:bldP spid="4" grpId="0" build="p"/>
      <p:bldP spid="4" grpI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0-02-05-5d54d6710547e3b27f51c83ff8e3dc969d803a7b9e7f67982db4b111584f4fea_59990fc56de1048e">
            <a:hlinkClick r:id="" action="ppaction://media"/>
            <a:extLst>
              <a:ext uri="{FF2B5EF4-FFF2-40B4-BE49-F238E27FC236}">
                <a16:creationId xmlns="" xmlns:a16="http://schemas.microsoft.com/office/drawing/2014/main" id="{FF215976-5EC2-4940-B8DA-50306BB9B1C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7280" y="1600199"/>
            <a:ext cx="3945835" cy="441297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0600131-BA6A-4A81-834F-C445B9FC74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54100" y="524500"/>
            <a:ext cx="8689976" cy="1602476"/>
          </a:xfrm>
        </p:spPr>
        <p:txBody>
          <a:bodyPr/>
          <a:lstStyle/>
          <a:p>
            <a:r>
              <a:rPr kumimoji="0" lang="ru-RU" sz="4800" b="1" i="0" u="none" strike="noStrike" kern="1200" cap="none" spc="0" normalizeH="0" baseline="0" noProof="0" dirty="0">
                <a:ln w="22225">
                  <a:solidFill>
                    <a:srgbClr val="AC339A"/>
                  </a:solidFill>
                  <a:prstDash val="solid"/>
                </a:ln>
                <a:solidFill>
                  <a:srgbClr val="AC339A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>6. Развитие звуковой культуры речи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F500F607-8852-4398-9CCD-CF6B816761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14799" y="2288694"/>
            <a:ext cx="7568579" cy="4044806"/>
          </a:xfrm>
        </p:spPr>
        <p:txBody>
          <a:bodyPr>
            <a:normAutofit fontScale="40000" lnSpcReduction="20000"/>
          </a:bodyPr>
          <a:lstStyle/>
          <a:p>
            <a:r>
              <a:rPr lang="ru-RU" sz="4000" i="0" cap="none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протяжении дошкольного детства одной из задач, стоящих перед педагогами, является ознакомление детей с художественной литературой, разными её жанрами. Поэзия, как один из жанров литературы, является источником и средством обогащения образной речи, развития поэтического слуха, этических и нравственных понятий. С раннего детства закладывается любовь к художественному слову. Поэзия расширяет представления об окружающем, развивает умение тонко чувствовать художественную форму, мелодику и ритм родного языка.</a:t>
            </a:r>
          </a:p>
          <a:p>
            <a:r>
              <a:rPr lang="ru-RU" sz="4000" i="0" cap="none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Поэтические произведения вызывают у детей эмоциональный отклик. Чтение и заучивание стихов позволяет детям улавливать созвучность, мелодичность речи, </a:t>
            </a:r>
            <a:r>
              <a:rPr lang="ru-RU" sz="4000" i="0" u="sng" cap="none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решает задачи формирования звуковой культуры речи</a:t>
            </a:r>
            <a:r>
              <a:rPr lang="ru-RU" sz="4000" i="0" cap="none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помогает овладению средствами звуковой выразительности (тон, тембр голоса, темп, сила голоса, интонация, способствует выработке четкой дикции.</a:t>
            </a:r>
          </a:p>
          <a:p>
            <a:endParaRPr lang="ru-RU" dirty="0"/>
          </a:p>
        </p:txBody>
      </p:sp>
      <p:pic>
        <p:nvPicPr>
          <p:cNvPr id="5" name="Picture 2" descr="Поделиться на Facebook. ">
            <a:extLst>
              <a:ext uri="{FF2B5EF4-FFF2-40B4-BE49-F238E27FC236}">
                <a16:creationId xmlns="" xmlns:a16="http://schemas.microsoft.com/office/drawing/2014/main" id="{A7A3DD21-076E-42A4-8F82-BA224725BD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88020"/>
            <a:ext cx="3358342" cy="1982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Гифки на прозрачном фоне &amp;quot;Кошки-мышки&amp;quot;Цитата сообщения Natalia_NZ...">
            <a:extLst>
              <a:ext uri="{FF2B5EF4-FFF2-40B4-BE49-F238E27FC236}">
                <a16:creationId xmlns="" xmlns:a16="http://schemas.microsoft.com/office/drawing/2014/main" id="{8CD5D9A7-4BD6-44E4-9CC1-DC607C862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1751" y="4731025"/>
            <a:ext cx="2391189" cy="2409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relestno">
            <a:hlinkClick r:id="" action="ppaction://media"/>
            <a:extLst>
              <a:ext uri="{FF2B5EF4-FFF2-40B4-BE49-F238E27FC236}">
                <a16:creationId xmlns="" xmlns:a16="http://schemas.microsoft.com/office/drawing/2014/main" id="{8D2CA732-3C91-4D54-A8EF-9445F4C0C82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704637" y="11910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85424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34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3966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509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47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8" presetID="50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50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50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 showWhenStopped="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  <p:bldP spid="2" grpId="1"/>
      <p:bldP spid="3" grpId="0" build="p"/>
      <p:bldP spid="3" grpI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57ACBBB-B394-45D3-9D00-3D467B264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1173644"/>
            <a:ext cx="10364451" cy="844826"/>
          </a:xfrm>
        </p:spPr>
        <p:txBody>
          <a:bodyPr>
            <a:normAutofit/>
          </a:bodyPr>
          <a:lstStyle/>
          <a:p>
            <a:r>
              <a:rPr lang="ru-RU" sz="2000" cap="none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Развитие звуковой культуры речи происходит также посредством совместного прочтения и пересказывания сказок !!!!!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="" xmlns:a16="http://schemas.microsoft.com/office/drawing/2014/main" id="{5157DC86-B855-41CF-B563-B1D5D411824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/>
          <a:stretch>
            <a:fillRect/>
          </a:stretch>
        </p:blipFill>
        <p:spPr>
          <a:xfrm>
            <a:off x="975600" y="2334758"/>
            <a:ext cx="2396897" cy="3195864"/>
          </a:xfr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FB22A19C-70F7-49EA-A9E0-746764C8F0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3417" y="2292733"/>
            <a:ext cx="2270263" cy="319586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E24DE668-AAA9-4A0E-8F41-BC4FBC84E6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44600" y="2292733"/>
            <a:ext cx="2270263" cy="3195864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4B4D37CD-3D9A-4307-81F0-C4B11D6D0C25}"/>
              </a:ext>
            </a:extLst>
          </p:cNvPr>
          <p:cNvSpPr/>
          <p:nvPr/>
        </p:nvSpPr>
        <p:spPr>
          <a:xfrm>
            <a:off x="3372497" y="395691"/>
            <a:ext cx="5719001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Stop">
              <a:avLst/>
            </a:prstTxWarp>
            <a:spAutoFit/>
          </a:bodyPr>
          <a:lstStyle/>
          <a:p>
            <a:pPr algn="ctr"/>
            <a:r>
              <a:rPr lang="ru-RU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Наша библиотека </a:t>
            </a:r>
          </a:p>
        </p:txBody>
      </p:sp>
      <p:pic>
        <p:nvPicPr>
          <p:cNvPr id="1026" name="Picture 2" descr="Выбор есть, а свободы выбора нет, - думала Алиса, стоя перед входом в кроли...">
            <a:extLst>
              <a:ext uri="{FF2B5EF4-FFF2-40B4-BE49-F238E27FC236}">
                <a16:creationId xmlns="" xmlns:a16="http://schemas.microsoft.com/office/drawing/2014/main" id="{82D5FA44-7AAF-4842-B6EB-27ED8FA6E0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4974" y="4482548"/>
            <a:ext cx="3369365" cy="2690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="" xmlns:a16="http://schemas.microsoft.com/office/drawing/2014/main" id="{8955557A-A2EB-490C-833C-B013751110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4706" y="-983686"/>
            <a:ext cx="2758754" cy="2758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h-uj-eti-skazochki">
            <a:hlinkClick r:id="" action="ppaction://media"/>
            <a:extLst>
              <a:ext uri="{FF2B5EF4-FFF2-40B4-BE49-F238E27FC236}">
                <a16:creationId xmlns="" xmlns:a16="http://schemas.microsoft.com/office/drawing/2014/main" id="{066AE35A-E4E1-4B9A-BC91-8D312D6CE5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510765" y="5362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05190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mediacall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492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423"/>
                            </p:stCondLst>
                            <p:childTnLst>
                              <p:par>
                                <p:cTn id="4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0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50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  <p:bldP spid="2" grpId="1"/>
      <p:bldP spid="14" grpId="0"/>
      <p:bldP spid="14" grpId="1"/>
    </p:bldLst>
  </p:timing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1094</TotalTime>
  <Words>246</Words>
  <Application>Microsoft Office PowerPoint</Application>
  <PresentationFormat>Широкоэкранный</PresentationFormat>
  <Paragraphs>35</Paragraphs>
  <Slides>7</Slides>
  <Notes>1</Notes>
  <HiddenSlides>0</HiddenSlides>
  <MMClips>9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Times New Roman</vt:lpstr>
      <vt:lpstr>Tw Cen MT</vt:lpstr>
      <vt:lpstr>Капля</vt:lpstr>
      <vt:lpstr>ЗАНЯТИЯ И ИГРЫ ДОМА  И  РАЗВИТИЕ РЕЧИ</vt:lpstr>
      <vt:lpstr>1. Артикуляционная гимнастика  «ПОКАЖИ СВОИ  ЭМОЦИИ»</vt:lpstr>
      <vt:lpstr>Деятельность с бумагой, ножницами, строительными деталями, глиной, красками, карандашами - это не только сенсорно-двигательные упражнения. Она отражает и   углубляет представления детей об окружающих предметах, способствует проявлению умственной и речевой активности.</vt:lpstr>
      <vt:lpstr>Презентация PowerPoint</vt:lpstr>
      <vt:lpstr>5. Развитие памяти</vt:lpstr>
      <vt:lpstr>6. Развитие звуковой культуры речи</vt:lpstr>
      <vt:lpstr>Развитие звуковой культуры речи происходит также посредством совместного прочтения и пересказывания сказок !!!!!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ЗАНЯТИЕ И ИГРЫ ДОМА  И  РАЗВИТИЕ РЕЧИ</dc:title>
  <dc:creator>Пользователь</dc:creator>
  <cp:lastModifiedBy>user</cp:lastModifiedBy>
  <cp:revision>42</cp:revision>
  <dcterms:created xsi:type="dcterms:W3CDTF">2022-03-22T18:19:40Z</dcterms:created>
  <dcterms:modified xsi:type="dcterms:W3CDTF">2022-04-04T10:01:31Z</dcterms:modified>
</cp:coreProperties>
</file>