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309" r:id="rId3"/>
    <p:sldId id="300" r:id="rId4"/>
    <p:sldId id="313" r:id="rId5"/>
    <p:sldId id="314" r:id="rId6"/>
    <p:sldId id="323" r:id="rId7"/>
    <p:sldId id="315" r:id="rId8"/>
    <p:sldId id="316" r:id="rId9"/>
    <p:sldId id="317" r:id="rId10"/>
    <p:sldId id="318" r:id="rId11"/>
    <p:sldId id="320" r:id="rId12"/>
    <p:sldId id="322" r:id="rId13"/>
    <p:sldId id="279" r:id="rId14"/>
    <p:sldId id="301" r:id="rId15"/>
    <p:sldId id="307" r:id="rId16"/>
    <p:sldId id="308" r:id="rId17"/>
    <p:sldId id="319" r:id="rId18"/>
    <p:sldId id="32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67E6D-3124-4719-AFEC-1902AEEB2451}" type="datetimeFigureOut">
              <a:rPr lang="ru-RU" smtClean="0"/>
              <a:pPr/>
              <a:t>20.10.2024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43E4C-1A25-4665-9B29-B0C4516532F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573016"/>
            <a:ext cx="8229600" cy="11430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b="1" dirty="0" smtClean="0">
                <a:solidFill>
                  <a:srgbClr val="FF0000"/>
                </a:solidFill>
              </a:rPr>
              <a:t>Задание №3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Логические выражения</a:t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 smtClean="0">
              <a:solidFill>
                <a:srgbClr val="FF0000"/>
              </a:solidFill>
            </a:endParaRPr>
          </a:p>
        </p:txBody>
      </p:sp>
      <p:pic>
        <p:nvPicPr>
          <p:cNvPr id="3" name="Picture 4" descr="https://content.rutelega.com/contents/1891/1628463787_27337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57200" y="-26988"/>
            <a:ext cx="8229600" cy="1143001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FF0000"/>
                </a:solidFill>
              </a:rPr>
              <a:t>Логические операции</a:t>
            </a: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664222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3000" b="1" dirty="0" smtClean="0"/>
              <a:t>НЕ – логическое отрицание</a:t>
            </a:r>
            <a:r>
              <a:rPr lang="ru-RU" sz="3000" dirty="0" smtClean="0"/>
              <a:t> – отрицает высказывание</a:t>
            </a:r>
            <a:r>
              <a:rPr lang="ru-RU" sz="3000" dirty="0" smtClean="0">
                <a:latin typeface="Arial" charset="0"/>
              </a:rPr>
              <a:t>, меняет значение на противоположное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3000" b="1" dirty="0" smtClean="0"/>
              <a:t>И - логическое умножение</a:t>
            </a:r>
            <a:r>
              <a:rPr lang="ru-RU" sz="3000" dirty="0" smtClean="0"/>
              <a:t> – истинно, когда </a:t>
            </a:r>
            <a:r>
              <a:rPr lang="ru-RU" sz="3000" dirty="0" smtClean="0">
                <a:latin typeface="Arial" charset="0"/>
              </a:rPr>
              <a:t>все</a:t>
            </a:r>
            <a:r>
              <a:rPr lang="ru-RU" sz="3000" dirty="0" smtClean="0"/>
              <a:t> высказывания истинны</a:t>
            </a:r>
          </a:p>
          <a:p>
            <a:pPr eaLnBrk="1" hangingPunct="1">
              <a:lnSpc>
                <a:spcPct val="70000"/>
              </a:lnSpc>
              <a:buClr>
                <a:schemeClr val="folHlink"/>
              </a:buClr>
              <a:buFont typeface="Wingdings" pitchFamily="2" charset="2"/>
              <a:buNone/>
              <a:defRPr/>
            </a:pPr>
            <a:r>
              <a:rPr lang="ru-RU" sz="1900" dirty="0" smtClean="0">
                <a:solidFill>
                  <a:srgbClr val="00B050"/>
                </a:solidFill>
              </a:rPr>
              <a:t>(Воскресенье - выходной </a:t>
            </a:r>
            <a:r>
              <a:rPr lang="ru-RU" sz="1900" b="1" dirty="0" smtClean="0">
                <a:solidFill>
                  <a:srgbClr val="FF0000"/>
                </a:solidFill>
              </a:rPr>
              <a:t>и </a:t>
            </a:r>
            <a:r>
              <a:rPr lang="ru-RU" sz="1900" dirty="0" smtClean="0">
                <a:solidFill>
                  <a:srgbClr val="00B050"/>
                </a:solidFill>
              </a:rPr>
              <a:t>последний</a:t>
            </a:r>
            <a:r>
              <a:rPr lang="en-US" sz="1900" dirty="0" smtClean="0">
                <a:solidFill>
                  <a:srgbClr val="00B050"/>
                </a:solidFill>
              </a:rPr>
              <a:t>  </a:t>
            </a:r>
            <a:r>
              <a:rPr lang="ru-RU" sz="1900" dirty="0" smtClean="0">
                <a:solidFill>
                  <a:srgbClr val="00B050"/>
                </a:solidFill>
              </a:rPr>
              <a:t>день недели.)   </a:t>
            </a:r>
            <a:r>
              <a:rPr lang="ru-RU" sz="3000" dirty="0" smtClean="0">
                <a:solidFill>
                  <a:srgbClr val="00B0F0"/>
                </a:solidFill>
              </a:rPr>
              <a:t>И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3000" b="1" dirty="0" smtClean="0"/>
              <a:t>ИЛИ – логическое сложение</a:t>
            </a:r>
            <a:r>
              <a:rPr lang="ru-RU" sz="3000" dirty="0" smtClean="0"/>
              <a:t> – истинно, когда хотя бы одно высказывание истинно</a:t>
            </a:r>
          </a:p>
          <a:p>
            <a:pPr eaLnBrk="1" hangingPunct="1">
              <a:lnSpc>
                <a:spcPct val="70000"/>
              </a:lnSpc>
              <a:buClr>
                <a:schemeClr val="folHlink"/>
              </a:buClr>
              <a:buFont typeface="Wingdings" pitchFamily="2" charset="2"/>
              <a:buNone/>
              <a:defRPr/>
            </a:pPr>
            <a:r>
              <a:rPr lang="ru-RU" sz="1900" dirty="0" smtClean="0">
                <a:solidFill>
                  <a:srgbClr val="00B050"/>
                </a:solidFill>
              </a:rPr>
              <a:t>(Воскресенье - выходной </a:t>
            </a:r>
            <a:r>
              <a:rPr lang="ru-RU" sz="1900" b="1" dirty="0" smtClean="0">
                <a:solidFill>
                  <a:srgbClr val="FF0000"/>
                </a:solidFill>
                <a:latin typeface="Arial" charset="0"/>
              </a:rPr>
              <a:t>или</a:t>
            </a:r>
            <a:r>
              <a:rPr lang="ru-RU" sz="1900" b="1" dirty="0" smtClean="0">
                <a:solidFill>
                  <a:srgbClr val="FF0000"/>
                </a:solidFill>
              </a:rPr>
              <a:t> </a:t>
            </a:r>
            <a:r>
              <a:rPr lang="ru-RU" sz="1800" dirty="0" smtClean="0">
                <a:solidFill>
                  <a:srgbClr val="00B050"/>
                </a:solidFill>
                <a:latin typeface="Arial" charset="0"/>
              </a:rPr>
              <a:t>первый</a:t>
            </a:r>
            <a:r>
              <a:rPr lang="en-US" sz="1900" dirty="0" smtClean="0">
                <a:solidFill>
                  <a:srgbClr val="00B050"/>
                </a:solidFill>
              </a:rPr>
              <a:t>  </a:t>
            </a:r>
            <a:r>
              <a:rPr lang="ru-RU" sz="1900" dirty="0" smtClean="0">
                <a:solidFill>
                  <a:srgbClr val="00B050"/>
                </a:solidFill>
              </a:rPr>
              <a:t>день недели.)   </a:t>
            </a:r>
            <a:r>
              <a:rPr lang="ru-RU" sz="3000" dirty="0" smtClean="0">
                <a:solidFill>
                  <a:srgbClr val="00B0F0"/>
                </a:solidFill>
              </a:rPr>
              <a:t>И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b="1" dirty="0" smtClean="0">
                <a:solidFill>
                  <a:schemeClr val="accent2"/>
                </a:solidFill>
              </a:rPr>
              <a:t>Порядок </a:t>
            </a:r>
            <a:r>
              <a:rPr lang="ru-RU" sz="3000" dirty="0" smtClean="0">
                <a:solidFill>
                  <a:schemeClr val="accent2"/>
                </a:solidFill>
              </a:rPr>
              <a:t>выполнения операций:</a:t>
            </a:r>
            <a:r>
              <a:rPr lang="ru-RU" sz="3000" dirty="0" smtClean="0"/>
              <a:t> </a:t>
            </a:r>
            <a:endParaRPr lang="ru-RU" sz="3000" dirty="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u-RU" sz="3000" b="1" dirty="0" smtClean="0"/>
              <a:t>выражения в скобках, </a:t>
            </a:r>
            <a:endParaRPr lang="ru-RU" sz="3000" b="1" dirty="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u-RU" sz="3000" b="1" dirty="0" smtClean="0"/>
              <a:t>НЕ, </a:t>
            </a:r>
            <a:endParaRPr lang="ru-RU" sz="3000" b="1" dirty="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u-RU" sz="3000" b="1" dirty="0" smtClean="0"/>
              <a:t>И, </a:t>
            </a:r>
            <a:endParaRPr lang="ru-RU" sz="3000" b="1" dirty="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ru-RU" sz="3000" b="1" dirty="0" smtClean="0"/>
              <a:t>ИЛИ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150938" y="742950"/>
            <a:ext cx="7793037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ahoma" pitchFamily="34" charset="0"/>
              </a:rPr>
              <a:t/>
            </a:r>
            <a:b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ahoma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ahoma" pitchFamily="34" charset="0"/>
              </a:rPr>
              <a:t>Таблица истинности логических операций</a:t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ahoma" pitchFamily="34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ahoma" pitchFamily="34" charset="0"/>
              </a:rPr>
              <a:t> (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ahoma" pitchFamily="34" charset="0"/>
              </a:rPr>
              <a:t>Л – ложь    И – истина)</a:t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Tahoma" pitchFamily="34" charset="0"/>
              </a:rPr>
            </a:b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76845" name="Group 45"/>
          <p:cNvGraphicFramePr>
            <a:graphicFrameLocks noGrp="1"/>
          </p:cNvGraphicFramePr>
          <p:nvPr/>
        </p:nvGraphicFramePr>
        <p:xfrm>
          <a:off x="1476375" y="2068513"/>
          <a:ext cx="7027863" cy="4525963"/>
        </p:xfrm>
        <a:graphic>
          <a:graphicData uri="http://schemas.openxmlformats.org/drawingml/2006/table">
            <a:tbl>
              <a:tblPr/>
              <a:tblGrid>
                <a:gridCol w="1439863"/>
                <a:gridCol w="1295400"/>
                <a:gridCol w="1439862"/>
                <a:gridCol w="1544638"/>
                <a:gridCol w="1308100"/>
              </a:tblGrid>
              <a:tr h="898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FFFFF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В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FFFFF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1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Not A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FFFFF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А </a:t>
                      </a: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and B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FFFFFF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Arial" pitchFamily="34" charset="0"/>
                        </a:rPr>
                        <a:t>A or B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accent1"/>
                        </a:gs>
                        <a:gs pos="100000">
                          <a:srgbClr val="FFFFFF"/>
                        </a:gs>
                      </a:gsLst>
                      <a:lin ang="5400000" scaled="1"/>
                    </a:gradFill>
                  </a:tcPr>
                </a:tc>
              </a:tr>
              <a:tr h="898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3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8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7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1619672" y="3140968"/>
            <a:ext cx="119019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Ложь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2987824" y="3143250"/>
            <a:ext cx="119019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Ложь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32" name="TextBox 7"/>
          <p:cNvSpPr txBox="1">
            <a:spLocks noChangeArrowheads="1"/>
          </p:cNvSpPr>
          <p:nvPr/>
        </p:nvSpPr>
        <p:spPr bwMode="auto">
          <a:xfrm>
            <a:off x="1691680" y="4000500"/>
            <a:ext cx="119019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Ложь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33" name="TextBox 8"/>
          <p:cNvSpPr txBox="1">
            <a:spLocks noChangeArrowheads="1"/>
          </p:cNvSpPr>
          <p:nvPr/>
        </p:nvSpPr>
        <p:spPr bwMode="auto">
          <a:xfrm>
            <a:off x="2843808" y="4000500"/>
            <a:ext cx="147989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Истина</a:t>
            </a:r>
            <a:endParaRPr kumimoji="0" 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34" name="TextBox 9"/>
          <p:cNvSpPr txBox="1">
            <a:spLocks noChangeArrowheads="1"/>
          </p:cNvSpPr>
          <p:nvPr/>
        </p:nvSpPr>
        <p:spPr bwMode="auto">
          <a:xfrm>
            <a:off x="1403648" y="4941168"/>
            <a:ext cx="156805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Истина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35" name="TextBox 10"/>
          <p:cNvSpPr txBox="1">
            <a:spLocks noChangeArrowheads="1"/>
          </p:cNvSpPr>
          <p:nvPr/>
        </p:nvSpPr>
        <p:spPr bwMode="auto">
          <a:xfrm>
            <a:off x="2915816" y="4941168"/>
            <a:ext cx="119019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Ложь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36" name="TextBox 11"/>
          <p:cNvSpPr txBox="1">
            <a:spLocks noChangeArrowheads="1"/>
          </p:cNvSpPr>
          <p:nvPr/>
        </p:nvSpPr>
        <p:spPr bwMode="auto">
          <a:xfrm>
            <a:off x="1403648" y="5857875"/>
            <a:ext cx="147989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Истина</a:t>
            </a:r>
            <a:endParaRPr kumimoji="0" 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37" name="TextBox 12"/>
          <p:cNvSpPr txBox="1">
            <a:spLocks noChangeArrowheads="1"/>
          </p:cNvSpPr>
          <p:nvPr/>
        </p:nvSpPr>
        <p:spPr bwMode="auto">
          <a:xfrm>
            <a:off x="2843808" y="5857875"/>
            <a:ext cx="147989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Истина</a:t>
            </a:r>
            <a:endParaRPr kumimoji="0" lang="ru-RU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38" name="TextBox 13"/>
          <p:cNvSpPr txBox="1">
            <a:spLocks noChangeArrowheads="1"/>
          </p:cNvSpPr>
          <p:nvPr/>
        </p:nvSpPr>
        <p:spPr bwMode="auto">
          <a:xfrm>
            <a:off x="4714875" y="3143250"/>
            <a:ext cx="503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И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39" name="TextBox 14"/>
          <p:cNvSpPr txBox="1">
            <a:spLocks noChangeArrowheads="1"/>
          </p:cNvSpPr>
          <p:nvPr/>
        </p:nvSpPr>
        <p:spPr bwMode="auto">
          <a:xfrm>
            <a:off x="6215063" y="3143250"/>
            <a:ext cx="4905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Л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40" name="TextBox 15"/>
          <p:cNvSpPr txBox="1">
            <a:spLocks noChangeArrowheads="1"/>
          </p:cNvSpPr>
          <p:nvPr/>
        </p:nvSpPr>
        <p:spPr bwMode="auto">
          <a:xfrm>
            <a:off x="7572375" y="3071813"/>
            <a:ext cx="4905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Л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41" name="TextBox 16"/>
          <p:cNvSpPr txBox="1">
            <a:spLocks noChangeArrowheads="1"/>
          </p:cNvSpPr>
          <p:nvPr/>
        </p:nvSpPr>
        <p:spPr bwMode="auto">
          <a:xfrm>
            <a:off x="4714875" y="4000500"/>
            <a:ext cx="503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И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42" name="TextBox 17"/>
          <p:cNvSpPr txBox="1">
            <a:spLocks noChangeArrowheads="1"/>
          </p:cNvSpPr>
          <p:nvPr/>
        </p:nvSpPr>
        <p:spPr bwMode="auto">
          <a:xfrm>
            <a:off x="7643813" y="4000500"/>
            <a:ext cx="5032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И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43" name="TextBox 18"/>
          <p:cNvSpPr txBox="1">
            <a:spLocks noChangeArrowheads="1"/>
          </p:cNvSpPr>
          <p:nvPr/>
        </p:nvSpPr>
        <p:spPr bwMode="auto">
          <a:xfrm>
            <a:off x="6215063" y="4000500"/>
            <a:ext cx="4905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Л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44" name="TextBox 19"/>
          <p:cNvSpPr txBox="1">
            <a:spLocks noChangeArrowheads="1"/>
          </p:cNvSpPr>
          <p:nvPr/>
        </p:nvSpPr>
        <p:spPr bwMode="auto">
          <a:xfrm>
            <a:off x="4714875" y="4929188"/>
            <a:ext cx="4905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Л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46" name="TextBox 20"/>
          <p:cNvSpPr txBox="1">
            <a:spLocks noChangeArrowheads="1"/>
          </p:cNvSpPr>
          <p:nvPr/>
        </p:nvSpPr>
        <p:spPr bwMode="auto">
          <a:xfrm>
            <a:off x="6215063" y="4929188"/>
            <a:ext cx="4905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Л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47" name="TextBox 21"/>
          <p:cNvSpPr txBox="1">
            <a:spLocks noChangeArrowheads="1"/>
          </p:cNvSpPr>
          <p:nvPr/>
        </p:nvSpPr>
        <p:spPr bwMode="auto">
          <a:xfrm>
            <a:off x="7572375" y="4929188"/>
            <a:ext cx="503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И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48" name="TextBox 22"/>
          <p:cNvSpPr txBox="1">
            <a:spLocks noChangeArrowheads="1"/>
          </p:cNvSpPr>
          <p:nvPr/>
        </p:nvSpPr>
        <p:spPr bwMode="auto">
          <a:xfrm>
            <a:off x="4643438" y="5786438"/>
            <a:ext cx="4905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Л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49" name="TextBox 23"/>
          <p:cNvSpPr txBox="1">
            <a:spLocks noChangeArrowheads="1"/>
          </p:cNvSpPr>
          <p:nvPr/>
        </p:nvSpPr>
        <p:spPr bwMode="auto">
          <a:xfrm>
            <a:off x="6143625" y="5786438"/>
            <a:ext cx="503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И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6850" name="TextBox 24"/>
          <p:cNvSpPr txBox="1">
            <a:spLocks noChangeArrowheads="1"/>
          </p:cNvSpPr>
          <p:nvPr/>
        </p:nvSpPr>
        <p:spPr bwMode="auto">
          <a:xfrm>
            <a:off x="7572375" y="5786438"/>
            <a:ext cx="5032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И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6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6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6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6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6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6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6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6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6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6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6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6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76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6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76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6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76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6832" grpId="0"/>
      <p:bldP spid="76833" grpId="0"/>
      <p:bldP spid="76834" grpId="0"/>
      <p:bldP spid="76835" grpId="0"/>
      <p:bldP spid="76836" grpId="0"/>
      <p:bldP spid="76837" grpId="0"/>
      <p:bldP spid="76838" grpId="0"/>
      <p:bldP spid="76839" grpId="0"/>
      <p:bldP spid="76840" grpId="0"/>
      <p:bldP spid="76841" grpId="0"/>
      <p:bldP spid="76842" grpId="0"/>
      <p:bldP spid="76843" grpId="0"/>
      <p:bldP spid="76844" grpId="0"/>
      <p:bldP spid="76846" grpId="0"/>
      <p:bldP spid="76847" grpId="0"/>
      <p:bldP spid="76848" grpId="0"/>
      <p:bldP spid="76849" grpId="0"/>
      <p:bldP spid="768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13" y="188913"/>
            <a:ext cx="8229600" cy="532765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>
                <a:solidFill>
                  <a:srgbClr val="FF0000"/>
                </a:solidFill>
              </a:rPr>
              <a:t>1</a:t>
            </a:r>
            <a:r>
              <a:rPr lang="ru-RU" sz="3000" dirty="0" smtClean="0">
                <a:solidFill>
                  <a:srgbClr val="FF0000"/>
                </a:solidFill>
              </a:rPr>
              <a:t>. </a:t>
            </a:r>
            <a:r>
              <a:rPr lang="ru-RU" sz="3000" dirty="0" smtClean="0"/>
              <a:t>Напишите </a:t>
            </a:r>
            <a:r>
              <a:rPr lang="ru-RU" sz="3000" b="1" dirty="0" smtClean="0">
                <a:solidFill>
                  <a:srgbClr val="FF0000"/>
                </a:solidFill>
              </a:rPr>
              <a:t>наименьшее</a:t>
            </a:r>
            <a:r>
              <a:rPr lang="ru-RU" sz="3000" dirty="0" smtClean="0"/>
              <a:t> число </a:t>
            </a:r>
            <a:r>
              <a:rPr lang="ru-RU" sz="3000" i="1" dirty="0" err="1" smtClean="0"/>
              <a:t>x</a:t>
            </a:r>
            <a:r>
              <a:rPr lang="ru-RU" sz="3000" dirty="0" smtClean="0"/>
              <a:t>, для которого </a:t>
            </a:r>
            <a:r>
              <a:rPr lang="ru-RU" sz="3000" b="1" dirty="0" smtClean="0">
                <a:solidFill>
                  <a:srgbClr val="FF0000"/>
                </a:solidFill>
              </a:rPr>
              <a:t>истинно</a:t>
            </a:r>
            <a:r>
              <a:rPr lang="ru-RU" sz="3000" dirty="0" smtClean="0"/>
              <a:t> высказывание:</a:t>
            </a:r>
          </a:p>
          <a:p>
            <a:pPr algn="ctr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/>
              <a:t> </a:t>
            </a:r>
            <a:r>
              <a:rPr lang="ru-RU" sz="3000" b="1" dirty="0" smtClean="0"/>
              <a:t>НЕ</a:t>
            </a:r>
            <a:r>
              <a:rPr lang="ru-RU" sz="3000" dirty="0" smtClean="0"/>
              <a:t> (</a:t>
            </a:r>
            <a:r>
              <a:rPr lang="ru-RU" sz="3000" i="1" dirty="0" smtClean="0"/>
              <a:t>X</a:t>
            </a:r>
            <a:r>
              <a:rPr lang="ru-RU" sz="3000" dirty="0" smtClean="0"/>
              <a:t> &lt; 2)</a:t>
            </a:r>
            <a:r>
              <a:rPr lang="ru-RU" sz="3000" b="1" dirty="0" smtClean="0"/>
              <a:t> И</a:t>
            </a:r>
            <a:r>
              <a:rPr lang="ru-RU" sz="3000" dirty="0" smtClean="0"/>
              <a:t> (</a:t>
            </a:r>
            <a:r>
              <a:rPr lang="ru-RU" sz="3000" i="1" dirty="0" smtClean="0"/>
              <a:t>X</a:t>
            </a:r>
            <a:r>
              <a:rPr lang="ru-RU" sz="3000" dirty="0" smtClean="0"/>
              <a:t> &lt; 5)</a:t>
            </a:r>
          </a:p>
          <a:p>
            <a:pPr algn="ctr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ru-RU" sz="30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>
                <a:solidFill>
                  <a:srgbClr val="FF0000"/>
                </a:solidFill>
              </a:rPr>
              <a:t>Решение:</a:t>
            </a:r>
            <a:endParaRPr lang="ru-RU" sz="3000" dirty="0" smtClean="0">
              <a:solidFill>
                <a:srgbClr val="FF0000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/>
              <a:t>применим НЕ</a:t>
            </a:r>
            <a:r>
              <a:rPr lang="ru-RU" sz="3000" dirty="0" smtClean="0">
                <a:latin typeface="Arial" charset="0"/>
              </a:rPr>
              <a:t>    </a:t>
            </a:r>
            <a:r>
              <a:rPr lang="ru-RU" sz="3000" dirty="0" smtClean="0">
                <a:solidFill>
                  <a:srgbClr val="0000FF"/>
                </a:solidFill>
              </a:rPr>
              <a:t>(</a:t>
            </a:r>
            <a:r>
              <a:rPr lang="ru-RU" sz="3000" i="1" dirty="0" smtClean="0">
                <a:solidFill>
                  <a:srgbClr val="0000FF"/>
                </a:solidFill>
              </a:rPr>
              <a:t>X</a:t>
            </a:r>
            <a:r>
              <a:rPr lang="ru-RU" sz="3000" dirty="0" smtClean="0">
                <a:solidFill>
                  <a:srgbClr val="0000FF"/>
                </a:solidFill>
              </a:rPr>
              <a:t> &gt;= 2)</a:t>
            </a:r>
            <a:endParaRPr lang="ru-RU" sz="3000" dirty="0" smtClean="0">
              <a:solidFill>
                <a:srgbClr val="0000FF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3000" dirty="0" smtClean="0"/>
              <a:t>получим: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/>
              <a:t>(</a:t>
            </a:r>
            <a:r>
              <a:rPr lang="ru-RU" sz="3000" i="1" dirty="0" smtClean="0"/>
              <a:t>X</a:t>
            </a:r>
            <a:r>
              <a:rPr lang="ru-RU" sz="3000" dirty="0" smtClean="0"/>
              <a:t> &gt;= 2)</a:t>
            </a:r>
            <a:r>
              <a:rPr lang="ru-RU" sz="3000" b="1" dirty="0" smtClean="0"/>
              <a:t> </a:t>
            </a:r>
            <a:r>
              <a:rPr lang="ru-RU" sz="3000" b="1" dirty="0" smtClean="0">
                <a:solidFill>
                  <a:srgbClr val="FF0000"/>
                </a:solidFill>
              </a:rPr>
              <a:t>И</a:t>
            </a:r>
            <a:r>
              <a:rPr lang="ru-RU" sz="3000" dirty="0" smtClean="0"/>
              <a:t> (</a:t>
            </a:r>
            <a:r>
              <a:rPr lang="ru-RU" sz="3000" i="1" dirty="0" smtClean="0"/>
              <a:t>X</a:t>
            </a:r>
            <a:r>
              <a:rPr lang="ru-RU" sz="3000" dirty="0" smtClean="0"/>
              <a:t> &lt; 5)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</a:rPr>
              <a:t>Логическое умножение - результат ИСТИНА , когда </a:t>
            </a:r>
            <a:r>
              <a:rPr lang="ru-RU" sz="1800" b="1" dirty="0" smtClean="0">
                <a:solidFill>
                  <a:srgbClr val="FF0000"/>
                </a:solidFill>
                <a:latin typeface="Arial" charset="0"/>
              </a:rPr>
              <a:t>все</a:t>
            </a:r>
            <a:r>
              <a:rPr lang="ru-RU" sz="1800" b="1" dirty="0" smtClean="0">
                <a:solidFill>
                  <a:srgbClr val="FF0000"/>
                </a:solidFill>
              </a:rPr>
              <a:t> высказывания истинны</a:t>
            </a:r>
            <a:r>
              <a:rPr lang="ru-RU" sz="3000" dirty="0" smtClean="0"/>
              <a:t> </a:t>
            </a:r>
            <a:endParaRPr lang="ru-RU" sz="3000" dirty="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>
                <a:latin typeface="Arial" charset="0"/>
              </a:rPr>
              <a:t>Подходят числа: </a:t>
            </a:r>
            <a:r>
              <a:rPr lang="ru-RU" sz="3000" dirty="0" smtClean="0">
                <a:solidFill>
                  <a:srgbClr val="FF0000"/>
                </a:solidFill>
                <a:latin typeface="Arial" charset="0"/>
              </a:rPr>
              <a:t>2</a:t>
            </a:r>
            <a:r>
              <a:rPr lang="ru-RU" sz="3000" dirty="0" smtClean="0">
                <a:latin typeface="Arial" charset="0"/>
              </a:rPr>
              <a:t>, 3, 4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ru-RU" sz="3000" dirty="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>
                <a:solidFill>
                  <a:srgbClr val="FF0000"/>
                </a:solidFill>
              </a:rPr>
              <a:t>Наименьшее число</a:t>
            </a:r>
            <a:r>
              <a:rPr lang="ru-RU" sz="3000" dirty="0" smtClean="0"/>
              <a:t>, для которого высказывание будет истинным = </a:t>
            </a:r>
            <a:r>
              <a:rPr lang="ru-RU" sz="3000" dirty="0" smtClean="0">
                <a:solidFill>
                  <a:srgbClr val="FF0000"/>
                </a:solidFill>
              </a:rPr>
              <a:t>2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>
                <a:solidFill>
                  <a:srgbClr val="FF0000"/>
                </a:solidFill>
              </a:rPr>
              <a:t>Ответ: 2</a:t>
            </a:r>
            <a:endParaRPr lang="ru-RU" sz="3000" dirty="0" smtClean="0"/>
          </a:p>
          <a:p>
            <a:pPr algn="ctr"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ru-RU" sz="3000" dirty="0" smtClean="0"/>
          </a:p>
        </p:txBody>
      </p:sp>
      <p:sp>
        <p:nvSpPr>
          <p:cNvPr id="8195" name="AutoShape 3"/>
          <p:cNvSpPr>
            <a:spLocks/>
          </p:cNvSpPr>
          <p:nvPr/>
        </p:nvSpPr>
        <p:spPr bwMode="auto">
          <a:xfrm rot="5400000">
            <a:off x="3779045" y="494506"/>
            <a:ext cx="144462" cy="1584325"/>
          </a:xfrm>
          <a:prstGeom prst="rightBracket">
            <a:avLst>
              <a:gd name="adj" fmla="val 9139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586581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3000" b="1" dirty="0">
                <a:solidFill>
                  <a:srgbClr val="FF0000"/>
                </a:solidFill>
              </a:rPr>
              <a:t>2</a:t>
            </a:r>
            <a:r>
              <a:rPr lang="ru-RU" sz="3000" b="1" dirty="0" smtClean="0">
                <a:solidFill>
                  <a:srgbClr val="FF0000"/>
                </a:solidFill>
              </a:rPr>
              <a:t>.</a:t>
            </a:r>
            <a:r>
              <a:rPr lang="ru-RU" sz="3000" b="1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ru-RU" sz="3000" dirty="0" smtClean="0"/>
              <a:t>Напишите </a:t>
            </a:r>
            <a:r>
              <a:rPr lang="ru-RU" sz="3000" b="1" dirty="0" smtClean="0">
                <a:solidFill>
                  <a:srgbClr val="FF0000"/>
                </a:solidFill>
              </a:rPr>
              <a:t>наименьшее</a:t>
            </a:r>
            <a:r>
              <a:rPr lang="ru-RU" sz="3000" dirty="0" smtClean="0"/>
              <a:t> число </a:t>
            </a:r>
            <a:r>
              <a:rPr lang="ru-RU" sz="3000" i="1" dirty="0" err="1" smtClean="0"/>
              <a:t>x</a:t>
            </a:r>
            <a:r>
              <a:rPr lang="ru-RU" sz="3000" dirty="0" smtClean="0"/>
              <a:t>, для которого </a:t>
            </a:r>
            <a:r>
              <a:rPr lang="ru-RU" sz="3000" b="1" dirty="0" smtClean="0">
                <a:solidFill>
                  <a:srgbClr val="FF0000"/>
                </a:solidFill>
              </a:rPr>
              <a:t>истинно</a:t>
            </a:r>
            <a:r>
              <a:rPr lang="ru-RU" sz="3000" dirty="0" smtClean="0"/>
              <a:t> высказывание: </a:t>
            </a:r>
          </a:p>
          <a:p>
            <a:pPr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3000" b="1" dirty="0" smtClean="0"/>
              <a:t>НЕ</a:t>
            </a:r>
            <a:r>
              <a:rPr lang="ru-RU" sz="3000" dirty="0" smtClean="0"/>
              <a:t> (</a:t>
            </a:r>
            <a:r>
              <a:rPr lang="ru-RU" sz="3000" i="1" dirty="0" smtClean="0"/>
              <a:t>X</a:t>
            </a:r>
            <a:r>
              <a:rPr lang="ru-RU" sz="3000" dirty="0" smtClean="0"/>
              <a:t> &lt; 2)</a:t>
            </a:r>
            <a:r>
              <a:rPr lang="ru-RU" sz="3000" b="1" dirty="0" smtClean="0"/>
              <a:t> И</a:t>
            </a:r>
            <a:r>
              <a:rPr lang="ru-RU" sz="3000" dirty="0" smtClean="0"/>
              <a:t> (</a:t>
            </a:r>
            <a:r>
              <a:rPr lang="ru-RU" sz="3000" i="1" dirty="0" smtClean="0"/>
              <a:t>X</a:t>
            </a:r>
            <a:r>
              <a:rPr lang="ru-RU" sz="3000" dirty="0" smtClean="0"/>
              <a:t> чётное)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ru-RU" sz="3000" b="1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3000" b="1" dirty="0" smtClean="0">
                <a:solidFill>
                  <a:srgbClr val="FF0000"/>
                </a:solidFill>
              </a:rPr>
              <a:t>Решение:</a:t>
            </a:r>
            <a:endParaRPr lang="ru-RU" sz="30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3000" dirty="0" smtClean="0"/>
              <a:t>применим НЕ</a:t>
            </a:r>
            <a:r>
              <a:rPr lang="en-US" sz="3000" dirty="0" smtClean="0"/>
              <a:t>     </a:t>
            </a:r>
            <a:r>
              <a:rPr lang="ru-RU" sz="3000" dirty="0" smtClean="0">
                <a:latin typeface="Arial" charset="0"/>
              </a:rPr>
              <a:t> </a:t>
            </a:r>
            <a:r>
              <a:rPr lang="ru-RU" sz="3000" dirty="0" smtClean="0">
                <a:solidFill>
                  <a:srgbClr val="0000FF"/>
                </a:solidFill>
              </a:rPr>
              <a:t>(</a:t>
            </a:r>
            <a:r>
              <a:rPr lang="ru-RU" sz="3000" i="1" dirty="0" smtClean="0">
                <a:solidFill>
                  <a:srgbClr val="0000FF"/>
                </a:solidFill>
              </a:rPr>
              <a:t>X</a:t>
            </a:r>
            <a:r>
              <a:rPr lang="ru-RU" sz="3000" dirty="0" smtClean="0">
                <a:solidFill>
                  <a:srgbClr val="0000FF"/>
                </a:solidFill>
              </a:rPr>
              <a:t> &gt;= 2)</a:t>
            </a:r>
            <a:r>
              <a:rPr lang="ru-RU" sz="3000" b="1" dirty="0" smtClean="0">
                <a:solidFill>
                  <a:srgbClr val="0000FF"/>
                </a:solidFill>
              </a:rPr>
              <a:t> </a:t>
            </a:r>
            <a:endParaRPr lang="ru-RU" sz="3000" dirty="0" smtClean="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3000" dirty="0" smtClean="0"/>
              <a:t>получим:</a:t>
            </a:r>
            <a:endParaRPr lang="ru-RU" sz="3000" dirty="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3000" dirty="0" smtClean="0"/>
              <a:t>(</a:t>
            </a:r>
            <a:r>
              <a:rPr lang="ru-RU" sz="3000" i="1" dirty="0" smtClean="0"/>
              <a:t>X</a:t>
            </a:r>
            <a:r>
              <a:rPr lang="ru-RU" sz="3000" dirty="0" smtClean="0"/>
              <a:t> &gt;= 2)</a:t>
            </a:r>
            <a:r>
              <a:rPr lang="ru-RU" sz="3000" b="1" dirty="0" smtClean="0"/>
              <a:t> </a:t>
            </a:r>
            <a:r>
              <a:rPr lang="ru-RU" sz="3000" b="1" dirty="0" smtClean="0">
                <a:solidFill>
                  <a:srgbClr val="FF0000"/>
                </a:solidFill>
              </a:rPr>
              <a:t>И</a:t>
            </a:r>
            <a:r>
              <a:rPr lang="ru-RU" sz="3000" dirty="0" smtClean="0">
                <a:solidFill>
                  <a:srgbClr val="FF0000"/>
                </a:solidFill>
              </a:rPr>
              <a:t> </a:t>
            </a:r>
            <a:r>
              <a:rPr lang="ru-RU" sz="3000" dirty="0" smtClean="0"/>
              <a:t>(</a:t>
            </a:r>
            <a:r>
              <a:rPr lang="ru-RU" sz="3000" i="1" dirty="0" smtClean="0"/>
              <a:t>X</a:t>
            </a:r>
            <a:r>
              <a:rPr lang="ru-RU" sz="3000" dirty="0" smtClean="0"/>
              <a:t> чётное)</a:t>
            </a:r>
            <a:endParaRPr lang="ru-RU" sz="3000" dirty="0" smtClean="0">
              <a:latin typeface="Arial" charset="0"/>
            </a:endParaRPr>
          </a:p>
          <a:p>
            <a:pPr>
              <a:lnSpc>
                <a:spcPct val="90000"/>
              </a:lnSpc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</a:rPr>
              <a:t>Логическое умножение - результат ИСТИНА , когда </a:t>
            </a:r>
            <a:r>
              <a:rPr lang="ru-RU" sz="1800" b="1" dirty="0" smtClean="0">
                <a:solidFill>
                  <a:srgbClr val="FF0000"/>
                </a:solidFill>
                <a:latin typeface="Arial" charset="0"/>
              </a:rPr>
              <a:t>все</a:t>
            </a:r>
            <a:r>
              <a:rPr lang="ru-RU" sz="1800" b="1" dirty="0" smtClean="0">
                <a:solidFill>
                  <a:srgbClr val="FF0000"/>
                </a:solidFill>
              </a:rPr>
              <a:t> высказывания истинны</a:t>
            </a:r>
            <a:endParaRPr lang="ru-RU" sz="1800" b="1" dirty="0" smtClean="0">
              <a:solidFill>
                <a:srgbClr val="FF0000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>
                <a:latin typeface="Arial" charset="0"/>
              </a:rPr>
              <a:t>Подходят числа: </a:t>
            </a:r>
            <a:r>
              <a:rPr lang="ru-RU" sz="3000" dirty="0" smtClean="0">
                <a:solidFill>
                  <a:srgbClr val="FF0000"/>
                </a:solidFill>
                <a:latin typeface="Arial" charset="0"/>
              </a:rPr>
              <a:t>2</a:t>
            </a:r>
            <a:r>
              <a:rPr lang="ru-RU" sz="3000" dirty="0" smtClean="0">
                <a:latin typeface="Arial" charset="0"/>
              </a:rPr>
              <a:t>, 4, 6, 8……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3000" b="1" dirty="0" smtClean="0">
                <a:solidFill>
                  <a:srgbClr val="FF0000"/>
                </a:solidFill>
              </a:rPr>
              <a:t>Наименьшее число</a:t>
            </a:r>
            <a:r>
              <a:rPr lang="ru-RU" sz="3000" dirty="0" smtClean="0"/>
              <a:t>, для которого высказывание будет истинным = </a:t>
            </a:r>
            <a:r>
              <a:rPr lang="ru-RU" sz="3000" b="1" dirty="0" smtClean="0">
                <a:solidFill>
                  <a:srgbClr val="FF0000"/>
                </a:solidFill>
              </a:rPr>
              <a:t>2.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3000" dirty="0" smtClean="0">
                <a:solidFill>
                  <a:srgbClr val="FF0000"/>
                </a:solidFill>
              </a:rPr>
              <a:t>Ответ: </a:t>
            </a:r>
            <a:r>
              <a:rPr lang="ru-RU" sz="3000" dirty="0" smtClean="0">
                <a:solidFill>
                  <a:srgbClr val="FF0000"/>
                </a:solidFill>
                <a:latin typeface="Arial" charset="0"/>
              </a:rPr>
              <a:t>2</a:t>
            </a:r>
            <a:endParaRPr lang="ru-RU" sz="3000" dirty="0" smtClean="0">
              <a:latin typeface="Arial" charset="0"/>
            </a:endParaRPr>
          </a:p>
        </p:txBody>
      </p:sp>
      <p:sp>
        <p:nvSpPr>
          <p:cNvPr id="9219" name="AutoShape 3"/>
          <p:cNvSpPr>
            <a:spLocks/>
          </p:cNvSpPr>
          <p:nvPr/>
        </p:nvSpPr>
        <p:spPr bwMode="auto">
          <a:xfrm rot="5400000">
            <a:off x="3420269" y="835819"/>
            <a:ext cx="144463" cy="1584325"/>
          </a:xfrm>
          <a:prstGeom prst="rightBracket">
            <a:avLst>
              <a:gd name="adj" fmla="val 9139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6248400" y="5943600"/>
            <a:ext cx="15224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400" b="1" dirty="0">
                <a:solidFill>
                  <a:srgbClr val="FF0000"/>
                </a:solidFill>
              </a:rPr>
              <a:t>Ответ:35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28600"/>
            <a:ext cx="6848475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652463" y="2209800"/>
            <a:ext cx="79581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/>
              <a:t>(</a:t>
            </a:r>
            <a:r>
              <a:rPr lang="ru-RU" sz="3600"/>
              <a:t>х </a:t>
            </a:r>
            <a:r>
              <a:rPr lang="en-US" sz="3600"/>
              <a:t>&gt;31)</a:t>
            </a:r>
            <a:r>
              <a:rPr lang="ru-RU" sz="3600"/>
              <a:t> </a:t>
            </a:r>
            <a:r>
              <a:rPr lang="ru-RU" sz="3600" b="1">
                <a:solidFill>
                  <a:srgbClr val="FF0000"/>
                </a:solidFill>
              </a:rPr>
              <a:t>И</a:t>
            </a:r>
            <a:r>
              <a:rPr lang="ru-RU" sz="3600"/>
              <a:t> ( сумма цифр числа х</a:t>
            </a:r>
            <a:r>
              <a:rPr lang="en-US" sz="3600"/>
              <a:t>&gt;=8)</a:t>
            </a:r>
            <a:endParaRPr lang="ru-RU" sz="3600"/>
          </a:p>
        </p:txBody>
      </p:sp>
      <p:sp>
        <p:nvSpPr>
          <p:cNvPr id="2" name="Прямоугольник 1"/>
          <p:cNvSpPr/>
          <p:nvPr/>
        </p:nvSpPr>
        <p:spPr>
          <a:xfrm>
            <a:off x="873239" y="3905936"/>
            <a:ext cx="7013202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ru-RU" sz="3200" dirty="0">
                <a:latin typeface="Arial" charset="0"/>
              </a:rPr>
              <a:t>Подходят числа: </a:t>
            </a:r>
            <a:r>
              <a:rPr lang="ru-RU" sz="3200" dirty="0" smtClean="0">
                <a:solidFill>
                  <a:srgbClr val="FF0000"/>
                </a:solidFill>
                <a:latin typeface="Arial" charset="0"/>
              </a:rPr>
              <a:t>35</a:t>
            </a:r>
            <a:r>
              <a:rPr lang="ru-RU" sz="3200" dirty="0" smtClean="0">
                <a:latin typeface="Arial" charset="0"/>
              </a:rPr>
              <a:t>, 36, 37, 38……</a:t>
            </a:r>
            <a:endParaRPr lang="ru-RU" sz="32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4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>
                <a:solidFill>
                  <a:srgbClr val="FF0000"/>
                </a:solidFill>
              </a:rPr>
              <a:t>4</a:t>
            </a:r>
            <a:r>
              <a:rPr lang="ru-RU" sz="3000" dirty="0" smtClean="0">
                <a:solidFill>
                  <a:srgbClr val="FF0000"/>
                </a:solidFill>
              </a:rPr>
              <a:t>.</a:t>
            </a:r>
            <a:r>
              <a:rPr lang="ru-RU" sz="3000" dirty="0" smtClean="0"/>
              <a:t>Напишите </a:t>
            </a:r>
            <a:r>
              <a:rPr lang="ru-RU" sz="3000" b="1" dirty="0" smtClean="0">
                <a:solidFill>
                  <a:srgbClr val="FF0000"/>
                </a:solidFill>
              </a:rPr>
              <a:t>наименьшее </a:t>
            </a:r>
            <a:r>
              <a:rPr lang="ru-RU" sz="3000" dirty="0" smtClean="0"/>
              <a:t>число </a:t>
            </a:r>
            <a:r>
              <a:rPr lang="ru-RU" sz="3000" i="1" dirty="0" smtClean="0"/>
              <a:t>x</a:t>
            </a:r>
            <a:r>
              <a:rPr lang="ru-RU" sz="3000" dirty="0" smtClean="0"/>
              <a:t>, для которого </a:t>
            </a:r>
            <a:r>
              <a:rPr lang="ru-RU" sz="3000" b="1" dirty="0" smtClean="0">
                <a:solidFill>
                  <a:srgbClr val="FF0000"/>
                </a:solidFill>
              </a:rPr>
              <a:t>истинно</a:t>
            </a:r>
            <a:r>
              <a:rPr lang="ru-RU" sz="3000" dirty="0" smtClean="0"/>
              <a:t> высказывание: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/>
              <a:t> </a:t>
            </a:r>
          </a:p>
          <a:p>
            <a:pPr algn="ctr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b="1" dirty="0" smtClean="0"/>
              <a:t>НЕ</a:t>
            </a:r>
            <a:r>
              <a:rPr lang="ru-RU" sz="3000" dirty="0" smtClean="0"/>
              <a:t> (</a:t>
            </a:r>
            <a:r>
              <a:rPr lang="ru-RU" sz="3000" i="1" dirty="0" smtClean="0"/>
              <a:t>X</a:t>
            </a:r>
            <a:r>
              <a:rPr lang="ru-RU" sz="3000" dirty="0" smtClean="0"/>
              <a:t> &lt; 9)</a:t>
            </a:r>
            <a:r>
              <a:rPr lang="ru-RU" sz="3000" b="1" dirty="0" smtClean="0"/>
              <a:t> И</a:t>
            </a:r>
            <a:r>
              <a:rPr lang="ru-RU" sz="3000" dirty="0" smtClean="0"/>
              <a:t> </a:t>
            </a:r>
            <a:r>
              <a:rPr lang="ru-RU" sz="3000" b="1" dirty="0" smtClean="0"/>
              <a:t>НЕ</a:t>
            </a:r>
            <a:r>
              <a:rPr lang="ru-RU" sz="3000" dirty="0" smtClean="0"/>
              <a:t> (</a:t>
            </a:r>
            <a:r>
              <a:rPr lang="ru-RU" sz="3000" i="1" dirty="0" smtClean="0"/>
              <a:t>X</a:t>
            </a:r>
            <a:r>
              <a:rPr lang="ru-RU" sz="3000" dirty="0" smtClean="0"/>
              <a:t> нечётное)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ru-RU" sz="30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>
                <a:solidFill>
                  <a:srgbClr val="FF0000"/>
                </a:solidFill>
              </a:rPr>
              <a:t>Решение:</a:t>
            </a:r>
            <a:endParaRPr lang="ru-RU" sz="3000" dirty="0" smtClean="0">
              <a:solidFill>
                <a:srgbClr val="FF0000"/>
              </a:solidFill>
              <a:latin typeface="Arial" charset="0"/>
            </a:endParaRPr>
          </a:p>
          <a:p>
            <a:pPr>
              <a:lnSpc>
                <a:spcPct val="80000"/>
              </a:lnSpc>
              <a:buNone/>
              <a:defRPr/>
            </a:pPr>
            <a:r>
              <a:rPr lang="ru-RU" sz="3000" dirty="0" smtClean="0"/>
              <a:t>применим </a:t>
            </a:r>
            <a:r>
              <a:rPr lang="ru-RU" sz="3000" b="1" dirty="0" smtClean="0"/>
              <a:t>НЕ</a:t>
            </a:r>
            <a:r>
              <a:rPr lang="ru-RU" sz="3000" dirty="0" smtClean="0"/>
              <a:t> (</a:t>
            </a:r>
            <a:r>
              <a:rPr lang="ru-RU" sz="3000" i="1" dirty="0" smtClean="0"/>
              <a:t>X</a:t>
            </a:r>
            <a:r>
              <a:rPr lang="en-US" sz="3000" i="1" dirty="0" smtClean="0"/>
              <a:t>&lt;</a:t>
            </a:r>
            <a:r>
              <a:rPr lang="ru-RU" sz="3000" dirty="0" smtClean="0"/>
              <a:t> 9)           </a:t>
            </a:r>
            <a:r>
              <a:rPr lang="ru-RU" sz="3000" b="1" dirty="0" smtClean="0"/>
              <a:t>НЕ</a:t>
            </a:r>
            <a:r>
              <a:rPr lang="ru-RU" sz="3000" dirty="0"/>
              <a:t> (</a:t>
            </a:r>
            <a:r>
              <a:rPr lang="ru-RU" sz="3000" i="1" dirty="0"/>
              <a:t>X</a:t>
            </a:r>
            <a:r>
              <a:rPr lang="ru-RU" sz="3000" dirty="0"/>
              <a:t> нечётное</a:t>
            </a:r>
            <a:r>
              <a:rPr lang="ru-RU" sz="3000" dirty="0" smtClean="0"/>
              <a:t>)</a:t>
            </a:r>
            <a:endParaRPr lang="ru-RU" sz="3000" dirty="0" smtClean="0">
              <a:solidFill>
                <a:srgbClr val="FF0000"/>
              </a:solidFill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3000" dirty="0" smtClean="0"/>
              <a:t>получим:</a:t>
            </a:r>
            <a:endParaRPr lang="ru-RU" sz="3000" dirty="0" smtClean="0"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/>
              <a:t>(</a:t>
            </a:r>
            <a:r>
              <a:rPr lang="ru-RU" sz="3000" i="1" dirty="0" smtClean="0"/>
              <a:t>X</a:t>
            </a:r>
            <a:r>
              <a:rPr lang="ru-RU" sz="3000" dirty="0" smtClean="0"/>
              <a:t> &gt;= 9)</a:t>
            </a:r>
            <a:r>
              <a:rPr lang="ru-RU" sz="3000" b="1" dirty="0" smtClean="0"/>
              <a:t> </a:t>
            </a:r>
            <a:r>
              <a:rPr lang="ru-RU" sz="3000" b="1" dirty="0" smtClean="0">
                <a:solidFill>
                  <a:srgbClr val="FF0000"/>
                </a:solidFill>
              </a:rPr>
              <a:t>И</a:t>
            </a:r>
            <a:r>
              <a:rPr lang="ru-RU" sz="3000" dirty="0" smtClean="0"/>
              <a:t> (</a:t>
            </a:r>
            <a:r>
              <a:rPr lang="ru-RU" sz="3000" i="1" dirty="0" smtClean="0"/>
              <a:t>X</a:t>
            </a:r>
            <a:r>
              <a:rPr lang="ru-RU" sz="3000" dirty="0" smtClean="0"/>
              <a:t> чётное)</a:t>
            </a:r>
            <a:endParaRPr lang="ru-RU" sz="3000" dirty="0" smtClean="0">
              <a:latin typeface="Arial" charset="0"/>
            </a:endParaRPr>
          </a:p>
          <a:p>
            <a:pPr>
              <a:lnSpc>
                <a:spcPct val="80000"/>
              </a:lnSpc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</a:rPr>
              <a:t>Логическое умножение - результат ИСТИНА , когда </a:t>
            </a:r>
            <a:r>
              <a:rPr lang="ru-RU" sz="1800" b="1" dirty="0" smtClean="0">
                <a:solidFill>
                  <a:srgbClr val="FF0000"/>
                </a:solidFill>
                <a:latin typeface="Arial" charset="0"/>
              </a:rPr>
              <a:t>все</a:t>
            </a:r>
            <a:r>
              <a:rPr lang="ru-RU" sz="1800" b="1" dirty="0" smtClean="0">
                <a:solidFill>
                  <a:srgbClr val="FF0000"/>
                </a:solidFill>
              </a:rPr>
              <a:t> высказывания истинны</a:t>
            </a:r>
            <a:endParaRPr lang="ru-RU" sz="30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>
                <a:latin typeface="Arial" charset="0"/>
              </a:rPr>
              <a:t>Подходят числа: </a:t>
            </a:r>
            <a:r>
              <a:rPr lang="ru-RU" sz="3000" dirty="0" smtClean="0">
                <a:solidFill>
                  <a:srgbClr val="FF0000"/>
                </a:solidFill>
                <a:latin typeface="Arial" charset="0"/>
              </a:rPr>
              <a:t>10</a:t>
            </a:r>
            <a:r>
              <a:rPr lang="ru-RU" sz="3000" dirty="0" smtClean="0">
                <a:latin typeface="Arial" charset="0"/>
              </a:rPr>
              <a:t>, 12, 14, ……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>
                <a:solidFill>
                  <a:srgbClr val="FF0000"/>
                </a:solidFill>
              </a:rPr>
              <a:t>наименьшее число</a:t>
            </a:r>
            <a:r>
              <a:rPr lang="ru-RU" sz="3000" dirty="0" smtClean="0"/>
              <a:t>, для которого высказывание будет истинным =</a:t>
            </a:r>
            <a:r>
              <a:rPr lang="ru-RU" sz="3000" b="1" dirty="0" smtClean="0">
                <a:solidFill>
                  <a:srgbClr val="FF0000"/>
                </a:solidFill>
              </a:rPr>
              <a:t>10</a:t>
            </a:r>
            <a:r>
              <a:rPr lang="ru-RU" sz="3000" dirty="0" smtClean="0"/>
              <a:t>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>
                <a:solidFill>
                  <a:srgbClr val="FF0000"/>
                </a:solidFill>
              </a:rPr>
              <a:t>Ответ: 10.</a:t>
            </a:r>
          </a:p>
        </p:txBody>
      </p:sp>
      <p:sp>
        <p:nvSpPr>
          <p:cNvPr id="10243" name="AutoShape 3"/>
          <p:cNvSpPr>
            <a:spLocks/>
          </p:cNvSpPr>
          <p:nvPr/>
        </p:nvSpPr>
        <p:spPr bwMode="auto">
          <a:xfrm rot="5400000">
            <a:off x="2986881" y="1280319"/>
            <a:ext cx="144463" cy="1584325"/>
          </a:xfrm>
          <a:prstGeom prst="rightBracket">
            <a:avLst>
              <a:gd name="adj" fmla="val 9139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" name="AutoShape 3"/>
          <p:cNvSpPr>
            <a:spLocks/>
          </p:cNvSpPr>
          <p:nvPr/>
        </p:nvSpPr>
        <p:spPr bwMode="auto">
          <a:xfrm rot="5400000">
            <a:off x="5470616" y="810859"/>
            <a:ext cx="74973" cy="2448272"/>
          </a:xfrm>
          <a:prstGeom prst="rightBracket">
            <a:avLst>
              <a:gd name="adj" fmla="val 9139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586581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en-US" sz="3000" dirty="0">
                <a:solidFill>
                  <a:srgbClr val="FF0000"/>
                </a:solidFill>
              </a:rPr>
              <a:t>5</a:t>
            </a:r>
            <a:r>
              <a:rPr lang="ru-RU" sz="3000" dirty="0" smtClean="0">
                <a:solidFill>
                  <a:srgbClr val="FF0000"/>
                </a:solidFill>
              </a:rPr>
              <a:t>. </a:t>
            </a:r>
            <a:r>
              <a:rPr lang="ru-RU" sz="3000" dirty="0" smtClean="0"/>
              <a:t>Напишите </a:t>
            </a:r>
            <a:r>
              <a:rPr lang="ru-RU" sz="3000" b="1" dirty="0" smtClean="0">
                <a:solidFill>
                  <a:srgbClr val="FF0000"/>
                </a:solidFill>
              </a:rPr>
              <a:t>наибольшее</a:t>
            </a:r>
            <a:r>
              <a:rPr lang="ru-RU" sz="3000" dirty="0" smtClean="0"/>
              <a:t> число </a:t>
            </a:r>
            <a:r>
              <a:rPr lang="ru-RU" sz="3000" i="1" dirty="0" err="1" smtClean="0"/>
              <a:t>x</a:t>
            </a:r>
            <a:r>
              <a:rPr lang="ru-RU" sz="3000" dirty="0" smtClean="0"/>
              <a:t>, для которого </a:t>
            </a:r>
            <a:r>
              <a:rPr lang="ru-RU" sz="3000" b="1" dirty="0" smtClean="0">
                <a:solidFill>
                  <a:srgbClr val="FF0000"/>
                </a:solidFill>
              </a:rPr>
              <a:t>истинно</a:t>
            </a:r>
            <a:r>
              <a:rPr lang="ru-RU" sz="3000" dirty="0" smtClean="0"/>
              <a:t> высказывание: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/>
              <a:t> </a:t>
            </a:r>
          </a:p>
          <a:p>
            <a:pPr algn="ctr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b="1" dirty="0" smtClean="0"/>
              <a:t>НЕ</a:t>
            </a:r>
            <a:r>
              <a:rPr lang="ru-RU" sz="3000" dirty="0" smtClean="0"/>
              <a:t> (</a:t>
            </a:r>
            <a:r>
              <a:rPr lang="ru-RU" sz="3000" i="1" dirty="0" smtClean="0"/>
              <a:t>X</a:t>
            </a:r>
            <a:r>
              <a:rPr lang="ru-RU" sz="3000" dirty="0" smtClean="0"/>
              <a:t> &lt;= 10)</a:t>
            </a:r>
            <a:r>
              <a:rPr lang="ru-RU" sz="3000" b="1" dirty="0" smtClean="0"/>
              <a:t> И</a:t>
            </a:r>
            <a:r>
              <a:rPr lang="ru-RU" sz="3000" dirty="0" smtClean="0"/>
              <a:t> </a:t>
            </a:r>
            <a:r>
              <a:rPr lang="ru-RU" sz="3000" b="1" dirty="0" smtClean="0"/>
              <a:t>НЕ</a:t>
            </a:r>
            <a:r>
              <a:rPr lang="ru-RU" sz="3000" dirty="0" smtClean="0"/>
              <a:t> (</a:t>
            </a:r>
            <a:r>
              <a:rPr lang="ru-RU" sz="3000" i="1" dirty="0" smtClean="0"/>
              <a:t>X</a:t>
            </a:r>
            <a:r>
              <a:rPr lang="ru-RU" sz="3000" dirty="0" smtClean="0"/>
              <a:t> &gt; 16)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/>
              <a:t> 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b="1" dirty="0" smtClean="0">
                <a:solidFill>
                  <a:srgbClr val="FF0000"/>
                </a:solidFill>
              </a:rPr>
              <a:t>Решение: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/>
              <a:t>применим НЕ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/>
              <a:t>(</a:t>
            </a:r>
            <a:r>
              <a:rPr lang="ru-RU" sz="3000" i="1" dirty="0" smtClean="0"/>
              <a:t>X</a:t>
            </a:r>
            <a:r>
              <a:rPr lang="ru-RU" sz="3000" dirty="0" smtClean="0"/>
              <a:t> &gt; 10)</a:t>
            </a:r>
            <a:r>
              <a:rPr lang="ru-RU" sz="3000" b="1" dirty="0" smtClean="0"/>
              <a:t> </a:t>
            </a:r>
            <a:r>
              <a:rPr lang="ru-RU" sz="3000" b="1" dirty="0" smtClean="0">
                <a:solidFill>
                  <a:srgbClr val="FF0000"/>
                </a:solidFill>
              </a:rPr>
              <a:t>И</a:t>
            </a:r>
            <a:r>
              <a:rPr lang="ru-RU" sz="3000" dirty="0" smtClean="0"/>
              <a:t> (</a:t>
            </a:r>
            <a:r>
              <a:rPr lang="ru-RU" sz="3000" i="1" dirty="0" smtClean="0"/>
              <a:t>X</a:t>
            </a:r>
            <a:r>
              <a:rPr lang="ru-RU" sz="3000" dirty="0" smtClean="0"/>
              <a:t> &lt;= 16)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ru-RU" sz="1800" b="1" dirty="0" smtClean="0">
                <a:solidFill>
                  <a:srgbClr val="FF0000"/>
                </a:solidFill>
              </a:rPr>
              <a:t>Логическое умножение - результат ИСТИНА , когда </a:t>
            </a:r>
            <a:r>
              <a:rPr lang="ru-RU" sz="1800" b="1" dirty="0" smtClean="0">
                <a:solidFill>
                  <a:srgbClr val="FF0000"/>
                </a:solidFill>
                <a:latin typeface="Arial" charset="0"/>
              </a:rPr>
              <a:t>все</a:t>
            </a:r>
            <a:r>
              <a:rPr lang="ru-RU" sz="1800" b="1" dirty="0" smtClean="0">
                <a:solidFill>
                  <a:srgbClr val="FF0000"/>
                </a:solidFill>
              </a:rPr>
              <a:t> высказывания истинны</a:t>
            </a:r>
            <a:endParaRPr lang="ru-RU" sz="30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>
                <a:latin typeface="Arial" charset="0"/>
              </a:rPr>
              <a:t>Подходят числа: 11, 12, 13, 14,15,</a:t>
            </a:r>
            <a:r>
              <a:rPr lang="ru-RU" sz="3000" dirty="0" smtClean="0">
                <a:solidFill>
                  <a:srgbClr val="FF0000"/>
                </a:solidFill>
                <a:latin typeface="Arial" charset="0"/>
              </a:rPr>
              <a:t>16</a:t>
            </a:r>
            <a:endParaRPr lang="ru-RU" sz="30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b="1" dirty="0" smtClean="0">
                <a:solidFill>
                  <a:srgbClr val="FF0000"/>
                </a:solidFill>
              </a:rPr>
              <a:t>наибольшее число</a:t>
            </a:r>
            <a:r>
              <a:rPr lang="ru-RU" sz="3000" dirty="0" smtClean="0"/>
              <a:t>, для которого высказывание будет истинным = </a:t>
            </a:r>
            <a:r>
              <a:rPr lang="ru-RU" sz="3000" b="1" dirty="0" smtClean="0">
                <a:solidFill>
                  <a:srgbClr val="FF0000"/>
                </a:solidFill>
              </a:rPr>
              <a:t>16</a:t>
            </a:r>
            <a:r>
              <a:rPr lang="ru-RU" sz="3000" dirty="0" smtClean="0"/>
              <a:t>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/>
              <a:t> 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ru-RU" sz="3000" dirty="0" smtClean="0">
                <a:solidFill>
                  <a:srgbClr val="FF0000"/>
                </a:solidFill>
              </a:rPr>
              <a:t>Ответ: 16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  <a:defRPr/>
            </a:pPr>
            <a:endParaRPr lang="ru-RU" sz="3000" dirty="0" smtClean="0"/>
          </a:p>
        </p:txBody>
      </p:sp>
      <p:sp>
        <p:nvSpPr>
          <p:cNvPr id="11267" name="AutoShape 3"/>
          <p:cNvSpPr>
            <a:spLocks/>
          </p:cNvSpPr>
          <p:nvPr/>
        </p:nvSpPr>
        <p:spPr bwMode="auto">
          <a:xfrm rot="5400000">
            <a:off x="3456781" y="1015207"/>
            <a:ext cx="142875" cy="1944688"/>
          </a:xfrm>
          <a:prstGeom prst="rightBracket">
            <a:avLst>
              <a:gd name="adj" fmla="val 113426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68" name="AutoShape 4"/>
          <p:cNvSpPr>
            <a:spLocks/>
          </p:cNvSpPr>
          <p:nvPr/>
        </p:nvSpPr>
        <p:spPr bwMode="auto">
          <a:xfrm rot="5400000">
            <a:off x="5651501" y="1123950"/>
            <a:ext cx="144462" cy="1728787"/>
          </a:xfrm>
          <a:prstGeom prst="rightBracket">
            <a:avLst>
              <a:gd name="adj" fmla="val 99726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6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2700" dirty="0">
                <a:solidFill>
                  <a:srgbClr val="FF0000"/>
                </a:solidFill>
              </a:rPr>
              <a:t>6</a:t>
            </a:r>
            <a:r>
              <a:rPr lang="ru-RU" sz="2700" dirty="0" smtClean="0">
                <a:solidFill>
                  <a:srgbClr val="FF0000"/>
                </a:solidFill>
              </a:rPr>
              <a:t>. </a:t>
            </a:r>
            <a:r>
              <a:rPr lang="ru-RU" sz="2700" dirty="0" smtClean="0"/>
              <a:t>Напишите </a:t>
            </a:r>
            <a:r>
              <a:rPr lang="ru-RU" sz="2700" b="1" dirty="0" smtClean="0">
                <a:solidFill>
                  <a:srgbClr val="FF0000"/>
                </a:solidFill>
              </a:rPr>
              <a:t>наибольшее</a:t>
            </a:r>
            <a:r>
              <a:rPr lang="ru-RU" sz="2700" dirty="0" smtClean="0"/>
              <a:t> число </a:t>
            </a:r>
            <a:r>
              <a:rPr lang="ru-RU" sz="2700" i="1" dirty="0" err="1" smtClean="0"/>
              <a:t>x</a:t>
            </a:r>
            <a:r>
              <a:rPr lang="ru-RU" sz="2700" dirty="0" smtClean="0"/>
              <a:t>, для которого </a:t>
            </a:r>
            <a:r>
              <a:rPr lang="ru-RU" sz="2700" b="1" dirty="0" smtClean="0">
                <a:solidFill>
                  <a:srgbClr val="FF0000"/>
                </a:solidFill>
              </a:rPr>
              <a:t>истинно</a:t>
            </a:r>
            <a:r>
              <a:rPr lang="ru-RU" sz="2700" dirty="0" smtClean="0"/>
              <a:t> высказывание: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2700" dirty="0" smtClean="0"/>
              <a:t> 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2700" b="1" dirty="0" smtClean="0"/>
              <a:t>НЕ</a:t>
            </a:r>
            <a:r>
              <a:rPr lang="ru-RU" sz="2700" dirty="0" smtClean="0"/>
              <a:t> (</a:t>
            </a:r>
            <a:r>
              <a:rPr lang="ru-RU" sz="2700" i="1" dirty="0" smtClean="0"/>
              <a:t>X</a:t>
            </a:r>
            <a:r>
              <a:rPr lang="ru-RU" sz="2700" dirty="0" smtClean="0"/>
              <a:t> &lt;= 3)</a:t>
            </a:r>
            <a:r>
              <a:rPr lang="ru-RU" sz="2700" b="1" dirty="0" smtClean="0"/>
              <a:t> И</a:t>
            </a:r>
            <a:r>
              <a:rPr lang="ru-RU" sz="2700" dirty="0" smtClean="0"/>
              <a:t> </a:t>
            </a:r>
            <a:r>
              <a:rPr lang="ru-RU" sz="2700" b="1" dirty="0" smtClean="0"/>
              <a:t>НЕ</a:t>
            </a:r>
            <a:r>
              <a:rPr lang="ru-RU" sz="2700" dirty="0" smtClean="0"/>
              <a:t> (</a:t>
            </a:r>
            <a:r>
              <a:rPr lang="ru-RU" sz="2700" i="1" dirty="0" smtClean="0"/>
              <a:t>X</a:t>
            </a:r>
            <a:r>
              <a:rPr lang="ru-RU" sz="2700" dirty="0" smtClean="0"/>
              <a:t> &gt;= 7)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2700" dirty="0" smtClean="0"/>
              <a:t> 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2700" b="1" dirty="0" smtClean="0">
                <a:solidFill>
                  <a:srgbClr val="FF0000"/>
                </a:solidFill>
              </a:rPr>
              <a:t>Решение: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3000" dirty="0" smtClean="0"/>
              <a:t>применим НЕ </a:t>
            </a:r>
            <a:endParaRPr lang="ru-RU" sz="2700" dirty="0" smtClean="0"/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2700" dirty="0" smtClean="0"/>
              <a:t>(</a:t>
            </a:r>
            <a:r>
              <a:rPr lang="ru-RU" sz="2700" i="1" dirty="0" smtClean="0"/>
              <a:t>X</a:t>
            </a:r>
            <a:r>
              <a:rPr lang="ru-RU" sz="2700" dirty="0" smtClean="0"/>
              <a:t> &gt; 3)</a:t>
            </a:r>
            <a:r>
              <a:rPr lang="ru-RU" sz="2700" b="1" dirty="0" smtClean="0"/>
              <a:t> </a:t>
            </a:r>
            <a:r>
              <a:rPr lang="ru-RU" sz="2700" b="1" dirty="0" smtClean="0">
                <a:solidFill>
                  <a:srgbClr val="FF0000"/>
                </a:solidFill>
              </a:rPr>
              <a:t>И</a:t>
            </a:r>
            <a:r>
              <a:rPr lang="ru-RU" sz="2700" dirty="0" smtClean="0"/>
              <a:t> (</a:t>
            </a:r>
            <a:r>
              <a:rPr lang="ru-RU" sz="2700" i="1" dirty="0" smtClean="0"/>
              <a:t>X</a:t>
            </a:r>
            <a:r>
              <a:rPr lang="ru-RU" sz="2700" dirty="0" smtClean="0"/>
              <a:t> &lt; 7)</a:t>
            </a:r>
          </a:p>
          <a:p>
            <a:pPr>
              <a:lnSpc>
                <a:spcPct val="80000"/>
              </a:lnSpc>
              <a:buNone/>
            </a:pPr>
            <a:r>
              <a:rPr lang="ru-RU" sz="1800" b="1" dirty="0" smtClean="0">
                <a:solidFill>
                  <a:srgbClr val="FF0000"/>
                </a:solidFill>
              </a:rPr>
              <a:t>Логическое умножение - результат ИСТИНА , когда </a:t>
            </a:r>
            <a:r>
              <a:rPr lang="ru-RU" sz="1800" b="1" dirty="0" smtClean="0">
                <a:solidFill>
                  <a:srgbClr val="FF0000"/>
                </a:solidFill>
                <a:latin typeface="Arial" charset="0"/>
              </a:rPr>
              <a:t>все</a:t>
            </a:r>
            <a:r>
              <a:rPr lang="ru-RU" sz="1800" b="1" dirty="0" smtClean="0">
                <a:solidFill>
                  <a:srgbClr val="FF0000"/>
                </a:solidFill>
              </a:rPr>
              <a:t> высказывания истинны</a:t>
            </a:r>
            <a:endParaRPr lang="ru-RU" sz="1800" b="1" dirty="0" smtClean="0">
              <a:solidFill>
                <a:srgbClr val="FF0000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3000" dirty="0" smtClean="0">
                <a:latin typeface="Arial" charset="0"/>
              </a:rPr>
              <a:t>Подходят числа: 4, 5, </a:t>
            </a:r>
            <a:r>
              <a:rPr lang="ru-RU" sz="3000" dirty="0" smtClean="0">
                <a:solidFill>
                  <a:srgbClr val="FF0000"/>
                </a:solidFill>
                <a:latin typeface="Arial" charset="0"/>
              </a:rPr>
              <a:t>6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2700" b="1" dirty="0" smtClean="0">
                <a:solidFill>
                  <a:srgbClr val="FF0000"/>
                </a:solidFill>
              </a:rPr>
              <a:t>наибольшее</a:t>
            </a:r>
            <a:r>
              <a:rPr lang="ru-RU" sz="2700" dirty="0" smtClean="0"/>
              <a:t> число, для которого высказывание будет истинным = </a:t>
            </a:r>
            <a:r>
              <a:rPr lang="ru-RU" sz="2700" b="1" dirty="0" smtClean="0">
                <a:solidFill>
                  <a:srgbClr val="FF0000"/>
                </a:solidFill>
              </a:rPr>
              <a:t>6</a:t>
            </a:r>
            <a:r>
              <a:rPr lang="ru-RU" sz="2700" dirty="0" smtClean="0"/>
              <a:t>.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2700" dirty="0" smtClean="0"/>
              <a:t> 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ru-RU" sz="2700" dirty="0" smtClean="0">
                <a:solidFill>
                  <a:srgbClr val="FF0000"/>
                </a:solidFill>
              </a:rPr>
              <a:t>Ответ: 6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ru-RU" sz="2700" dirty="0" smtClean="0"/>
          </a:p>
        </p:txBody>
      </p:sp>
      <p:sp>
        <p:nvSpPr>
          <p:cNvPr id="12291" name="AutoShape 3"/>
          <p:cNvSpPr>
            <a:spLocks/>
          </p:cNvSpPr>
          <p:nvPr/>
        </p:nvSpPr>
        <p:spPr bwMode="auto">
          <a:xfrm rot="5400000">
            <a:off x="1259681" y="1124745"/>
            <a:ext cx="73025" cy="1655762"/>
          </a:xfrm>
          <a:prstGeom prst="rightBracket">
            <a:avLst>
              <a:gd name="adj" fmla="val 18894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292" name="AutoShape 4"/>
          <p:cNvSpPr>
            <a:spLocks/>
          </p:cNvSpPr>
          <p:nvPr/>
        </p:nvSpPr>
        <p:spPr bwMode="auto">
          <a:xfrm rot="5400000">
            <a:off x="3131344" y="1124744"/>
            <a:ext cx="144463" cy="1584325"/>
          </a:xfrm>
          <a:prstGeom prst="rightBracket">
            <a:avLst>
              <a:gd name="adj" fmla="val 91392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  <p:bldP spid="1229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838200"/>
            <a:ext cx="8915400" cy="4800599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rgbClr val="FF0000"/>
                </a:solidFill>
              </a:rPr>
              <a:t>7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Напишите  наименьшее  трёхзначное  число,  для  которого  истинно высказывание: 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0000FF"/>
                </a:solidFill>
                <a:latin typeface="+mn-lt"/>
                <a:ea typeface="+mn-ea"/>
                <a:cs typeface="+mn-cs"/>
              </a:rPr>
              <a:t>НЕ</a:t>
            </a:r>
            <a:r>
              <a:rPr lang="ru-RU" sz="2800" dirty="0" smtClean="0">
                <a:solidFill>
                  <a:srgbClr val="0000FF"/>
                </a:solidFill>
                <a:latin typeface="+mn-lt"/>
                <a:ea typeface="+mn-ea"/>
                <a:cs typeface="+mn-cs"/>
              </a:rPr>
              <a:t> (Первая цифра чётная) </a:t>
            </a:r>
            <a:r>
              <a:rPr lang="ru-RU" sz="2800" b="1" dirty="0" smtClean="0">
                <a:solidFill>
                  <a:srgbClr val="0000FF"/>
                </a:solidFill>
                <a:latin typeface="+mn-lt"/>
                <a:ea typeface="+mn-ea"/>
                <a:cs typeface="+mn-cs"/>
              </a:rPr>
              <a:t>И</a:t>
            </a:r>
            <a:r>
              <a:rPr lang="ru-RU" sz="2800" dirty="0" smtClean="0">
                <a:solidFill>
                  <a:srgbClr val="0000FF"/>
                </a:solidFill>
                <a:latin typeface="+mn-lt"/>
                <a:ea typeface="+mn-ea"/>
                <a:cs typeface="+mn-cs"/>
              </a:rPr>
              <a:t> (число делится на 3)?</a:t>
            </a:r>
          </a:p>
          <a:p>
            <a:pPr>
              <a:buNone/>
            </a:pPr>
            <a:endParaRPr lang="ru-RU" dirty="0" smtClean="0"/>
          </a:p>
          <a:p>
            <a:pPr eaLnBrk="1" hangingPunct="1">
              <a:buFontTx/>
              <a:buNone/>
            </a:pPr>
            <a:r>
              <a:rPr lang="ru-RU" b="1" dirty="0" smtClean="0"/>
              <a:t>Решение:</a:t>
            </a:r>
            <a:r>
              <a:rPr lang="en-US" b="1" dirty="0" smtClean="0"/>
              <a:t>  </a:t>
            </a:r>
            <a:endParaRPr lang="ru-RU" dirty="0" smtClean="0"/>
          </a:p>
          <a:p>
            <a:pPr eaLnBrk="1" hangingPunct="1">
              <a:buNone/>
            </a:pPr>
            <a:r>
              <a:rPr lang="ru-RU" sz="2800" dirty="0" smtClean="0">
                <a:solidFill>
                  <a:srgbClr val="008000"/>
                </a:solidFill>
                <a:latin typeface="+mn-lt"/>
                <a:ea typeface="+mn-ea"/>
                <a:cs typeface="+mn-cs"/>
              </a:rPr>
              <a:t>(Первая цифра нечётная) </a:t>
            </a:r>
            <a:r>
              <a:rPr lang="ru-RU" sz="2800" b="1" dirty="0" smtClean="0">
                <a:solidFill>
                  <a:srgbClr val="008000"/>
                </a:solidFill>
                <a:latin typeface="+mn-lt"/>
                <a:ea typeface="+mn-ea"/>
                <a:cs typeface="+mn-cs"/>
              </a:rPr>
              <a:t>И </a:t>
            </a:r>
            <a:r>
              <a:rPr lang="ru-RU" sz="2800" dirty="0" smtClean="0">
                <a:solidFill>
                  <a:srgbClr val="008000"/>
                </a:solidFill>
                <a:latin typeface="+mn-lt"/>
                <a:ea typeface="+mn-ea"/>
                <a:cs typeface="+mn-cs"/>
              </a:rPr>
              <a:t>(число делится на 3)? </a:t>
            </a:r>
          </a:p>
          <a:p>
            <a:pPr eaLnBrk="1" hangingPunct="1">
              <a:buFontTx/>
              <a:buNone/>
            </a:pPr>
            <a:endParaRPr lang="ru-RU" b="1" dirty="0" smtClean="0"/>
          </a:p>
          <a:p>
            <a:pPr eaLnBrk="1" hangingPunct="1">
              <a:buFontTx/>
              <a:buNone/>
            </a:pPr>
            <a:endParaRPr lang="ru-RU" b="1" dirty="0" smtClean="0"/>
          </a:p>
          <a:p>
            <a:pPr eaLnBrk="1" hangingPunct="1">
              <a:buFontTx/>
              <a:buNone/>
            </a:pPr>
            <a:endParaRPr lang="ru-RU" b="1" dirty="0" smtClean="0"/>
          </a:p>
          <a:p>
            <a:pPr eaLnBrk="1" hangingPunct="1">
              <a:buFontTx/>
              <a:buNone/>
            </a:pPr>
            <a:endParaRPr lang="ru-RU" b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5486400" y="5562600"/>
            <a:ext cx="1787669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400" b="1" kern="0" dirty="0">
                <a:solidFill>
                  <a:srgbClr val="FF0000"/>
                </a:solidFill>
                <a:latin typeface="Arial"/>
              </a:rPr>
              <a:t>Ответ: </a:t>
            </a:r>
            <a:r>
              <a:rPr lang="ru-RU" sz="2400" b="1" kern="0" dirty="0" smtClean="0">
                <a:solidFill>
                  <a:srgbClr val="FF0000"/>
                </a:solidFill>
                <a:latin typeface="Arial"/>
              </a:rPr>
              <a:t>102</a:t>
            </a:r>
            <a:endParaRPr lang="ru-RU" sz="2400" b="1" kern="0" dirty="0">
              <a:solidFill>
                <a:srgbClr val="FF0000"/>
              </a:solidFill>
              <a:latin typeface="Arial"/>
            </a:endParaRPr>
          </a:p>
        </p:txBody>
      </p:sp>
      <p:sp>
        <p:nvSpPr>
          <p:cNvPr id="6" name="AutoShape 3"/>
          <p:cNvSpPr>
            <a:spLocks/>
          </p:cNvSpPr>
          <p:nvPr/>
        </p:nvSpPr>
        <p:spPr bwMode="auto">
          <a:xfrm rot="5400000">
            <a:off x="2177734" y="422666"/>
            <a:ext cx="108013" cy="4104458"/>
          </a:xfrm>
          <a:prstGeom prst="rightBracket">
            <a:avLst>
              <a:gd name="adj" fmla="val 18894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3"/>
          <p:cNvSpPr txBox="1">
            <a:spLocks noChangeArrowheads="1"/>
          </p:cNvSpPr>
          <p:nvPr/>
        </p:nvSpPr>
        <p:spPr bwMode="auto">
          <a:xfrm>
            <a:off x="7164388" y="6000750"/>
            <a:ext cx="1509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800" b="1">
                <a:solidFill>
                  <a:srgbClr val="FF0000"/>
                </a:solidFill>
              </a:rPr>
              <a:t>Ответ: 9 </a:t>
            </a:r>
          </a:p>
        </p:txBody>
      </p:sp>
      <p:sp>
        <p:nvSpPr>
          <p:cNvPr id="7171" name="Прямоугольник 4"/>
          <p:cNvSpPr>
            <a:spLocks noChangeArrowheads="1"/>
          </p:cNvSpPr>
          <p:nvPr/>
        </p:nvSpPr>
        <p:spPr bwMode="auto">
          <a:xfrm>
            <a:off x="1521047" y="1235631"/>
            <a:ext cx="37702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b="1" dirty="0" smtClean="0">
                <a:solidFill>
                  <a:srgbClr val="FF0000"/>
                </a:solidFill>
                <a:latin typeface="TimesNewRomanPSMT"/>
              </a:rPr>
              <a:t>8.</a:t>
            </a:r>
            <a:endParaRPr lang="ru-RU" altLang="ru-RU" b="1" dirty="0">
              <a:solidFill>
                <a:srgbClr val="FF0000"/>
              </a:solidFill>
            </a:endParaRPr>
          </a:p>
        </p:txBody>
      </p:sp>
      <p:pic>
        <p:nvPicPr>
          <p:cNvPr id="7172" name="Рисунок 1"/>
          <p:cNvPicPr>
            <a:picLocks noChangeAspect="1"/>
          </p:cNvPicPr>
          <p:nvPr/>
        </p:nvPicPr>
        <p:blipFill rotWithShape="1">
          <a:blip r:embed="rId2" cstate="print"/>
          <a:srcRect l="12451"/>
          <a:stretch/>
        </p:blipFill>
        <p:spPr bwMode="auto">
          <a:xfrm>
            <a:off x="1898073" y="1052513"/>
            <a:ext cx="601244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684213" y="2492375"/>
            <a:ext cx="59467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dirty="0">
                <a:solidFill>
                  <a:srgbClr val="FF0000"/>
                </a:solidFill>
              </a:rPr>
              <a:t>Решение:</a:t>
            </a:r>
          </a:p>
          <a:p>
            <a:r>
              <a:rPr lang="ru-RU" altLang="ru-RU" sz="3200" dirty="0"/>
              <a:t>Применим </a:t>
            </a:r>
            <a:r>
              <a:rPr lang="ru-RU" altLang="ru-RU" sz="3200" b="1" dirty="0">
                <a:solidFill>
                  <a:srgbClr val="0070C0"/>
                </a:solidFill>
              </a:rPr>
              <a:t>НЕ</a:t>
            </a:r>
          </a:p>
          <a:p>
            <a:r>
              <a:rPr lang="ru-RU" altLang="ru-RU" sz="3200" dirty="0" smtClean="0"/>
              <a:t>Х</a:t>
            </a:r>
            <a:r>
              <a:rPr lang="en-US" altLang="ru-RU" sz="3200" dirty="0"/>
              <a:t>&lt;</a:t>
            </a:r>
            <a:r>
              <a:rPr lang="en-US" altLang="ru-RU" sz="3200" dirty="0" smtClean="0"/>
              <a:t>=8</a:t>
            </a:r>
            <a:endParaRPr lang="en-US" altLang="ru-RU" sz="3200" dirty="0"/>
          </a:p>
          <a:p>
            <a:r>
              <a:rPr lang="ru-RU" altLang="ru-RU" sz="3200" dirty="0"/>
              <a:t>Получим</a:t>
            </a:r>
          </a:p>
          <a:p>
            <a:r>
              <a:rPr lang="ru-RU" altLang="ru-RU" sz="3200" dirty="0"/>
              <a:t>(Х</a:t>
            </a:r>
            <a:r>
              <a:rPr lang="en-US" altLang="ru-RU" sz="3200" dirty="0"/>
              <a:t>&gt;9</a:t>
            </a:r>
            <a:r>
              <a:rPr lang="ru-RU" altLang="ru-RU" sz="3200" dirty="0"/>
              <a:t>)</a:t>
            </a:r>
            <a:r>
              <a:rPr lang="en-US" altLang="ru-RU" sz="3200" dirty="0"/>
              <a:t> </a:t>
            </a:r>
            <a:r>
              <a:rPr lang="ru-RU" altLang="ru-RU" sz="3200" dirty="0"/>
              <a:t>ИЛИ (Х</a:t>
            </a:r>
            <a:r>
              <a:rPr lang="en-US" altLang="ru-RU" sz="3200" dirty="0"/>
              <a:t>&lt;=8</a:t>
            </a:r>
            <a:r>
              <a:rPr lang="ru-RU" altLang="ru-RU" sz="3200" dirty="0"/>
              <a:t>)</a:t>
            </a:r>
          </a:p>
          <a:p>
            <a:r>
              <a:rPr lang="ru-RU" altLang="ru-RU" sz="3200" dirty="0">
                <a:solidFill>
                  <a:srgbClr val="FF0000"/>
                </a:solidFill>
              </a:rPr>
              <a:t>Ложное</a:t>
            </a:r>
            <a:r>
              <a:rPr lang="ru-RU" altLang="ru-RU" sz="3200" dirty="0"/>
              <a:t> </a:t>
            </a:r>
            <a:r>
              <a:rPr lang="ru-RU" altLang="ru-RU" sz="3200" dirty="0" smtClean="0"/>
              <a:t>вы</a:t>
            </a:r>
            <a:r>
              <a:rPr lang="en-US" altLang="ru-RU" sz="3200" dirty="0" smtClean="0"/>
              <a:t>c</a:t>
            </a:r>
            <a:r>
              <a:rPr lang="ru-RU" altLang="ru-RU" sz="3200" dirty="0" err="1" smtClean="0"/>
              <a:t>казывание</a:t>
            </a:r>
            <a:r>
              <a:rPr lang="ru-RU" altLang="ru-RU" sz="3200" dirty="0" smtClean="0"/>
              <a:t> </a:t>
            </a:r>
            <a:endParaRPr lang="ru-RU" altLang="ru-RU" sz="3200" dirty="0"/>
          </a:p>
          <a:p>
            <a:r>
              <a:rPr lang="ru-RU" altLang="ru-RU" sz="3200" dirty="0"/>
              <a:t>(Х</a:t>
            </a:r>
            <a:r>
              <a:rPr lang="en-US" altLang="ru-RU" sz="3200" dirty="0"/>
              <a:t> &lt;= 9</a:t>
            </a:r>
            <a:r>
              <a:rPr lang="ru-RU" altLang="ru-RU" sz="3200" dirty="0"/>
              <a:t>)</a:t>
            </a:r>
            <a:r>
              <a:rPr lang="en-US" altLang="ru-RU" sz="3200" dirty="0"/>
              <a:t> </a:t>
            </a:r>
            <a:r>
              <a:rPr lang="ru-RU" altLang="ru-RU" sz="3200" b="1" dirty="0">
                <a:solidFill>
                  <a:srgbClr val="FF0000"/>
                </a:solidFill>
              </a:rPr>
              <a:t>И</a:t>
            </a:r>
            <a:r>
              <a:rPr lang="ru-RU" altLang="ru-RU" sz="3200" dirty="0"/>
              <a:t> (Х</a:t>
            </a:r>
            <a:r>
              <a:rPr lang="en-US" altLang="ru-RU" sz="3200" dirty="0"/>
              <a:t>&gt;8</a:t>
            </a:r>
            <a:r>
              <a:rPr lang="ru-RU" altLang="ru-RU" sz="3200" dirty="0"/>
              <a:t>)</a:t>
            </a:r>
            <a:endParaRPr lang="en-US" altLang="ru-RU" sz="3200" dirty="0"/>
          </a:p>
          <a:p>
            <a:r>
              <a:rPr lang="ru-RU" altLang="ru-RU" sz="3200" dirty="0"/>
              <a:t>при </a:t>
            </a:r>
            <a:r>
              <a:rPr lang="en-US" altLang="ru-RU" sz="3200" b="1" dirty="0"/>
              <a:t>X=</a:t>
            </a:r>
            <a:r>
              <a:rPr lang="ru-RU" altLang="ru-RU" sz="3200" b="1" dirty="0"/>
              <a:t>9</a:t>
            </a:r>
            <a:r>
              <a:rPr lang="ru-RU" altLang="ru-RU" sz="3200" dirty="0"/>
              <a:t> высказывание </a:t>
            </a:r>
            <a:r>
              <a:rPr lang="ru-RU" altLang="ru-RU" sz="3200" b="1" dirty="0"/>
              <a:t>ЛОЖНО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"/>
            <a:ext cx="8534400" cy="4525963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en-US" b="1" dirty="0">
                <a:solidFill>
                  <a:srgbClr val="FF0000"/>
                </a:solidFill>
              </a:rPr>
              <a:t>9</a:t>
            </a:r>
            <a:r>
              <a:rPr lang="ru-RU" b="1" dirty="0" smtClean="0">
                <a:solidFill>
                  <a:srgbClr val="FF0000"/>
                </a:solidFill>
              </a:rPr>
              <a:t>.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Напишите </a:t>
            </a:r>
            <a:r>
              <a:rPr lang="ru-RU" b="1" dirty="0" smtClean="0">
                <a:solidFill>
                  <a:srgbClr val="FF0000"/>
                </a:solidFill>
              </a:rPr>
              <a:t>наименьшее</a:t>
            </a:r>
            <a:r>
              <a:rPr lang="ru-RU" dirty="0" smtClean="0"/>
              <a:t> число </a:t>
            </a:r>
            <a:r>
              <a:rPr lang="ru-RU" dirty="0" err="1" smtClean="0"/>
              <a:t>x</a:t>
            </a:r>
            <a:r>
              <a:rPr lang="ru-RU" dirty="0" smtClean="0"/>
              <a:t>, для которого </a:t>
            </a:r>
            <a:r>
              <a:rPr lang="ru-RU" b="1" dirty="0" smtClean="0">
                <a:solidFill>
                  <a:srgbClr val="FF0000"/>
                </a:solidFill>
              </a:rPr>
              <a:t>истинно</a:t>
            </a:r>
            <a:r>
              <a:rPr lang="ru-RU" dirty="0" smtClean="0"/>
              <a:t> высказывание:</a:t>
            </a:r>
          </a:p>
          <a:p>
            <a:pPr>
              <a:buFontTx/>
              <a:buNone/>
            </a:pPr>
            <a:r>
              <a:rPr lang="ru-RU" b="1" dirty="0" smtClean="0"/>
              <a:t>   (</a:t>
            </a:r>
            <a:r>
              <a:rPr lang="ru-RU" b="1" dirty="0" err="1" smtClean="0"/>
              <a:t>x</a:t>
            </a:r>
            <a:r>
              <a:rPr lang="ru-RU" b="1" dirty="0" smtClean="0"/>
              <a:t> &gt; 16) И НЕ (</a:t>
            </a:r>
            <a:r>
              <a:rPr lang="ru-RU" b="1" dirty="0" err="1" smtClean="0"/>
              <a:t>x</a:t>
            </a:r>
            <a:r>
              <a:rPr lang="ru-RU" b="1" dirty="0" smtClean="0"/>
              <a:t> нечётное)</a:t>
            </a:r>
          </a:p>
          <a:p>
            <a:pPr eaLnBrk="1" hangingPunct="1">
              <a:buFontTx/>
              <a:buNone/>
            </a:pPr>
            <a:endParaRPr lang="ru-RU" dirty="0" smtClean="0"/>
          </a:p>
          <a:p>
            <a:pPr eaLnBrk="1" hangingPunct="1">
              <a:buFontTx/>
              <a:buNone/>
            </a:pPr>
            <a:r>
              <a:rPr lang="ru-RU" sz="3500" b="1" dirty="0" smtClean="0"/>
              <a:t> </a:t>
            </a:r>
            <a:r>
              <a:rPr lang="en-US" sz="3500" b="1" dirty="0" smtClean="0"/>
              <a:t>  </a:t>
            </a:r>
            <a:r>
              <a:rPr lang="ru-RU" sz="3500" b="1" dirty="0" smtClean="0"/>
              <a:t>(</a:t>
            </a:r>
            <a:r>
              <a:rPr lang="ru-RU" sz="3500" b="1" dirty="0" err="1" smtClean="0"/>
              <a:t>x</a:t>
            </a:r>
            <a:r>
              <a:rPr lang="ru-RU" sz="3500" b="1" dirty="0" smtClean="0"/>
              <a:t> &gt; 16) </a:t>
            </a:r>
            <a:r>
              <a:rPr lang="ru-RU" sz="3500" b="1" dirty="0" smtClean="0">
                <a:solidFill>
                  <a:srgbClr val="FF0000"/>
                </a:solidFill>
              </a:rPr>
              <a:t>И</a:t>
            </a:r>
            <a:r>
              <a:rPr lang="ru-RU" sz="3500" b="1" dirty="0" smtClean="0"/>
              <a:t>  (</a:t>
            </a:r>
            <a:r>
              <a:rPr lang="ru-RU" sz="3500" b="1" dirty="0" err="1" smtClean="0"/>
              <a:t>x</a:t>
            </a:r>
            <a:r>
              <a:rPr lang="ru-RU" sz="3500" b="1" dirty="0" smtClean="0"/>
              <a:t> чётное)</a:t>
            </a:r>
            <a:endParaRPr lang="ru-RU" sz="3500" dirty="0" smtClean="0"/>
          </a:p>
          <a:p>
            <a:pPr eaLnBrk="1" hangingPunct="1">
              <a:buFontTx/>
              <a:buNone/>
            </a:pPr>
            <a:endParaRPr lang="ru-RU" dirty="0" smtClean="0"/>
          </a:p>
          <a:p>
            <a:pPr eaLnBrk="1" hangingPunct="1">
              <a:buFontTx/>
              <a:buNone/>
            </a:pPr>
            <a:endParaRPr lang="ru-RU" dirty="0" smtClean="0"/>
          </a:p>
          <a:p>
            <a:pPr eaLnBrk="1" hangingPunct="1">
              <a:buFontTx/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eaLnBrk="1" hangingPunct="1">
              <a:buFontTx/>
              <a:buNone/>
            </a:pPr>
            <a:r>
              <a:rPr lang="ru-RU" b="1" dirty="0" smtClean="0">
                <a:solidFill>
                  <a:srgbClr val="FF0000"/>
                </a:solidFill>
              </a:rPr>
              <a:t>Ответ: 18</a:t>
            </a:r>
          </a:p>
          <a:p>
            <a:pPr eaLnBrk="1" hangingPunct="1">
              <a:buFontTx/>
              <a:buNone/>
            </a:pPr>
            <a:endParaRPr lang="ru-RU" b="1" dirty="0" smtClean="0"/>
          </a:p>
          <a:p>
            <a:pPr eaLnBrk="1" hangingPunct="1">
              <a:buFontTx/>
              <a:buNone/>
            </a:pPr>
            <a:endParaRPr lang="ru-RU" b="1" dirty="0" smtClean="0"/>
          </a:p>
          <a:p>
            <a:pPr eaLnBrk="1" hangingPunct="1">
              <a:buFontTx/>
              <a:buNone/>
            </a:pPr>
            <a:endParaRPr lang="ru-RU" b="1" dirty="0" smtClean="0"/>
          </a:p>
          <a:p>
            <a:pPr eaLnBrk="1" hangingPunct="1">
              <a:buFontTx/>
              <a:buNone/>
            </a:pPr>
            <a:endParaRPr lang="ru-RU" b="1" dirty="0" smtClean="0"/>
          </a:p>
        </p:txBody>
      </p:sp>
      <p:sp>
        <p:nvSpPr>
          <p:cNvPr id="5123" name="Прямоугольник 9"/>
          <p:cNvSpPr>
            <a:spLocks noChangeArrowheads="1"/>
          </p:cNvSpPr>
          <p:nvPr/>
        </p:nvSpPr>
        <p:spPr bwMode="auto">
          <a:xfrm>
            <a:off x="244058" y="2861468"/>
            <a:ext cx="8610600" cy="8302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</a:rPr>
              <a:t>Логическое умножение </a:t>
            </a:r>
            <a:r>
              <a:rPr lang="ru-RU" sz="2400" dirty="0">
                <a:solidFill>
                  <a:srgbClr val="FF0000"/>
                </a:solidFill>
              </a:rPr>
              <a:t>И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дает </a:t>
            </a:r>
            <a:r>
              <a:rPr lang="ru-RU" sz="2400" dirty="0">
                <a:solidFill>
                  <a:srgbClr val="FF0000"/>
                </a:solidFill>
              </a:rPr>
              <a:t>ИСТИНУ</a:t>
            </a:r>
            <a:r>
              <a:rPr lang="ru-RU" sz="2400" dirty="0">
                <a:solidFill>
                  <a:srgbClr val="000000"/>
                </a:solidFill>
              </a:rPr>
              <a:t>, если </a:t>
            </a:r>
            <a:r>
              <a:rPr lang="ru-RU" sz="2400" dirty="0">
                <a:solidFill>
                  <a:srgbClr val="FF0000"/>
                </a:solidFill>
              </a:rPr>
              <a:t>ВСЕ выражения ИСТИННЫ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ДОМАШНЕЕ ЗАДАНИЕ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750" y="2349500"/>
            <a:ext cx="8229600" cy="1143000"/>
          </a:xfrm>
          <a:prstGeom prst="rect">
            <a:avLst/>
          </a:prstGeom>
        </p:spPr>
        <p:txBody>
          <a:bodyPr rtlCol="0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Задание 3</a:t>
            </a:r>
            <a:b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Логические выражения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1</a:t>
            </a:r>
            <a:r>
              <a:rPr lang="ru-RU" dirty="0" smtClean="0">
                <a:solidFill>
                  <a:srgbClr val="FF0000"/>
                </a:solidFill>
              </a:rPr>
              <a:t>. </a:t>
            </a:r>
            <a:r>
              <a:rPr lang="ru-RU" dirty="0" smtClean="0"/>
              <a:t>Напишите наибольшее число </a:t>
            </a:r>
            <a:r>
              <a:rPr lang="ru-RU" i="1" dirty="0" err="1" smtClean="0"/>
              <a:t>x</a:t>
            </a:r>
            <a:r>
              <a:rPr lang="ru-RU" dirty="0" smtClean="0"/>
              <a:t>, для которого истинно высказывание:</a:t>
            </a:r>
          </a:p>
          <a:p>
            <a:pPr>
              <a:buNone/>
            </a:pPr>
            <a:r>
              <a:rPr lang="ru-RU" sz="4600" dirty="0" smtClean="0">
                <a:solidFill>
                  <a:srgbClr val="0000FF"/>
                </a:solidFill>
              </a:rPr>
              <a:t> </a:t>
            </a:r>
            <a:r>
              <a:rPr lang="ru-RU" sz="4600" b="1" dirty="0" smtClean="0">
                <a:solidFill>
                  <a:srgbClr val="0000FF"/>
                </a:solidFill>
              </a:rPr>
              <a:t>НЕ</a:t>
            </a:r>
            <a:r>
              <a:rPr lang="ru-RU" sz="4600" dirty="0" smtClean="0">
                <a:solidFill>
                  <a:srgbClr val="0000FF"/>
                </a:solidFill>
              </a:rPr>
              <a:t> (</a:t>
            </a:r>
            <a:r>
              <a:rPr lang="ru-RU" sz="4600" i="1" dirty="0" smtClean="0">
                <a:solidFill>
                  <a:srgbClr val="0000FF"/>
                </a:solidFill>
              </a:rPr>
              <a:t>X</a:t>
            </a:r>
            <a:r>
              <a:rPr lang="ru-RU" sz="4600" dirty="0" smtClean="0">
                <a:solidFill>
                  <a:srgbClr val="0000FF"/>
                </a:solidFill>
              </a:rPr>
              <a:t> чётное)</a:t>
            </a:r>
            <a:r>
              <a:rPr lang="ru-RU" sz="4600" b="1" dirty="0" smtClean="0">
                <a:solidFill>
                  <a:srgbClr val="0000FF"/>
                </a:solidFill>
              </a:rPr>
              <a:t> И</a:t>
            </a:r>
            <a:r>
              <a:rPr lang="ru-RU" sz="4600" dirty="0" smtClean="0">
                <a:solidFill>
                  <a:srgbClr val="0000FF"/>
                </a:solidFill>
              </a:rPr>
              <a:t> </a:t>
            </a:r>
            <a:r>
              <a:rPr lang="ru-RU" sz="4600" b="1" dirty="0" smtClean="0">
                <a:solidFill>
                  <a:srgbClr val="0000FF"/>
                </a:solidFill>
              </a:rPr>
              <a:t>НЕ</a:t>
            </a:r>
            <a:r>
              <a:rPr lang="ru-RU" sz="4600" dirty="0" smtClean="0">
                <a:solidFill>
                  <a:srgbClr val="0000FF"/>
                </a:solidFill>
              </a:rPr>
              <a:t> (</a:t>
            </a:r>
            <a:r>
              <a:rPr lang="ru-RU" sz="4600" i="1" dirty="0" smtClean="0">
                <a:solidFill>
                  <a:srgbClr val="0000FF"/>
                </a:solidFill>
              </a:rPr>
              <a:t>X</a:t>
            </a:r>
            <a:r>
              <a:rPr lang="ru-RU" sz="4600" dirty="0" smtClean="0">
                <a:solidFill>
                  <a:srgbClr val="0000FF"/>
                </a:solidFill>
              </a:rPr>
              <a:t> &gt;= 7)?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Решение:</a:t>
            </a:r>
          </a:p>
          <a:p>
            <a:pPr>
              <a:buNone/>
            </a:pPr>
            <a:r>
              <a:rPr lang="ru-RU" dirty="0" smtClean="0"/>
              <a:t>применим НЕ - </a:t>
            </a:r>
            <a:r>
              <a:rPr lang="ru-RU" b="1" dirty="0" smtClean="0"/>
              <a:t>(</a:t>
            </a:r>
            <a:r>
              <a:rPr lang="ru-RU" b="1" i="1" dirty="0" smtClean="0"/>
              <a:t>X</a:t>
            </a:r>
            <a:r>
              <a:rPr lang="ru-RU" b="1" dirty="0" smtClean="0"/>
              <a:t> нечётное)</a:t>
            </a:r>
          </a:p>
          <a:p>
            <a:pPr>
              <a:buNone/>
            </a:pPr>
            <a:r>
              <a:rPr lang="ru-RU" dirty="0" smtClean="0"/>
              <a:t>применим НЕ - </a:t>
            </a:r>
            <a:r>
              <a:rPr lang="ru-RU" b="1" dirty="0" smtClean="0"/>
              <a:t>(</a:t>
            </a:r>
            <a:r>
              <a:rPr lang="ru-RU" b="1" i="1" dirty="0" smtClean="0"/>
              <a:t>X</a:t>
            </a:r>
            <a:r>
              <a:rPr lang="ru-RU" b="1" dirty="0" smtClean="0"/>
              <a:t> </a:t>
            </a:r>
            <a:r>
              <a:rPr lang="en-US" b="1" dirty="0" smtClean="0"/>
              <a:t>&lt;7</a:t>
            </a:r>
            <a:r>
              <a:rPr lang="ru-RU" b="1" dirty="0" smtClean="0"/>
              <a:t>)</a:t>
            </a:r>
          </a:p>
          <a:p>
            <a:pPr>
              <a:buNone/>
            </a:pPr>
            <a:r>
              <a:rPr lang="ru-RU" b="1" dirty="0" smtClean="0">
                <a:solidFill>
                  <a:srgbClr val="0000FF"/>
                </a:solidFill>
              </a:rPr>
              <a:t>Получаем:</a:t>
            </a:r>
          </a:p>
          <a:p>
            <a:pPr>
              <a:buNone/>
            </a:pPr>
            <a:r>
              <a:rPr lang="ru-RU" b="1" dirty="0" smtClean="0">
                <a:solidFill>
                  <a:srgbClr val="0000FF"/>
                </a:solidFill>
              </a:rPr>
              <a:t>(</a:t>
            </a:r>
            <a:r>
              <a:rPr lang="ru-RU" b="1" i="1" dirty="0" smtClean="0">
                <a:solidFill>
                  <a:srgbClr val="0000FF"/>
                </a:solidFill>
              </a:rPr>
              <a:t>X</a:t>
            </a:r>
            <a:r>
              <a:rPr lang="ru-RU" b="1" dirty="0" smtClean="0">
                <a:solidFill>
                  <a:srgbClr val="0000FF"/>
                </a:solidFill>
              </a:rPr>
              <a:t> нечётное) И (</a:t>
            </a:r>
            <a:r>
              <a:rPr lang="ru-RU" b="1" i="1" dirty="0" smtClean="0">
                <a:solidFill>
                  <a:srgbClr val="0000FF"/>
                </a:solidFill>
              </a:rPr>
              <a:t>X</a:t>
            </a:r>
            <a:r>
              <a:rPr lang="ru-RU" b="1" dirty="0" smtClean="0">
                <a:solidFill>
                  <a:srgbClr val="0000FF"/>
                </a:solidFill>
              </a:rPr>
              <a:t> &lt; 7)</a:t>
            </a:r>
          </a:p>
          <a:p>
            <a:pPr>
              <a:buNone/>
            </a:pPr>
            <a:r>
              <a:rPr lang="ru-RU" dirty="0" smtClean="0">
                <a:latin typeface="Arial" charset="0"/>
              </a:rPr>
              <a:t>Подходят числа: 1, 3, </a:t>
            </a:r>
            <a:r>
              <a:rPr lang="ru-RU" dirty="0" smtClean="0">
                <a:solidFill>
                  <a:srgbClr val="FF0000"/>
                </a:solidFill>
                <a:latin typeface="Arial" charset="0"/>
              </a:rPr>
              <a:t>5</a:t>
            </a:r>
          </a:p>
          <a:p>
            <a:pPr>
              <a:buNone/>
            </a:pPr>
            <a:r>
              <a:rPr lang="ru-RU" b="1" dirty="0" smtClean="0">
                <a:solidFill>
                  <a:srgbClr val="0000FF"/>
                </a:solidFill>
              </a:rPr>
              <a:t> </a:t>
            </a:r>
            <a:r>
              <a:rPr lang="ru-RU" dirty="0" smtClean="0"/>
              <a:t>Значит, </a:t>
            </a:r>
            <a:r>
              <a:rPr lang="ru-RU" b="1" dirty="0" smtClean="0"/>
              <a:t>наибольшее</a:t>
            </a:r>
            <a:r>
              <a:rPr lang="ru-RU" dirty="0" smtClean="0"/>
              <a:t> число, для которого высказывание будет истинным — 5.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Ответ: 5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b="1" dirty="0">
                <a:solidFill>
                  <a:srgbClr val="FF0000"/>
                </a:solidFill>
              </a:rPr>
              <a:t>2</a:t>
            </a:r>
            <a:r>
              <a:rPr lang="ru-RU" b="1" dirty="0" smtClean="0">
                <a:solidFill>
                  <a:srgbClr val="FF0000"/>
                </a:solidFill>
              </a:rPr>
              <a:t>. </a:t>
            </a:r>
            <a:r>
              <a:rPr lang="ru-RU" dirty="0" smtClean="0"/>
              <a:t>Напишите </a:t>
            </a:r>
            <a:r>
              <a:rPr lang="ru-RU" b="1" dirty="0" smtClean="0"/>
              <a:t>наименьшее</a:t>
            </a:r>
            <a:r>
              <a:rPr lang="ru-RU" dirty="0" smtClean="0"/>
              <a:t> число </a:t>
            </a:r>
            <a:r>
              <a:rPr lang="ru-RU" i="1" dirty="0" err="1" smtClean="0"/>
              <a:t>x</a:t>
            </a:r>
            <a:r>
              <a:rPr lang="ru-RU" dirty="0" smtClean="0"/>
              <a:t>, для которого </a:t>
            </a:r>
            <a:r>
              <a:rPr lang="ru-RU" b="1" dirty="0" smtClean="0"/>
              <a:t>истинно</a:t>
            </a:r>
            <a:r>
              <a:rPr lang="ru-RU" dirty="0" smtClean="0"/>
              <a:t> высказывание:</a:t>
            </a:r>
          </a:p>
          <a:p>
            <a:pPr>
              <a:buNone/>
            </a:pPr>
            <a:r>
              <a:rPr lang="ru-RU" sz="4600" dirty="0" smtClean="0">
                <a:solidFill>
                  <a:srgbClr val="0000FF"/>
                </a:solidFill>
              </a:rPr>
              <a:t> </a:t>
            </a:r>
            <a:r>
              <a:rPr lang="ru-RU" sz="4600" b="1" dirty="0" smtClean="0">
                <a:solidFill>
                  <a:srgbClr val="0000FF"/>
                </a:solidFill>
              </a:rPr>
              <a:t>НЕ</a:t>
            </a:r>
            <a:r>
              <a:rPr lang="ru-RU" sz="4600" dirty="0" smtClean="0">
                <a:solidFill>
                  <a:srgbClr val="0000FF"/>
                </a:solidFill>
              </a:rPr>
              <a:t> (</a:t>
            </a:r>
            <a:r>
              <a:rPr lang="ru-RU" sz="4600" i="1" dirty="0" smtClean="0">
                <a:solidFill>
                  <a:srgbClr val="0000FF"/>
                </a:solidFill>
              </a:rPr>
              <a:t>X</a:t>
            </a:r>
            <a:r>
              <a:rPr lang="ru-RU" sz="4600" dirty="0" smtClean="0">
                <a:solidFill>
                  <a:srgbClr val="0000FF"/>
                </a:solidFill>
              </a:rPr>
              <a:t> &lt; 6)</a:t>
            </a:r>
            <a:r>
              <a:rPr lang="ru-RU" sz="4600" b="1" dirty="0" smtClean="0">
                <a:solidFill>
                  <a:srgbClr val="0000FF"/>
                </a:solidFill>
              </a:rPr>
              <a:t> И</a:t>
            </a:r>
            <a:r>
              <a:rPr lang="ru-RU" sz="4600" dirty="0" smtClean="0">
                <a:solidFill>
                  <a:srgbClr val="0000FF"/>
                </a:solidFill>
              </a:rPr>
              <a:t> (</a:t>
            </a:r>
            <a:r>
              <a:rPr lang="ru-RU" sz="4600" i="1" dirty="0" smtClean="0">
                <a:solidFill>
                  <a:srgbClr val="0000FF"/>
                </a:solidFill>
              </a:rPr>
              <a:t>X</a:t>
            </a:r>
            <a:r>
              <a:rPr lang="ru-RU" sz="4600" dirty="0" smtClean="0">
                <a:solidFill>
                  <a:srgbClr val="0000FF"/>
                </a:solidFill>
              </a:rPr>
              <a:t> нечётное)?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Решение:</a:t>
            </a:r>
          </a:p>
          <a:p>
            <a:pPr>
              <a:buNone/>
            </a:pPr>
            <a:r>
              <a:rPr lang="ru-RU" dirty="0" smtClean="0"/>
              <a:t>применим НЕ  </a:t>
            </a:r>
            <a:r>
              <a:rPr lang="ru-RU" b="1" dirty="0" smtClean="0"/>
              <a:t> (</a:t>
            </a:r>
            <a:r>
              <a:rPr lang="ru-RU" b="1" i="1" dirty="0" smtClean="0"/>
              <a:t>X</a:t>
            </a:r>
            <a:r>
              <a:rPr lang="ru-RU" b="1" dirty="0" smtClean="0"/>
              <a:t> &gt;= 6)</a:t>
            </a:r>
            <a:endParaRPr lang="en-US" b="1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>
                <a:solidFill>
                  <a:srgbClr val="0000FF"/>
                </a:solidFill>
              </a:rPr>
              <a:t>Получаем:</a:t>
            </a:r>
          </a:p>
          <a:p>
            <a:pPr>
              <a:buNone/>
            </a:pPr>
            <a:r>
              <a:rPr lang="ru-RU" b="1" dirty="0" smtClean="0">
                <a:solidFill>
                  <a:srgbClr val="0000FF"/>
                </a:solidFill>
              </a:rPr>
              <a:t>(</a:t>
            </a:r>
            <a:r>
              <a:rPr lang="ru-RU" b="1" i="1" dirty="0" smtClean="0">
                <a:solidFill>
                  <a:srgbClr val="0000FF"/>
                </a:solidFill>
              </a:rPr>
              <a:t>X</a:t>
            </a:r>
            <a:r>
              <a:rPr lang="ru-RU" b="1" dirty="0" smtClean="0">
                <a:solidFill>
                  <a:srgbClr val="0000FF"/>
                </a:solidFill>
              </a:rPr>
              <a:t> &gt;= 6)  И (</a:t>
            </a:r>
            <a:r>
              <a:rPr lang="ru-RU" b="1" i="1" dirty="0" smtClean="0">
                <a:solidFill>
                  <a:srgbClr val="0000FF"/>
                </a:solidFill>
              </a:rPr>
              <a:t>X</a:t>
            </a:r>
            <a:r>
              <a:rPr lang="ru-RU" b="1" dirty="0" smtClean="0">
                <a:solidFill>
                  <a:srgbClr val="0000FF"/>
                </a:solidFill>
              </a:rPr>
              <a:t> нечётное)</a:t>
            </a:r>
          </a:p>
          <a:p>
            <a:pPr>
              <a:buNone/>
            </a:pPr>
            <a:r>
              <a:rPr lang="ru-RU" dirty="0" smtClean="0">
                <a:latin typeface="Arial" charset="0"/>
              </a:rPr>
              <a:t>Подходят числа: </a:t>
            </a:r>
            <a:r>
              <a:rPr lang="ru-RU" b="1" dirty="0" smtClean="0">
                <a:solidFill>
                  <a:srgbClr val="FF0000"/>
                </a:solidFill>
                <a:latin typeface="Arial" charset="0"/>
              </a:rPr>
              <a:t>7</a:t>
            </a:r>
            <a:r>
              <a:rPr lang="ru-RU" dirty="0" smtClean="0">
                <a:latin typeface="Arial" charset="0"/>
              </a:rPr>
              <a:t>, 9, 11, 13,  15</a:t>
            </a:r>
            <a:endParaRPr lang="ru-RU" dirty="0" smtClean="0">
              <a:solidFill>
                <a:srgbClr val="FF0000"/>
              </a:solidFill>
              <a:latin typeface="Arial" charset="0"/>
            </a:endParaRPr>
          </a:p>
          <a:p>
            <a:pPr>
              <a:buNone/>
            </a:pPr>
            <a:r>
              <a:rPr lang="ru-RU" b="1" dirty="0" smtClean="0">
                <a:solidFill>
                  <a:srgbClr val="0000FF"/>
                </a:solidFill>
              </a:rPr>
              <a:t> </a:t>
            </a:r>
            <a:r>
              <a:rPr lang="ru-RU" dirty="0" smtClean="0"/>
              <a:t>Значит, </a:t>
            </a:r>
            <a:r>
              <a:rPr lang="ru-RU" b="1" dirty="0" smtClean="0"/>
              <a:t>наименьшее</a:t>
            </a:r>
            <a:r>
              <a:rPr lang="ru-RU" dirty="0" smtClean="0"/>
              <a:t> число, для которого высказывание будет истинным — 7.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sz="3800" b="1" dirty="0" smtClean="0">
                <a:solidFill>
                  <a:srgbClr val="FF0000"/>
                </a:solidFill>
              </a:rPr>
              <a:t>Ответ: 7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609600"/>
            <a:ext cx="8534400" cy="4800599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3.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Напишите  наибольшее  трёхзначное  число,  для  которого  истинно высказывание: </a:t>
            </a:r>
          </a:p>
          <a:p>
            <a:pPr>
              <a:buNone/>
            </a:pPr>
            <a:r>
              <a:rPr lang="ru-RU" sz="2400" dirty="0" smtClean="0">
                <a:solidFill>
                  <a:srgbClr val="0000FF"/>
                </a:solidFill>
                <a:latin typeface="+mn-lt"/>
                <a:ea typeface="+mn-ea"/>
                <a:cs typeface="+mn-cs"/>
              </a:rPr>
              <a:t>(Первая цифра чётная) </a:t>
            </a:r>
            <a:r>
              <a:rPr lang="ru-RU" sz="2400" b="1" dirty="0" smtClean="0">
                <a:solidFill>
                  <a:srgbClr val="0000FF"/>
                </a:solidFill>
                <a:latin typeface="+mn-lt"/>
                <a:ea typeface="+mn-ea"/>
                <a:cs typeface="+mn-cs"/>
              </a:rPr>
              <a:t>И НЕ</a:t>
            </a:r>
            <a:r>
              <a:rPr lang="ru-RU" sz="2400" dirty="0" smtClean="0">
                <a:solidFill>
                  <a:srgbClr val="0000FF"/>
                </a:solidFill>
                <a:latin typeface="+mn-lt"/>
                <a:ea typeface="+mn-ea"/>
                <a:cs typeface="+mn-cs"/>
              </a:rPr>
              <a:t> (число делится на 3)? </a:t>
            </a:r>
          </a:p>
          <a:p>
            <a:pPr>
              <a:buFontTx/>
              <a:buNone/>
            </a:pPr>
            <a:endParaRPr lang="ru-RU" dirty="0" smtClean="0"/>
          </a:p>
          <a:p>
            <a:pPr eaLnBrk="1" hangingPunct="1">
              <a:buFontTx/>
              <a:buNone/>
            </a:pPr>
            <a:r>
              <a:rPr lang="ru-RU" b="1" dirty="0" smtClean="0"/>
              <a:t>Решение:</a:t>
            </a:r>
            <a:r>
              <a:rPr lang="en-US" b="1" dirty="0" smtClean="0"/>
              <a:t>  </a:t>
            </a:r>
            <a:endParaRPr lang="ru-RU" dirty="0" smtClean="0"/>
          </a:p>
          <a:p>
            <a:pPr eaLnBrk="1" hangingPunct="1">
              <a:buNone/>
            </a:pPr>
            <a:r>
              <a:rPr lang="ru-RU" sz="2400" dirty="0" smtClean="0">
                <a:solidFill>
                  <a:srgbClr val="008000"/>
                </a:solidFill>
                <a:latin typeface="+mn-lt"/>
                <a:ea typeface="+mn-ea"/>
                <a:cs typeface="+mn-cs"/>
              </a:rPr>
              <a:t>(Первая цифра чётная) </a:t>
            </a:r>
            <a:r>
              <a:rPr lang="ru-RU" sz="2400" b="1" dirty="0" smtClean="0">
                <a:solidFill>
                  <a:srgbClr val="008000"/>
                </a:solidFill>
                <a:latin typeface="+mn-lt"/>
                <a:ea typeface="+mn-ea"/>
                <a:cs typeface="+mn-cs"/>
              </a:rPr>
              <a:t>И </a:t>
            </a:r>
            <a:r>
              <a:rPr lang="ru-RU" sz="2400" dirty="0" smtClean="0">
                <a:solidFill>
                  <a:srgbClr val="008000"/>
                </a:solidFill>
                <a:latin typeface="+mn-lt"/>
                <a:ea typeface="+mn-ea"/>
                <a:cs typeface="+mn-cs"/>
              </a:rPr>
              <a:t>(число НЕ делится на 3)? </a:t>
            </a:r>
          </a:p>
          <a:p>
            <a:pPr eaLnBrk="1" hangingPunct="1">
              <a:buFontTx/>
              <a:buNone/>
            </a:pPr>
            <a:endParaRPr lang="ru-RU" dirty="0" smtClean="0"/>
          </a:p>
          <a:p>
            <a:pPr eaLnBrk="1" hangingPunct="1">
              <a:buFontTx/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eaLnBrk="1" hangingPunct="1">
              <a:buFontTx/>
              <a:buNone/>
            </a:pPr>
            <a:endParaRPr lang="ru-RU" b="1" dirty="0" smtClean="0"/>
          </a:p>
          <a:p>
            <a:pPr eaLnBrk="1" hangingPunct="1">
              <a:buFontTx/>
              <a:buNone/>
            </a:pPr>
            <a:endParaRPr lang="ru-RU" b="1" dirty="0" smtClean="0"/>
          </a:p>
          <a:p>
            <a:pPr eaLnBrk="1" hangingPunct="1">
              <a:buFontTx/>
              <a:buNone/>
            </a:pPr>
            <a:endParaRPr lang="ru-RU" b="1" dirty="0" smtClean="0"/>
          </a:p>
          <a:p>
            <a:pPr eaLnBrk="1" hangingPunct="1">
              <a:buFontTx/>
              <a:buNone/>
            </a:pPr>
            <a:endParaRPr lang="ru-RU" b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5486400" y="5562600"/>
            <a:ext cx="1787669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400" b="1" kern="0" dirty="0">
                <a:solidFill>
                  <a:srgbClr val="FF0000"/>
                </a:solidFill>
                <a:latin typeface="Arial"/>
              </a:rPr>
              <a:t>Ответ: </a:t>
            </a:r>
            <a:r>
              <a:rPr lang="ru-RU" sz="2400" b="1" kern="0" dirty="0" smtClean="0">
                <a:solidFill>
                  <a:srgbClr val="FF0000"/>
                </a:solidFill>
                <a:latin typeface="Arial"/>
              </a:rPr>
              <a:t>899</a:t>
            </a:r>
            <a:endParaRPr lang="ru-RU" sz="2400" b="1" kern="0" dirty="0">
              <a:solidFill>
                <a:srgbClr val="FF0000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1115616" y="1013896"/>
            <a:ext cx="415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 4</a:t>
            </a:r>
            <a:r>
              <a:rPr lang="en-US" b="1" dirty="0">
                <a:solidFill>
                  <a:srgbClr val="FF0000"/>
                </a:solidFill>
              </a:rPr>
              <a:t>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380288" y="6021388"/>
            <a:ext cx="1509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800" b="1" dirty="0">
                <a:solidFill>
                  <a:srgbClr val="FF0000"/>
                </a:solidFill>
              </a:rPr>
              <a:t>Ответ:4  </a:t>
            </a:r>
          </a:p>
        </p:txBody>
      </p:sp>
      <p:pic>
        <p:nvPicPr>
          <p:cNvPr id="11268" name="Рисунок 3"/>
          <p:cNvPicPr>
            <a:picLocks noChangeAspect="1"/>
          </p:cNvPicPr>
          <p:nvPr/>
        </p:nvPicPr>
        <p:blipFill rotWithShape="1">
          <a:blip r:embed="rId2" cstate="print"/>
          <a:srcRect l="10775"/>
          <a:stretch/>
        </p:blipFill>
        <p:spPr bwMode="auto">
          <a:xfrm>
            <a:off x="1731818" y="765175"/>
            <a:ext cx="6229495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68313" y="2492375"/>
            <a:ext cx="59467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 dirty="0">
                <a:solidFill>
                  <a:srgbClr val="FF0000"/>
                </a:solidFill>
              </a:rPr>
              <a:t>Решение:</a:t>
            </a:r>
          </a:p>
          <a:p>
            <a:r>
              <a:rPr lang="ru-RU" altLang="ru-RU" sz="3200" dirty="0"/>
              <a:t>Применим </a:t>
            </a:r>
            <a:r>
              <a:rPr lang="ru-RU" altLang="ru-RU" sz="3200" b="1" dirty="0">
                <a:solidFill>
                  <a:srgbClr val="0070C0"/>
                </a:solidFill>
              </a:rPr>
              <a:t>НЕ</a:t>
            </a:r>
          </a:p>
          <a:p>
            <a:r>
              <a:rPr lang="ru-RU" altLang="ru-RU" sz="3200" dirty="0"/>
              <a:t>Х</a:t>
            </a:r>
            <a:r>
              <a:rPr lang="en-US" altLang="ru-RU" sz="3200" dirty="0"/>
              <a:t>&lt;=3</a:t>
            </a:r>
          </a:p>
          <a:p>
            <a:r>
              <a:rPr lang="ru-RU" altLang="ru-RU" sz="3200" dirty="0"/>
              <a:t>Получим</a:t>
            </a:r>
          </a:p>
          <a:p>
            <a:r>
              <a:rPr lang="ru-RU" altLang="ru-RU" sz="3200" dirty="0"/>
              <a:t>(Х</a:t>
            </a:r>
            <a:r>
              <a:rPr lang="en-US" altLang="ru-RU" sz="3200" dirty="0"/>
              <a:t>&gt;4</a:t>
            </a:r>
            <a:r>
              <a:rPr lang="ru-RU" altLang="ru-RU" sz="3200" dirty="0"/>
              <a:t>)</a:t>
            </a:r>
            <a:r>
              <a:rPr lang="en-US" altLang="ru-RU" sz="3200" dirty="0"/>
              <a:t> </a:t>
            </a:r>
            <a:r>
              <a:rPr lang="ru-RU" altLang="ru-RU" sz="3200" dirty="0"/>
              <a:t>ИЛИ (Х</a:t>
            </a:r>
            <a:r>
              <a:rPr lang="en-US" altLang="ru-RU" sz="3200" dirty="0"/>
              <a:t>&lt;=3</a:t>
            </a:r>
            <a:r>
              <a:rPr lang="ru-RU" altLang="ru-RU" sz="3200" dirty="0"/>
              <a:t>)</a:t>
            </a:r>
          </a:p>
          <a:p>
            <a:r>
              <a:rPr lang="ru-RU" altLang="ru-RU" sz="3200" dirty="0"/>
              <a:t>Ложное </a:t>
            </a:r>
            <a:r>
              <a:rPr lang="ru-RU" altLang="ru-RU" sz="3200" dirty="0" err="1"/>
              <a:t>вычказывание</a:t>
            </a:r>
            <a:r>
              <a:rPr lang="ru-RU" altLang="ru-RU" sz="3200" dirty="0"/>
              <a:t> </a:t>
            </a:r>
          </a:p>
          <a:p>
            <a:r>
              <a:rPr lang="ru-RU" altLang="ru-RU" sz="3200" dirty="0"/>
              <a:t>(Х</a:t>
            </a:r>
            <a:r>
              <a:rPr lang="en-US" altLang="ru-RU" sz="3200" dirty="0"/>
              <a:t> &lt;= 4</a:t>
            </a:r>
            <a:r>
              <a:rPr lang="ru-RU" altLang="ru-RU" sz="3200" dirty="0"/>
              <a:t>)</a:t>
            </a:r>
            <a:r>
              <a:rPr lang="en-US" altLang="ru-RU" sz="3200" dirty="0"/>
              <a:t> </a:t>
            </a:r>
            <a:r>
              <a:rPr lang="ru-RU" altLang="ru-RU" sz="3200" b="1" dirty="0">
                <a:solidFill>
                  <a:srgbClr val="FF0000"/>
                </a:solidFill>
              </a:rPr>
              <a:t>И</a:t>
            </a:r>
            <a:r>
              <a:rPr lang="ru-RU" altLang="ru-RU" sz="3200" dirty="0"/>
              <a:t> (Х</a:t>
            </a:r>
            <a:r>
              <a:rPr lang="en-US" altLang="ru-RU" sz="3200" dirty="0"/>
              <a:t>&gt;3</a:t>
            </a:r>
            <a:r>
              <a:rPr lang="ru-RU" altLang="ru-RU" sz="3200" dirty="0"/>
              <a:t>)</a:t>
            </a:r>
            <a:endParaRPr lang="en-US" altLang="ru-RU" sz="3200" dirty="0"/>
          </a:p>
          <a:p>
            <a:r>
              <a:rPr lang="ru-RU" altLang="ru-RU" sz="3200" dirty="0"/>
              <a:t>при </a:t>
            </a:r>
            <a:r>
              <a:rPr lang="en-US" altLang="ru-RU" sz="3200" b="1" dirty="0"/>
              <a:t>X=4</a:t>
            </a:r>
            <a:r>
              <a:rPr lang="ru-RU" altLang="ru-RU" sz="3200" dirty="0"/>
              <a:t> высказывание </a:t>
            </a:r>
            <a:r>
              <a:rPr lang="ru-RU" altLang="ru-RU" sz="3200" b="1" dirty="0"/>
              <a:t>ЛОЖНО</a:t>
            </a:r>
          </a:p>
        </p:txBody>
      </p:sp>
      <p:sp>
        <p:nvSpPr>
          <p:cNvPr id="7" name="Левая круглая скобка 6"/>
          <p:cNvSpPr/>
          <p:nvPr/>
        </p:nvSpPr>
        <p:spPr bwMode="auto">
          <a:xfrm rot="16200000">
            <a:off x="3999706" y="977107"/>
            <a:ext cx="136525" cy="1296988"/>
          </a:xfrm>
          <a:prstGeom prst="leftBracke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380</Words>
  <Application>Microsoft Office PowerPoint</Application>
  <PresentationFormat>Экран (4:3)</PresentationFormat>
  <Paragraphs>176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Задание №3 Логические выражения </vt:lpstr>
      <vt:lpstr>Логические операции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ДОМАШНЕЕ ЗАДАНИЕ 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Задание 5.   Электронные таблицы и диаграммы</dc:title>
  <dc:creator>Марина</dc:creator>
  <cp:lastModifiedBy>Ольга</cp:lastModifiedBy>
  <cp:revision>138</cp:revision>
  <dcterms:created xsi:type="dcterms:W3CDTF">2014-01-25T06:08:18Z</dcterms:created>
  <dcterms:modified xsi:type="dcterms:W3CDTF">2024-10-20T15:23:03Z</dcterms:modified>
</cp:coreProperties>
</file>