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5"/>
  </p:notesMasterIdLst>
  <p:sldIdLst>
    <p:sldId id="256" r:id="rId4"/>
    <p:sldId id="297" r:id="rId5"/>
    <p:sldId id="321" r:id="rId6"/>
    <p:sldId id="322" r:id="rId7"/>
    <p:sldId id="301" r:id="rId8"/>
    <p:sldId id="316" r:id="rId9"/>
    <p:sldId id="296" r:id="rId10"/>
    <p:sldId id="317" r:id="rId11"/>
    <p:sldId id="260" r:id="rId12"/>
    <p:sldId id="311" r:id="rId13"/>
    <p:sldId id="302" r:id="rId14"/>
    <p:sldId id="308" r:id="rId15"/>
    <p:sldId id="326" r:id="rId16"/>
    <p:sldId id="309" r:id="rId17"/>
    <p:sldId id="328" r:id="rId18"/>
    <p:sldId id="304" r:id="rId19"/>
    <p:sldId id="329" r:id="rId20"/>
    <p:sldId id="310" r:id="rId21"/>
    <p:sldId id="330" r:id="rId22"/>
    <p:sldId id="331" r:id="rId23"/>
    <p:sldId id="287" r:id="rId24"/>
  </p:sldIdLst>
  <p:sldSz cx="9144000" cy="6858000" type="screen4x3"/>
  <p:notesSz cx="6858000" cy="9144000"/>
  <p:defaultTextStyle>
    <a:defPPr>
      <a:defRPr lang="ru-RU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CC66"/>
    <a:srgbClr val="DAA600"/>
    <a:srgbClr val="F1F0F4"/>
    <a:srgbClr val="FFCC00"/>
    <a:srgbClr val="FF66CC"/>
    <a:srgbClr val="0000CC"/>
    <a:srgbClr val="FF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25"/>
    <p:restoredTop sz="94636"/>
  </p:normalViewPr>
  <p:slideViewPr>
    <p:cSldViewPr showGuides="1">
      <p:cViewPr>
        <p:scale>
          <a:sx n="77" d="100"/>
          <a:sy n="77" d="100"/>
        </p:scale>
        <p:origin x="-1098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30190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6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ru-RU" altLang="ru-RU" dirty="0"/>
              <a:t>Образец заголовка</a:t>
            </a:r>
            <a:endParaRPr lang="ru-RU" altLang="ru-RU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ru-RU" altLang="ru-RU" dirty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0" hangingPunct="0">
              <a:defRPr sz="1400">
                <a:latin typeface="Tahoma" panose="020B060403050404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4F4DE-9DE1-4D69-B967-C60250AE5616}" type="datetimeFigureOut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>
                <a:latin typeface="Tahoma" panose="020B060403050404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2050" name="Group 2"/>
          <p:cNvGrpSpPr/>
          <p:nvPr/>
        </p:nvGrpSpPr>
        <p:grpSpPr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9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8" name="Freeform 13"/>
            <p:cNvSpPr/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9" name="Freeform 14"/>
            <p:cNvSpPr/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/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reeform 23"/>
            <p:cNvSpPr/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1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4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5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6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39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/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41" name="Freeform 36"/>
            <p:cNvSpPr/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051" name="Picture 2"/>
          <p:cNvPicPr>
            <a:picLocks noChangeAspect="1"/>
          </p:cNvPicPr>
          <p:nvPr/>
        </p:nvPicPr>
        <p:blipFill>
          <a:blip r:embed="rId15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Rectangle 37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ru-RU" altLang="ru-RU" dirty="0"/>
              <a:t>Образец заголовка</a:t>
            </a:r>
            <a:endParaRPr lang="ru-RU" altLang="ru-RU" dirty="0"/>
          </a:p>
        </p:txBody>
      </p:sp>
      <p:sp>
        <p:nvSpPr>
          <p:cNvPr id="2053" name="Rectangle 3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ru-RU" altLang="ru-RU" dirty="0"/>
          </a:p>
        </p:txBody>
      </p:sp>
      <p:sp>
        <p:nvSpPr>
          <p:cNvPr id="43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4981B3-5207-428D-B863-2A17F808EE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4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Rectangle 4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/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Picture 2"/>
          <p:cNvPicPr>
            <a:picLocks noChangeAspect="1"/>
          </p:cNvPicPr>
          <p:nvPr/>
        </p:nvPicPr>
        <p:blipFill>
          <a:blip r:embed="rId1">
            <a:lum bright="28000" contrast="-36000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Text Box 8"/>
          <p:cNvSpPr txBox="1"/>
          <p:nvPr/>
        </p:nvSpPr>
        <p:spPr>
          <a:xfrm>
            <a:off x="611188" y="4365625"/>
            <a:ext cx="8064500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i="1" dirty="0">
                <a:solidFill>
                  <a:srgbClr val="CC00FF"/>
                </a:solidFill>
              </a:rPr>
              <a:t>Ахмедеева Елена Викторовна</a:t>
            </a:r>
            <a:endParaRPr lang="ru-RU" altLang="ru-RU" sz="1600" b="1" i="1" dirty="0">
              <a:solidFill>
                <a:srgbClr val="CC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i="1" dirty="0">
                <a:solidFill>
                  <a:srgbClr val="CC00FF"/>
                </a:solidFill>
              </a:rPr>
              <a:t>Воспитатель</a:t>
            </a:r>
            <a:endParaRPr lang="ru-RU" altLang="ru-RU" sz="1600" b="1" i="1" dirty="0">
              <a:solidFill>
                <a:srgbClr val="CC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i="1" dirty="0">
                <a:solidFill>
                  <a:srgbClr val="CC00FF"/>
                </a:solidFill>
              </a:rPr>
              <a:t>МБОУ «Весенняя н\школа - д\сад»</a:t>
            </a:r>
            <a:endParaRPr lang="ru-RU" altLang="ru-RU" sz="1600" b="1" i="1" dirty="0">
              <a:solidFill>
                <a:srgbClr val="CC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i="1" dirty="0">
                <a:solidFill>
                  <a:srgbClr val="CC00FF"/>
                </a:solidFill>
              </a:rPr>
              <a:t>2026 г.</a:t>
            </a:r>
            <a:endParaRPr lang="ru-RU" altLang="ru-RU" sz="1600" b="1" i="1" dirty="0">
              <a:solidFill>
                <a:srgbClr val="CC00FF"/>
              </a:solidFill>
            </a:endParaRPr>
          </a:p>
        </p:txBody>
      </p:sp>
      <p:sp>
        <p:nvSpPr>
          <p:cNvPr id="3076" name="Text Box 9"/>
          <p:cNvSpPr txBox="1"/>
          <p:nvPr/>
        </p:nvSpPr>
        <p:spPr>
          <a:xfrm>
            <a:off x="684213" y="115888"/>
            <a:ext cx="3960812" cy="2292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i="1" dirty="0">
                <a:solidFill>
                  <a:srgbClr val="CC00FF"/>
                </a:solidFill>
              </a:rPr>
              <a:t>«Важную роль в воспитательной деятельности играет «талант терпеливой любви». Здоровая семейная обстановка и правильные отношения между детьми и воспитателями – это необходимые условия нравственного воспитания.»	      А.И. Герцен.</a:t>
            </a:r>
            <a:endParaRPr lang="ru-RU" altLang="ru-RU" sz="1600" dirty="0">
              <a:solidFill>
                <a:srgbClr val="CC00FF"/>
              </a:solidFill>
            </a:endParaRP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565400"/>
            <a:ext cx="6400800" cy="17526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Отчет по теме самообразования «Воспитание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нравственно-патриотических чувств детей дошкольного возраста»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"/>
          <p:cNvPicPr>
            <a:picLocks noChangeAspect="1"/>
          </p:cNvPicPr>
          <p:nvPr/>
        </p:nvPicPr>
        <p:blipFill>
          <a:blip r:embed="rId1">
            <a:lum bright="28000" contrast="-36000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78581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>
                <a:ln>
                  <a:noFill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Актуальность проблемы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813"/>
            <a:ext cx="9144000" cy="59563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 период смены общественных формаций нарушается преемственность поколений в воспитании детей, и прежде всего в сфере передачи нравственного опыта, главных жизненных ценностей и установок.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Современная семья серьезно озабочена образованием и развитием детей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Важно заложить основы духовно-нравственного здоровья.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ru-RU" altLang="ru-RU" dirty="0"/>
              <a:t>Новизна проектного замысла</a:t>
            </a:r>
            <a:endParaRPr lang="ru-RU" alt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72488" cy="5257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Проект направлен на совершенствование образовательного процесса по нравственно-патриотическому воспитанию детей старшего дошкольного возраста. Приоритет отдается не простому запоминанию  и механическому воспроизведению, а пониманию и оценке происходящего , как ведущей деятельности дошкольников, совместной практической деятельности воспитателя и  детей, и, как следствие самостоятельной поисковой деятельности.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ru-RU" altLang="ru-RU" dirty="0"/>
              <a:t>Цель</a:t>
            </a:r>
            <a:endParaRPr lang="ru-RU" alt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5975" cy="49244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Главной целью является создание оптимальных условий для всестороннего развития нравственно-патриотического потенциала дошкольника через грамотное построение целостного педагогического процесса в дошкольном учреждении на основе синтеза опыта традиционной российской системы общественного дошкольного образования и обобщения, систематизации, интеграции достоверных, научно исторических материалов. 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508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Задачи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1500"/>
            <a:ext cx="9144000" cy="6286500"/>
          </a:xfrm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Изучить проблему нравственно-патриотического воспитания детей в теории педагогики, психологии и философии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Выделить особенности процесса нравственно-патриотического воспитания детей дошкольного возраста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Разработать и апробировать пути, средства, формы по формированию у дошкольников представлений нравственно-патриотического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поведения.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115888"/>
            <a:ext cx="8229600" cy="649287"/>
          </a:xfrm>
        </p:spPr>
        <p:txBody>
          <a:bodyPr vert="horz" wrap="square" lIns="91440" tIns="45720" rIns="91440" bIns="45720" anchor="ctr" anchorCtr="0"/>
          <a:p>
            <a:r>
              <a:rPr lang="ru-RU" altLang="ru-RU" sz="4000" dirty="0">
                <a:solidFill>
                  <a:srgbClr val="0000CC"/>
                </a:solidFill>
              </a:rPr>
              <a:t>Ведущая идея</a:t>
            </a:r>
            <a:endParaRPr lang="ru-RU" altLang="ru-RU" sz="4000" dirty="0">
              <a:solidFill>
                <a:srgbClr val="0000CC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675688" cy="54737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Формирование у детей положительного отношения к окружающему миру на основе приобретения и углубления знаний об истории и традициях семьи, города, страны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Активизация познавательной деятельности детей через внедрение не традиционных форм работы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Применение новых форм взаимодействия педагогов с родителями по вопросу нравственно-патриотического воспитания дошкольников.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7188" y="0"/>
            <a:ext cx="8329613" cy="92868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>
                <a:ln>
                  <a:noFill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Проблемы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Необходимость поиска оптимальных средств формирования нравственно-патриотического  поведения у детей.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Воспитание целостной личности подлинно самостоятельной и ответственной, способной создать собственное представление о своем будущем жизненном пути.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115888"/>
            <a:ext cx="9036050" cy="5762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1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Противоречия</a:t>
            </a:r>
            <a:endParaRPr kumimoji="0" lang="ru-RU" sz="4000" b="1" i="1" u="none" strike="noStrike" kern="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765175"/>
            <a:ext cx="8640762" cy="5759450"/>
          </a:xfrm>
        </p:spPr>
        <p:txBody>
          <a:bodyPr vert="horz" wrap="square" lIns="91440" tIns="45720" rIns="91440" bIns="45720" anchor="t" anchorCtr="0"/>
          <a:p>
            <a:pPr>
              <a:lnSpc>
                <a:spcPct val="90000"/>
              </a:lnSpc>
            </a:pPr>
            <a:r>
              <a:rPr lang="ru-RU" altLang="ru-RU" sz="2800" b="1" dirty="0">
                <a:solidFill>
                  <a:srgbClr val="1909D3"/>
                </a:solidFill>
              </a:rPr>
              <a:t>Между развитием научно-технического прогресса и наличием духовных ценностей у подрастающего поколения страны</a:t>
            </a:r>
            <a:endParaRPr lang="ru-RU" altLang="ru-RU" sz="2800" b="1" dirty="0">
              <a:solidFill>
                <a:srgbClr val="1909D3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800" b="1" dirty="0">
                <a:solidFill>
                  <a:srgbClr val="1909D3"/>
                </a:solidFill>
              </a:rPr>
              <a:t>Между социальным заказом общества по воспитанию у детей нравственно-патриотических чувств и низким уровнем проявления интереса к данной проблеме у детей и взрослых</a:t>
            </a:r>
            <a:endParaRPr lang="ru-RU" altLang="ru-RU" sz="2800" b="1" dirty="0">
              <a:solidFill>
                <a:srgbClr val="1909D3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800" b="1" dirty="0">
                <a:solidFill>
                  <a:srgbClr val="1909D3"/>
                </a:solidFill>
              </a:rPr>
              <a:t>Между стереотипными формами работы в образовательных областях и необходимостью разработки и применения активных форм общения с детьми по формированию у них нравственно-патриотических чувств.</a:t>
            </a:r>
            <a:endParaRPr lang="ru-RU" altLang="ru-RU" sz="2800" b="1" dirty="0">
              <a:solidFill>
                <a:srgbClr val="1909D3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Text Box 7"/>
          <p:cNvSpPr txBox="1"/>
          <p:nvPr/>
        </p:nvSpPr>
        <p:spPr>
          <a:xfrm>
            <a:off x="755650" y="1773238"/>
            <a:ext cx="316865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ru-RU" sz="1800" b="1" dirty="0">
              <a:solidFill>
                <a:srgbClr val="0000FF"/>
              </a:solidFill>
            </a:endParaRPr>
          </a:p>
        </p:txBody>
      </p:sp>
      <p:sp>
        <p:nvSpPr>
          <p:cNvPr id="11268" name="Text Box 8"/>
          <p:cNvSpPr txBox="1"/>
          <p:nvPr/>
        </p:nvSpPr>
        <p:spPr>
          <a:xfrm>
            <a:off x="5724525" y="1844675"/>
            <a:ext cx="2736850" cy="779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buClr>
                <a:schemeClr val="tx2"/>
              </a:buClr>
              <a:buSzPct val="90000"/>
              <a:buNone/>
            </a:pPr>
            <a:r>
              <a:rPr lang="ru-RU" altLang="ru-RU" sz="1800" b="1" dirty="0">
                <a:solidFill>
                  <a:srgbClr val="0000FF"/>
                </a:solidFill>
              </a:rPr>
              <a:t>    </a:t>
            </a:r>
            <a:endParaRPr lang="ru-RU" altLang="ru-RU" sz="1800" b="1" dirty="0">
              <a:solidFill>
                <a:srgbClr val="0000FF"/>
              </a:solidFill>
            </a:endParaRPr>
          </a:p>
          <a:p>
            <a:pPr marL="0" lv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800" dirty="0">
              <a:solidFill>
                <a:srgbClr val="0000FF"/>
              </a:solidFill>
            </a:endParaRPr>
          </a:p>
        </p:txBody>
      </p:sp>
      <p:sp>
        <p:nvSpPr>
          <p:cNvPr id="11269" name="Text Box 9"/>
          <p:cNvSpPr txBox="1"/>
          <p:nvPr/>
        </p:nvSpPr>
        <p:spPr>
          <a:xfrm>
            <a:off x="1547813" y="4508500"/>
            <a:ext cx="25209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ru-RU" sz="1800" b="1" dirty="0">
              <a:solidFill>
                <a:srgbClr val="0000FF"/>
              </a:solidFill>
            </a:endParaRPr>
          </a:p>
        </p:txBody>
      </p:sp>
      <p:sp>
        <p:nvSpPr>
          <p:cNvPr id="11270" name="Text Box 10"/>
          <p:cNvSpPr txBox="1"/>
          <p:nvPr/>
        </p:nvSpPr>
        <p:spPr>
          <a:xfrm>
            <a:off x="5795963" y="4652963"/>
            <a:ext cx="2735262" cy="779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0000FF"/>
                </a:solidFill>
              </a:rPr>
              <a:t>   </a:t>
            </a:r>
            <a:endParaRPr lang="ru-RU" altLang="ru-RU" sz="1800" b="1" dirty="0">
              <a:solidFill>
                <a:srgbClr val="00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800" dirty="0"/>
          </a:p>
        </p:txBody>
      </p:sp>
      <p:sp>
        <p:nvSpPr>
          <p:cNvPr id="11271" name="AutoShape 23"/>
          <p:cNvSpPr/>
          <p:nvPr/>
        </p:nvSpPr>
        <p:spPr>
          <a:xfrm>
            <a:off x="611188" y="836613"/>
            <a:ext cx="2305050" cy="5329237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dirty="0"/>
          </a:p>
        </p:txBody>
      </p:sp>
      <p:sp>
        <p:nvSpPr>
          <p:cNvPr id="11272" name="AutoShape 25"/>
          <p:cNvSpPr/>
          <p:nvPr/>
        </p:nvSpPr>
        <p:spPr>
          <a:xfrm>
            <a:off x="3348038" y="836613"/>
            <a:ext cx="2305050" cy="5329237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dirty="0"/>
          </a:p>
        </p:txBody>
      </p:sp>
      <p:sp>
        <p:nvSpPr>
          <p:cNvPr id="11273" name="AutoShape 26"/>
          <p:cNvSpPr/>
          <p:nvPr/>
        </p:nvSpPr>
        <p:spPr>
          <a:xfrm>
            <a:off x="6011863" y="836613"/>
            <a:ext cx="2305050" cy="5329237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dirty="0"/>
          </a:p>
        </p:txBody>
      </p:sp>
      <p:sp>
        <p:nvSpPr>
          <p:cNvPr id="11274" name="Text Box 27"/>
          <p:cNvSpPr txBox="1"/>
          <p:nvPr/>
        </p:nvSpPr>
        <p:spPr>
          <a:xfrm>
            <a:off x="611188" y="981075"/>
            <a:ext cx="2305050" cy="476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u="sng" dirty="0">
                <a:solidFill>
                  <a:srgbClr val="0000FF"/>
                </a:solidFill>
              </a:rPr>
              <a:t>Цель исследования</a:t>
            </a:r>
            <a:endParaRPr lang="ru-RU" altLang="ru-RU" sz="1800" b="1" u="sng" dirty="0">
              <a:solidFill>
                <a:srgbClr val="00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rgbClr val="FF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dirty="0"/>
              <a:t>Выявить психолого -педагогические условия, средства и формы формирования у детей дошкольного возраста представлений о нравственном поведении.</a:t>
            </a:r>
            <a:endParaRPr lang="ru-RU" altLang="ru-RU" sz="1800" dirty="0"/>
          </a:p>
        </p:txBody>
      </p:sp>
      <p:sp>
        <p:nvSpPr>
          <p:cNvPr id="11275" name="Text Box 28"/>
          <p:cNvSpPr txBox="1"/>
          <p:nvPr/>
        </p:nvSpPr>
        <p:spPr>
          <a:xfrm>
            <a:off x="3348038" y="981075"/>
            <a:ext cx="2232025" cy="284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u="sng" dirty="0">
                <a:solidFill>
                  <a:srgbClr val="0000FF"/>
                </a:solidFill>
              </a:rPr>
              <a:t>Объект исследования</a:t>
            </a:r>
            <a:endParaRPr lang="ru-RU" altLang="ru-RU" sz="1800" u="sng" dirty="0">
              <a:solidFill>
                <a:srgbClr val="00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rgbClr val="FF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dirty="0"/>
              <a:t>Процесс нравственного воспитания детей дошкольного возраста</a:t>
            </a:r>
            <a:endParaRPr lang="ru-RU" altLang="ru-RU" sz="1800" b="1" dirty="0"/>
          </a:p>
        </p:txBody>
      </p:sp>
      <p:sp>
        <p:nvSpPr>
          <p:cNvPr id="11276" name="Text Box 29"/>
          <p:cNvSpPr txBox="1"/>
          <p:nvPr/>
        </p:nvSpPr>
        <p:spPr>
          <a:xfrm>
            <a:off x="6011863" y="908050"/>
            <a:ext cx="2305050" cy="3114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u="sng" dirty="0">
                <a:solidFill>
                  <a:srgbClr val="0000FF"/>
                </a:solidFill>
              </a:rPr>
              <a:t>Предмет исследования</a:t>
            </a:r>
            <a:r>
              <a:rPr lang="ru-RU" altLang="ru-RU" sz="1800" dirty="0"/>
              <a:t>  </a:t>
            </a:r>
            <a:endParaRPr lang="ru-RU" altLang="ru-RU" sz="1800" dirty="0"/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rgbClr val="FF00FF"/>
              </a:solidFill>
            </a:endParaRPr>
          </a:p>
          <a:p>
            <a:pPr marL="0" lvl="0" indent="0"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dirty="0"/>
              <a:t>Формирование представлений о нравственном поведении у дошкольников старшего возраста</a:t>
            </a:r>
            <a:endParaRPr lang="ru-RU" altLang="ru-RU" sz="1800" dirty="0"/>
          </a:p>
        </p:txBody>
      </p:sp>
      <p:pic>
        <p:nvPicPr>
          <p:cNvPr id="11277" name="Picture 15" descr="1239710875_sovenokram_vi4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275" y="3933825"/>
            <a:ext cx="3816350" cy="2747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Picture 2"/>
          <p:cNvPicPr>
            <a:picLocks noChangeAspect="1"/>
          </p:cNvPicPr>
          <p:nvPr>
            <p:ph sz="half" idx="1"/>
          </p:nvPr>
        </p:nvPicPr>
        <p:blipFill>
          <a:blip r:embed="rId1">
            <a:lum bright="17999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1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115888"/>
            <a:ext cx="8229600" cy="1143000"/>
          </a:xfrm>
        </p:spPr>
        <p:txBody>
          <a:bodyPr vert="horz" wrap="square" lIns="91440" tIns="45720" rIns="91440" bIns="45720" anchor="ctr" anchorCtr="0"/>
          <a:p>
            <a:r>
              <a:rPr lang="ru-RU" altLang="ru-RU" dirty="0">
                <a:solidFill>
                  <a:srgbClr val="0000FF"/>
                </a:solidFill>
              </a:rPr>
              <a:t>Гипотеза</a:t>
            </a:r>
            <a:endParaRPr lang="ru-RU" altLang="ru-RU" dirty="0">
              <a:solidFill>
                <a:srgbClr val="0000FF"/>
              </a:solidFill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214438"/>
            <a:ext cx="8362950" cy="550068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Процесс формирования представлений  нравственно-патриотическом  поведении у детей будет протекать более эффективно, если: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Будут выделены, приняты и освоены детьми основные нравственные понятия;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Созданы условия способствующие проявлениям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нравственно-патриотического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поведения детей;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Будут найдены оптимальные средства формирования представления о нравственно-патриотическом поведении;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Деятельность поведения детей будет четко мотивированна и ориентирована на нравственно-патриотическое поведение детей;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Средства апробированные педагогом будут педагогически обоснованны, корректны и личностно-ориентированные.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4293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Прогнозируемые результаты: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0" y="836613"/>
            <a:ext cx="9036050" cy="6021388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 воспитанников повысится уровень нравственно-патриотического воспитания.</a:t>
            </a:r>
            <a:endParaRPr kumimoji="0" lang="ru-RU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Сформируется чувство долга и ответственности за свою страну и поведение.</a:t>
            </a:r>
            <a:endParaRPr kumimoji="0" lang="ru-RU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Выработаются коммуникативные навыки, культура общения, законопослушность.</a:t>
            </a:r>
            <a:endParaRPr kumimoji="0" lang="ru-RU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Воспитанники получат представление о социуме и родственных отношениях в семье; о родной стране, малой родине, государственных и народных праздниках, о долге, об истории России.</a:t>
            </a:r>
            <a:endParaRPr kumimoji="0" lang="ru-RU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Сформируются потребности и умения в самопознании и самовоспитании.</a:t>
            </a:r>
            <a:endParaRPr kumimoji="0" 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578850" cy="7651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Активные формы работы с  детьми</a:t>
            </a:r>
            <a:endParaRPr kumimoji="0" lang="ru-RU" sz="3600" b="1" i="0" u="none" strike="noStrike" kern="0" cap="none" spc="0" normalizeH="0" baseline="0" noProof="0">
              <a:ln>
                <a:noFill/>
              </a:ln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3" y="857250"/>
            <a:ext cx="8143875" cy="57864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Беседы;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Дидактические игры;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Игры путешествия;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Игры инсценировки;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Цикл бесед «Разговоры  о важном»;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Сюжетно – ролевые игры;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Чтение художественной литературы;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Прослушивание музыкальных произведений;</a:t>
            </a: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Досуговые мероприятия.</a:t>
            </a: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p>
            <a:r>
              <a:rPr lang="ru-RU" altLang="en-US"/>
              <a:t>Мы любим Россию!</a:t>
            </a:r>
            <a:endParaRPr lang="ru-RU" altLang="en-US"/>
          </a:p>
        </p:txBody>
      </p:sp>
      <p:pic>
        <p:nvPicPr>
          <p:cNvPr id="7" name="Замещающее содержимое 6" descr="SGaOqtFMNqdcLVTTtkJmFf8Y64GjkPI_Wuwxp0E68Ts4lh_PLvWhHESPzyCXfIBvOxtujaNVo64U22jF3e-Duy4b-1"/>
          <p:cNvPicPr>
            <a:picLocks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457200" y="1159510"/>
            <a:ext cx="3775075" cy="2680970"/>
          </a:xfrm>
          <a:prstGeom prst="rect">
            <a:avLst/>
          </a:prstGeom>
        </p:spPr>
      </p:pic>
      <p:pic>
        <p:nvPicPr>
          <p:cNvPr id="8" name="Замещающее содержимое 7" descr="8AnVHnZuxqzNhUzbtgxS-H0JxhbmrboAa3z1LgXlTQEVg7Y0QcyrBv_g0ifrnL5t9WvySNFn_v6QFOe8CGtAjca9"/>
          <p:cNvPicPr>
            <a:picLocks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369435" y="1158875"/>
            <a:ext cx="4187825" cy="2696845"/>
          </a:xfrm>
          <a:prstGeom prst="rect">
            <a:avLst/>
          </a:prstGeom>
        </p:spPr>
      </p:pic>
      <p:pic>
        <p:nvPicPr>
          <p:cNvPr id="9" name="Замещающее содержимое 8" descr="2JPLI7ZA481GlRJiO9y5Rnr8FoxfsVa0729FaiXUixVzLr1RuozIjnM6dtD2rw863ktlOXVWWMbsuBsYdcjayVOC"/>
          <p:cNvPicPr>
            <a:picLocks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323215" y="4007485"/>
            <a:ext cx="3909060" cy="2837815"/>
          </a:xfrm>
          <a:prstGeom prst="rect">
            <a:avLst/>
          </a:prstGeom>
        </p:spPr>
      </p:pic>
      <p:pic>
        <p:nvPicPr>
          <p:cNvPr id="10" name="Замещающее содержимое 9" descr="UiAtLtC72XD4l32FuZKRUBkJhtT5zsvuwWa1zSKAJTV-sfA5xz8g4F6got0ir8zV7q-3QdmscrkQEy0FULtiihju"/>
          <p:cNvPicPr>
            <a:picLocks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394200" y="4007485"/>
            <a:ext cx="4382770" cy="285115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Взаимодействие с родителями</a:t>
            </a:r>
            <a:r>
              <a:rPr kumimoji="0" lang="ru-RU" sz="40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мещающий текст 3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ru-RU" altLang="en-US"/>
              <a:t>Работа с родителями:</a:t>
            </a:r>
            <a:endParaRPr lang="ru-RU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практические рекомендации и консультации;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наглядная информация;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родительские собрания;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праздники;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анкетирование;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участие родителей в тематических неделях;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ru-RU" altLang="en-US"/>
              <a:t>Я и мои родители!</a:t>
            </a:r>
            <a:endParaRPr lang="ru-RU" altLang="en-US"/>
          </a:p>
        </p:txBody>
      </p:sp>
      <p:pic>
        <p:nvPicPr>
          <p:cNvPr id="7" name="Замещающее содержимое 6" descr="InShot_20250513_225521011"/>
          <p:cNvPicPr>
            <a:picLocks noChangeAspect="1"/>
          </p:cNvPicPr>
          <p:nvPr>
            <p:ph sz="quarter" idx="4"/>
          </p:nvPr>
        </p:nvPicPr>
        <p:blipFill>
          <a:blip r:embed="rId1"/>
          <a:stretch>
            <a:fillRect/>
          </a:stretch>
        </p:blipFill>
        <p:spPr>
          <a:xfrm>
            <a:off x="4690110" y="2174875"/>
            <a:ext cx="3951605" cy="395160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Замещающее содержимое 5" descr="23uWtLm8RKJEo7YjOiiiKxVFU5JFiob4qOAx3IYGnd6UIhT5JQY366mkXXKwClN5awv6JA_6KMOaDHxjvm95rV2u"/>
          <p:cNvPicPr>
            <a:picLocks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329565" y="494665"/>
            <a:ext cx="4114800" cy="3161665"/>
          </a:xfrm>
          <a:prstGeom prst="rect">
            <a:avLst/>
          </a:prstGeom>
        </p:spPr>
      </p:pic>
      <p:pic>
        <p:nvPicPr>
          <p:cNvPr id="7" name="Замещающее содержимое 6" descr="bH8Y-od4UTqU-boo-XZ0CbyX-0tSirClMjs2YdMUFhNczHuM1EgsnO0_dQKLIKE5TfpVkS_egrdxWWpzFfiRZ-TB"/>
          <p:cNvPicPr>
            <a:picLocks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51680" y="468630"/>
            <a:ext cx="4376420" cy="3321050"/>
          </a:xfrm>
          <a:prstGeom prst="rect">
            <a:avLst/>
          </a:prstGeom>
        </p:spPr>
      </p:pic>
      <p:pic>
        <p:nvPicPr>
          <p:cNvPr id="9" name="Замещающее содержимое 8" descr="InShot_20250507_223125246"/>
          <p:cNvPicPr>
            <a:picLocks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0430" y="3860165"/>
            <a:ext cx="4246245" cy="2951480"/>
          </a:xfrm>
          <a:prstGeom prst="rect">
            <a:avLst/>
          </a:prstGeom>
        </p:spPr>
      </p:pic>
      <p:pic>
        <p:nvPicPr>
          <p:cNvPr id="8" name="Замещающее содержимое 7" descr="InShot_20250507_222934196"/>
          <p:cNvPicPr>
            <a:picLocks noChangeAspect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158115" y="3802380"/>
            <a:ext cx="4219575" cy="272097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2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8313" y="0"/>
            <a:ext cx="8318500" cy="1071563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Практическая результативность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57313"/>
            <a:ext cx="8715375" cy="535781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Проведенная  работа по нравственно-патриотическому воспитанию сформировало у дошкольника любовь и привязанность к своей семье, дому, 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сформировало бережное отношение к природе и всему живому; 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воспитало уважение к труду, развитие чувства ответственности и гордости за достижения страны; 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сформировало толерантность, чувства уважения к другим народам, их традициям.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Использование перспективных разработок способствовало повышению уровня нравственно-патриотического воспитания у дошкольников.</a:t>
            </a: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ru-RU" altLang="ru-RU" b="1" dirty="0"/>
              <a:t>Реализация проектного замысла</a:t>
            </a:r>
            <a:endParaRPr lang="en-US" altLang="ru-RU" b="1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14313" y="1357313"/>
            <a:ext cx="8929687" cy="5500687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ru-RU" altLang="ru-RU" sz="2800" b="1" dirty="0">
                <a:solidFill>
                  <a:srgbClr val="1909D3"/>
                </a:solidFill>
              </a:rPr>
              <a:t>Работа, построенная  по нравственно - патриотическому воспитанию, расширило знания дошкольников о родном городе, крае, стране, воспитало чувство уважения к Родине, к семье.</a:t>
            </a:r>
            <a:endParaRPr lang="ru-RU" altLang="ru-RU" sz="2800" b="1" dirty="0">
              <a:solidFill>
                <a:srgbClr val="1909D3"/>
              </a:solidFill>
            </a:endParaRPr>
          </a:p>
          <a:p>
            <a:pPr>
              <a:buNone/>
            </a:pPr>
            <a:r>
              <a:rPr lang="ru-RU" altLang="ru-RU" sz="2800" b="1" dirty="0">
                <a:solidFill>
                  <a:srgbClr val="1909D3"/>
                </a:solidFill>
              </a:rPr>
              <a:t>В результате  работы у детей появилось сознание собственной индивидуальности, повысилась самооценка, дошкольники почувствовали интерес и уважение к себе со стороны окружающих, как взрослых, так и сверстников.</a:t>
            </a:r>
            <a:endParaRPr lang="ru-RU" altLang="ru-RU" sz="2800" b="1" dirty="0">
              <a:solidFill>
                <a:srgbClr val="1909D3"/>
              </a:solidFill>
            </a:endParaRPr>
          </a:p>
          <a:p>
            <a:endParaRPr lang="en-US" altLang="ru-RU" dirty="0"/>
          </a:p>
        </p:txBody>
      </p:sp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rot="16200000">
            <a:off x="-2571750" y="2786063"/>
            <a:ext cx="6715125" cy="1143000"/>
          </a:xfrm>
        </p:spPr>
        <p:txBody>
          <a:bodyPr vert="vert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у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</a:t>
            </a:r>
            <a:b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1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214313"/>
            <a:ext cx="7258050" cy="64293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Аксарина Н.М. Воспитание детей раннего возраста.- М.: Академия, 2000г.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Ветохина А.Я. Нравственно-патриотическое воспитание детей дошкольного возраста, - СПб, 2010г.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Дробницкий О.Г. Проблемы нравственности. – М.: Просвещение, 1985г.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Основы дошкольной педагогики/Под редакцией А.В. Запорожца и др.-М., 1980г.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Лисина М.Н. Общение детей со взрослыми сверстниками. - М., 1980г.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Лютова Е.К., Монина Г.Б. Тренинг общения с ребенком.- СПб., СФЕСС, 2001г.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Маркенко Н.С. Основы процесса нравственного воспитания. - М., 1970г.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Козлова С.А. Нравственное воспитание дошкольников в процессе с ознакомления с окружающим миром. – М., 1988г.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Воспитание детей дошкольного возраста в детском саду и семье. Игровая деятельность дошкольника. Электронный ресурс-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www/doshvozrast.ru/</a:t>
            </a:r>
            <a:r>
              <a:rPr kumimoji="0" lang="en-US" sz="1600" b="0" i="0" u="sng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igra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/igra.html.</a:t>
            </a:r>
            <a:endParaRPr kumimoji="0" lang="en-US" sz="1600" b="0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Учёба.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ru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Игра в жизни дошкольника. Электронный ресурс-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www.ucheba.ru/referats/68.html</a:t>
            </a:r>
            <a:endParaRPr kumimoji="0" lang="en-US" sz="1600" b="0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Детский сад.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ru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Сюжетно-ролевые игры дошкольников. Электронный ресурс-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www.detskiysad.ru/igra/suzhet02.html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p>
            <a:r>
              <a:rPr lang="ru-RU" altLang="en-US"/>
              <a:t>Мы любим Родину!</a:t>
            </a:r>
            <a:endParaRPr lang="ru-RU" altLang="en-US"/>
          </a:p>
        </p:txBody>
      </p:sp>
      <p:pic>
        <p:nvPicPr>
          <p:cNvPr id="7" name="Замещающее содержимое 6" descr="9cOX0w7Yls_fwRxKLR--N4b3TJIbtvPrhwA-LuPuPA1zlQar_943UH7qbojMoke6d__AWUgXGLSIVU92V4DfdxfQ"/>
          <p:cNvPicPr>
            <a:picLocks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547370" y="1188085"/>
            <a:ext cx="3743325" cy="2937510"/>
          </a:xfrm>
          <a:prstGeom prst="rect">
            <a:avLst/>
          </a:prstGeom>
        </p:spPr>
      </p:pic>
      <p:pic>
        <p:nvPicPr>
          <p:cNvPr id="8" name="Замещающее содержимое 7" descr="CVB4N1_tznBxQnhcDBrDNPzFG1nDPScIbF1sU6Sp2L-6F61rFvnlwYKYygvAU26YtPb2iCkmqOHQX5WQjoOG0mKX"/>
          <p:cNvPicPr>
            <a:picLocks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499100" y="1188085"/>
            <a:ext cx="2394585" cy="2601595"/>
          </a:xfrm>
          <a:prstGeom prst="rect">
            <a:avLst/>
          </a:prstGeom>
        </p:spPr>
      </p:pic>
      <p:pic>
        <p:nvPicPr>
          <p:cNvPr id="9" name="Замещающее содержимое 8" descr="InShot_20250507_132922476"/>
          <p:cNvPicPr>
            <a:picLocks noChangeAspect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696595" y="4206240"/>
            <a:ext cx="3536950" cy="2563495"/>
          </a:xfrm>
          <a:prstGeom prst="rect">
            <a:avLst/>
          </a:prstGeom>
        </p:spPr>
      </p:pic>
      <p:pic>
        <p:nvPicPr>
          <p:cNvPr id="10" name="Замещающее содержимое 9" descr="YV6bGxAsUKtsID7PwwoZERvNlasuy4VFeORurUN7gzdMT5i5dinFybUiTQek7MDSKMRS6M5TjTCUpFl36lJcefYx"/>
          <p:cNvPicPr>
            <a:picLocks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5784215" y="3874770"/>
            <a:ext cx="1709420" cy="305181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5" name="Замещающая рамка рисунка 4" descr="9gCgetN3yMnRAQ3Yrt6csqEHWDgYQkOrmIkEWWcXdZCuHIBNTLBwmiDWP19YIN841z9sAv2VrGdJYpYvC_SzK9D7"/>
          <p:cNvPicPr>
            <a:picLocks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364490" y="250190"/>
            <a:ext cx="8645525" cy="5974080"/>
          </a:xfrm>
          <a:prstGeom prst="rect">
            <a:avLst/>
          </a:prstGeom>
        </p:spPr>
      </p:pic>
      <p:sp>
        <p:nvSpPr>
          <p:cNvPr id="4" name="Замещающий текст 3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r>
              <a:rPr lang="ru-RU" altLang="en-US"/>
              <a:t>             </a:t>
            </a:r>
            <a:r>
              <a:rPr lang="ru-RU" altLang="en-US" sz="2000" b="1"/>
              <a:t>МБОУ «Весенняя н\школа -д\сад»                                     </a:t>
            </a:r>
            <a:endParaRPr lang="ru-RU" altLang="en-US" sz="2000" b="1"/>
          </a:p>
          <a:p>
            <a:r>
              <a:rPr lang="ru-RU" altLang="en-US" sz="2000" b="1"/>
              <a:t>        Подготовительная группа «Совята»   </a:t>
            </a:r>
            <a:endParaRPr lang="ru-RU" altLang="en-US" sz="2000" b="1"/>
          </a:p>
          <a:p>
            <a:r>
              <a:rPr lang="ru-RU" altLang="en-US" sz="2000" b="1"/>
              <a:t>                   2024-2025 учебный год</a:t>
            </a:r>
            <a:endParaRPr lang="ru-RU" altLang="en-US" sz="2000" b="1"/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WordArt 8"/>
          <p:cNvSpPr>
            <a:spLocks noTextEdit="1"/>
          </p:cNvSpPr>
          <p:nvPr/>
        </p:nvSpPr>
        <p:spPr>
          <a:xfrm>
            <a:off x="827088" y="2205038"/>
            <a:ext cx="6878637" cy="2303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ru-RU" altLang="en-US" sz="4000" b="1" spc="800">
                <a:solidFill>
                  <a:srgbClr val="FF0000">
                    <a:alpha val="79999"/>
                  </a:srgb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 Black" panose="020B0A04020102020204" pitchFamily="34" charset="0"/>
                <a:ea typeface="Arial Black" panose="020B0A04020102020204" pitchFamily="34" charset="0"/>
              </a:rPr>
              <a:t>Спасибо за внимание</a:t>
            </a:r>
            <a:endParaRPr lang="ru-RU" altLang="en-US" sz="4000" b="1" spc="800">
              <a:solidFill>
                <a:srgbClr val="FF0000">
                  <a:alpha val="79999"/>
                </a:srgbClr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 Black" panose="020B0A04020102020204" pitchFamily="34" charset="0"/>
              <a:ea typeface="Arial Black" panose="020B0A04020102020204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Равновесие">
  <a:themeElements>
    <a:clrScheme name="3_Равновесие 8">
      <a:dk1>
        <a:srgbClr val="000000"/>
      </a:dk1>
      <a:lt1>
        <a:srgbClr val="DDDDDD"/>
      </a:lt1>
      <a:dk2>
        <a:srgbClr val="000000"/>
      </a:dk2>
      <a:lt2>
        <a:srgbClr val="B8B7D1"/>
      </a:lt2>
      <a:accent1>
        <a:srgbClr val="F1F0F4"/>
      </a:accent1>
      <a:accent2>
        <a:srgbClr val="C1BCFC"/>
      </a:accent2>
      <a:accent3>
        <a:srgbClr val="EBEBEB"/>
      </a:accent3>
      <a:accent4>
        <a:srgbClr val="000000"/>
      </a:accent4>
      <a:accent5>
        <a:srgbClr val="F7F6F8"/>
      </a:accent5>
      <a:accent6>
        <a:srgbClr val="AFAAE4"/>
      </a:accent6>
      <a:hlink>
        <a:srgbClr val="5454C6"/>
      </a:hlink>
      <a:folHlink>
        <a:srgbClr val="6A6F86"/>
      </a:folHlink>
    </a:clrScheme>
    <a:fontScheme name="3_Равновес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3_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7034</Words>
  <Application>WPS Presentation</Application>
  <PresentationFormat>Экран (4:3)</PresentationFormat>
  <Paragraphs>145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SimSun</vt:lpstr>
      <vt:lpstr>Wingdings</vt:lpstr>
      <vt:lpstr>Tahoma</vt:lpstr>
      <vt:lpstr>Arial Black</vt:lpstr>
      <vt:lpstr>Microsoft YaHei</vt:lpstr>
      <vt:lpstr>Arial Unicode MS</vt:lpstr>
      <vt:lpstr>Специальное оформление</vt:lpstr>
      <vt:lpstr>3_Равновесие</vt:lpstr>
      <vt:lpstr>PowerPoint 演示文稿</vt:lpstr>
      <vt:lpstr>Актуальность проблемы</vt:lpstr>
      <vt:lpstr>Новизна проектного замысла</vt:lpstr>
      <vt:lpstr>Цель</vt:lpstr>
      <vt:lpstr>Задачи</vt:lpstr>
      <vt:lpstr>Ведущая идея</vt:lpstr>
      <vt:lpstr>Проблемы</vt:lpstr>
      <vt:lpstr>Противоречия</vt:lpstr>
      <vt:lpstr>PowerPoint 演示文稿</vt:lpstr>
      <vt:lpstr>Гипотеза</vt:lpstr>
      <vt:lpstr>Прогнозируемые результаты:</vt:lpstr>
      <vt:lpstr>Активные формы работы с  детьми</vt:lpstr>
      <vt:lpstr>Мы любим Россию!</vt:lpstr>
      <vt:lpstr>Взаимодействие с родителями:</vt:lpstr>
      <vt:lpstr>PowerPoint 演示文稿</vt:lpstr>
      <vt:lpstr>Практическая результативность</vt:lpstr>
      <vt:lpstr>Реализация проектного замысла</vt:lpstr>
      <vt:lpstr>Л и т е р а т у р а</vt:lpstr>
      <vt:lpstr>Мы любим Родину!</vt:lpstr>
      <vt:lpstr>PowerPoint 演示文稿</vt:lpstr>
      <vt:lpstr>PowerPoint 演示文稿</vt:lpstr>
    </vt:vector>
  </TitlesOfParts>
  <Company>Gnezdo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sosed</cp:lastModifiedBy>
  <cp:revision>333</cp:revision>
  <dcterms:created xsi:type="dcterms:W3CDTF">2010-12-07T17:14:00Z</dcterms:created>
  <dcterms:modified xsi:type="dcterms:W3CDTF">2026-10-06T02:44:45Z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00080024160000000000010243100207f6000400038000</vt:lpwstr>
  </property>
  <property fmtid="{D5CDD505-2E9C-101B-9397-08002B2CF9AE}" pid="3" name="ICV">
    <vt:lpwstr>95D102388C86483FA9D28E94F8B9A0B0_12</vt:lpwstr>
  </property>
  <property fmtid="{D5CDD505-2E9C-101B-9397-08002B2CF9AE}" pid="4" name="KSOProductBuildVer">
    <vt:lpwstr>1049-12.1.0.28485</vt:lpwstr>
  </property>
</Properties>
</file>