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305" r:id="rId3"/>
    <p:sldId id="283" r:id="rId4"/>
    <p:sldId id="333" r:id="rId5"/>
    <p:sldId id="340" r:id="rId6"/>
    <p:sldId id="339" r:id="rId7"/>
    <p:sldId id="308" r:id="rId8"/>
    <p:sldId id="315" r:id="rId9"/>
    <p:sldId id="300" r:id="rId10"/>
    <p:sldId id="335" r:id="rId11"/>
    <p:sldId id="336" r:id="rId12"/>
    <p:sldId id="337" r:id="rId13"/>
    <p:sldId id="338" r:id="rId14"/>
    <p:sldId id="307" r:id="rId15"/>
    <p:sldId id="301" r:id="rId16"/>
    <p:sldId id="314" r:id="rId17"/>
    <p:sldId id="306" r:id="rId18"/>
    <p:sldId id="311" r:id="rId19"/>
  </p:sldIdLst>
  <p:sldSz cx="9144000" cy="6858000" type="screen4x3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F2BE"/>
    <a:srgbClr val="F7F4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64B410-3BFC-4249-8215-86614EC2A495}" type="doc">
      <dgm:prSet loTypeId="urn:microsoft.com/office/officeart/2008/layout/HorizontalMultiLevelHierarchy#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89D991-3BC8-4B3B-A52A-1614F4A5CD5A}">
      <dgm:prSet phldrT="[Текст]" phldr="0" custT="0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dirty="0">
              <a:solidFill>
                <a:schemeClr val="accent2"/>
              </a:solidFill>
              <a:latin typeface="Constantia" panose="02030602050306030303" pitchFamily="18" charset="0"/>
            </a:rPr>
            <a:t>Состав пластмассы</a:t>
          </a:r>
        </a:p>
      </dgm:t>
    </dgm:pt>
    <dgm:pt modelId="{9A17AD25-B03B-49C0-B01A-38904B59E8D8}" type="parTrans" cxnId="{F72190EE-F36C-444E-82C0-535619B461DB}">
      <dgm:prSet/>
      <dgm:spPr/>
      <dgm:t>
        <a:bodyPr/>
        <a:lstStyle/>
        <a:p>
          <a:endParaRPr lang="ru-RU"/>
        </a:p>
      </dgm:t>
    </dgm:pt>
    <dgm:pt modelId="{3B4ECE20-D5F0-4DEF-9732-3228F6139423}" type="sibTrans" cxnId="{F72190EE-F36C-444E-82C0-535619B461DB}">
      <dgm:prSet/>
      <dgm:spPr/>
      <dgm:t>
        <a:bodyPr/>
        <a:lstStyle/>
        <a:p>
          <a:endParaRPr lang="ru-RU"/>
        </a:p>
      </dgm:t>
    </dgm:pt>
    <dgm:pt modelId="{A43D74D6-49DB-43CD-A5B6-903537416D0F}">
      <dgm:prSet phldrT="[Текст]" phldr="0" custT="1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dirty="0">
              <a:solidFill>
                <a:schemeClr val="tx1"/>
              </a:solidFill>
              <a:latin typeface="Constantia" panose="02030602050306030303" pitchFamily="18" charset="0"/>
            </a:rPr>
            <a:t>смола (полимер) </a:t>
          </a:r>
          <a:r>
            <a:rPr lang="ru-RU" sz="24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</a:t>
          </a:r>
          <a:r>
            <a:rPr lang="ru-RU" sz="2400" dirty="0">
              <a:solidFill>
                <a:schemeClr val="tx1"/>
              </a:solidFill>
              <a:latin typeface="Constantia" panose="02030602050306030303" pitchFamily="18" charset="0"/>
            </a:rPr>
            <a:t> отвечает за целостность и единую форму изделия</a:t>
          </a:r>
        </a:p>
      </dgm:t>
    </dgm:pt>
    <dgm:pt modelId="{8AF3037E-07C0-4B43-8502-E60533A8923B}" type="parTrans" cxnId="{FC51366B-B519-4B6A-9A1B-E42C0FD360D5}">
      <dgm:prSet/>
      <dgm:spPr/>
      <dgm:t>
        <a:bodyPr/>
        <a:lstStyle/>
        <a:p>
          <a:endParaRPr lang="ru-RU"/>
        </a:p>
      </dgm:t>
    </dgm:pt>
    <dgm:pt modelId="{6ABF6FC2-60A3-4C72-8095-65D07E74B24F}" type="sibTrans" cxnId="{FC51366B-B519-4B6A-9A1B-E42C0FD360D5}">
      <dgm:prSet/>
      <dgm:spPr/>
      <dgm:t>
        <a:bodyPr/>
        <a:lstStyle/>
        <a:p>
          <a:endParaRPr lang="ru-RU"/>
        </a:p>
      </dgm:t>
    </dgm:pt>
    <dgm:pt modelId="{7A826B3B-9718-4472-BEF4-B0AB8EA327B8}">
      <dgm:prSet phldrT="[Текст]" phldr="0" custT="1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dirty="0">
              <a:solidFill>
                <a:schemeClr val="tx1"/>
              </a:solidFill>
              <a:latin typeface="Constantia" panose="02030602050306030303" pitchFamily="18" charset="0"/>
            </a:rPr>
            <a:t>композиты </a:t>
          </a:r>
          <a:r>
            <a:rPr lang="ru-RU" sz="24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dirty="0">
              <a:solidFill>
                <a:schemeClr val="tx1"/>
              </a:solidFill>
              <a:latin typeface="Constantia" panose="02030602050306030303" pitchFamily="18" charset="0"/>
            </a:rPr>
            <a:t>это волокна, которые добавляют в пластмассу с целью армирования, т.е. увеличения ее прочности.</a:t>
          </a:r>
        </a:p>
      </dgm:t>
    </dgm:pt>
    <dgm:pt modelId="{A29854EB-5CE6-4E38-9837-950E269738F2}" type="parTrans" cxnId="{0D720199-50EB-44C4-9B87-63409D576104}">
      <dgm:prSet/>
      <dgm:spPr/>
      <dgm:t>
        <a:bodyPr/>
        <a:lstStyle/>
        <a:p>
          <a:endParaRPr lang="ru-RU"/>
        </a:p>
      </dgm:t>
    </dgm:pt>
    <dgm:pt modelId="{67CF24E3-A748-4B01-985F-DC1A27E0A0B9}" type="sibTrans" cxnId="{0D720199-50EB-44C4-9B87-63409D576104}">
      <dgm:prSet/>
      <dgm:spPr/>
      <dgm:t>
        <a:bodyPr/>
        <a:lstStyle/>
        <a:p>
          <a:endParaRPr lang="ru-RU"/>
        </a:p>
      </dgm:t>
    </dgm:pt>
    <dgm:pt modelId="{FD92798B-6CEE-4E6A-A663-4C922C0B91F0}">
      <dgm:prSet phldr="0" custT="1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dirty="0">
              <a:solidFill>
                <a:schemeClr val="tx1"/>
              </a:solidFill>
              <a:latin typeface="Constantia" panose="02030602050306030303" pitchFamily="18" charset="0"/>
            </a:rPr>
            <a:t>пластификаторы </a:t>
          </a:r>
          <a:r>
            <a:rPr lang="ru-RU" sz="24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dirty="0">
              <a:solidFill>
                <a:schemeClr val="tx1"/>
              </a:solidFill>
              <a:latin typeface="Constantia" panose="02030602050306030303" pitchFamily="18" charset="0"/>
            </a:rPr>
            <a:t>это эфиры кислот, которые позволяют усилить эластичность пластмассы</a:t>
          </a:r>
        </a:p>
      </dgm:t>
    </dgm:pt>
    <dgm:pt modelId="{4DEE6287-58E5-4682-805D-525AE84F95EB}" type="parTrans" cxnId="{283DAA9B-FDBE-4FED-BC11-28C4953C965A}">
      <dgm:prSet/>
      <dgm:spPr/>
      <dgm:t>
        <a:bodyPr/>
        <a:lstStyle/>
        <a:p>
          <a:endParaRPr lang="ru-RU"/>
        </a:p>
      </dgm:t>
    </dgm:pt>
    <dgm:pt modelId="{7E8E75BF-6D50-419B-928F-8CEA708A3EA2}" type="sibTrans" cxnId="{283DAA9B-FDBE-4FED-BC11-28C4953C965A}">
      <dgm:prSet/>
      <dgm:spPr/>
      <dgm:t>
        <a:bodyPr/>
        <a:lstStyle/>
        <a:p>
          <a:endParaRPr lang="ru-RU"/>
        </a:p>
      </dgm:t>
    </dgm:pt>
    <dgm:pt modelId="{18770D08-5A0F-4964-A9A0-A0334BDA0CA9}">
      <dgm:prSet phldr="0" custT="1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dirty="0">
              <a:solidFill>
                <a:schemeClr val="tx1"/>
              </a:solidFill>
              <a:latin typeface="Constantia" panose="02030602050306030303" pitchFamily="18" charset="0"/>
            </a:rPr>
            <a:t>стабилизаторы</a:t>
          </a:r>
          <a:r>
            <a:rPr lang="ru-RU" sz="2400" dirty="0">
              <a:solidFill>
                <a:schemeClr val="tx1"/>
              </a:solidFill>
              <a:latin typeface="Constantia" panose="02030602050306030303" pitchFamily="18" charset="0"/>
            </a:rPr>
            <a:t> позволяют увеличить срок использования готового пластикового изделия, могут быть токсичны</a:t>
          </a:r>
        </a:p>
      </dgm:t>
    </dgm:pt>
    <dgm:pt modelId="{1E935B59-CE48-4772-BB57-F4DEB727B260}" type="parTrans" cxnId="{B1F87820-658B-4D25-9B73-DB206346EE7B}">
      <dgm:prSet/>
      <dgm:spPr/>
      <dgm:t>
        <a:bodyPr/>
        <a:lstStyle/>
        <a:p>
          <a:endParaRPr lang="ru-RU"/>
        </a:p>
      </dgm:t>
    </dgm:pt>
    <dgm:pt modelId="{11A110A3-0EC4-467F-AE47-02B3D1A284AB}" type="sibTrans" cxnId="{B1F87820-658B-4D25-9B73-DB206346EE7B}">
      <dgm:prSet/>
      <dgm:spPr/>
      <dgm:t>
        <a:bodyPr/>
        <a:lstStyle/>
        <a:p>
          <a:endParaRPr lang="ru-RU"/>
        </a:p>
      </dgm:t>
    </dgm:pt>
    <dgm:pt modelId="{72CE101B-AEE3-41B5-93D6-8D4F08D9D0B4}">
      <dgm:prSet phldr="0" custT="1">
        <dgm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dgm:style>
      </dgm:prSet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dirty="0">
              <a:solidFill>
                <a:schemeClr val="tx1"/>
              </a:solidFill>
              <a:latin typeface="Constantia" panose="02030602050306030303" pitchFamily="18" charset="0"/>
            </a:rPr>
            <a:t>антипирены </a:t>
          </a:r>
          <a:r>
            <a:rPr lang="ru-RU" sz="24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dirty="0">
              <a:solidFill>
                <a:schemeClr val="tx1"/>
              </a:solidFill>
              <a:latin typeface="Constantia" panose="02030602050306030303" pitchFamily="18" charset="0"/>
            </a:rPr>
            <a:t>эти вещества помогают снизить горючесть пластмассы</a:t>
          </a:r>
        </a:p>
      </dgm:t>
    </dgm:pt>
    <dgm:pt modelId="{D6FFCB8B-2C03-48C5-83F2-169D5CDDD82F}" type="parTrans" cxnId="{11091F34-9561-4466-8369-34B656097BF0}">
      <dgm:prSet/>
      <dgm:spPr/>
      <dgm:t>
        <a:bodyPr/>
        <a:lstStyle/>
        <a:p>
          <a:endParaRPr lang="ru-RU"/>
        </a:p>
      </dgm:t>
    </dgm:pt>
    <dgm:pt modelId="{B90EA259-81E6-41F7-A06C-61429B7D8CCF}" type="sibTrans" cxnId="{11091F34-9561-4466-8369-34B656097BF0}">
      <dgm:prSet/>
      <dgm:spPr/>
      <dgm:t>
        <a:bodyPr/>
        <a:lstStyle/>
        <a:p>
          <a:endParaRPr lang="ru-RU"/>
        </a:p>
      </dgm:t>
    </dgm:pt>
    <dgm:pt modelId="{A0D04385-8D46-4C95-AA30-B49811B36036}" type="pres">
      <dgm:prSet presAssocID="{6064B410-3BFC-4249-8215-86614EC2A49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80E427-6F30-4910-9080-41BAC41E8217}" type="pres">
      <dgm:prSet presAssocID="{9989D991-3BC8-4B3B-A52A-1614F4A5CD5A}" presName="root1" presStyleCnt="0"/>
      <dgm:spPr/>
    </dgm:pt>
    <dgm:pt modelId="{7A270838-101F-4F40-A87B-0735AA8E8D6D}" type="pres">
      <dgm:prSet presAssocID="{9989D991-3BC8-4B3B-A52A-1614F4A5CD5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31FB8B1-DA4A-42A5-972A-A05448AE589A}" type="pres">
      <dgm:prSet presAssocID="{9989D991-3BC8-4B3B-A52A-1614F4A5CD5A}" presName="level2hierChild" presStyleCnt="0"/>
      <dgm:spPr/>
    </dgm:pt>
    <dgm:pt modelId="{642BC3E0-D649-4802-AD06-616C56BF3DE9}" type="pres">
      <dgm:prSet presAssocID="{8AF3037E-07C0-4B43-8502-E60533A8923B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923AA33D-984E-45E6-9529-D31E0D15EDF7}" type="pres">
      <dgm:prSet presAssocID="{8AF3037E-07C0-4B43-8502-E60533A8923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EDD8E9FC-22C4-4963-A32A-F82BBBF9FFC1}" type="pres">
      <dgm:prSet presAssocID="{A43D74D6-49DB-43CD-A5B6-903537416D0F}" presName="root2" presStyleCnt="0"/>
      <dgm:spPr/>
    </dgm:pt>
    <dgm:pt modelId="{0EFF4C5A-262C-49A6-A2A8-68279506E8D0}" type="pres">
      <dgm:prSet presAssocID="{A43D74D6-49DB-43CD-A5B6-903537416D0F}" presName="LevelTwoTextNode" presStyleLbl="node2" presStyleIdx="0" presStyleCnt="5" custScaleX="209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A0A419-FDFC-4B05-B227-355E024A139A}" type="pres">
      <dgm:prSet presAssocID="{A43D74D6-49DB-43CD-A5B6-903537416D0F}" presName="level3hierChild" presStyleCnt="0"/>
      <dgm:spPr/>
    </dgm:pt>
    <dgm:pt modelId="{75174EE1-F3B9-4742-B79E-BD83C4576D24}" type="pres">
      <dgm:prSet presAssocID="{A29854EB-5CE6-4E38-9837-950E269738F2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F061269D-3715-4127-BEA5-F43E1CFF8F09}" type="pres">
      <dgm:prSet presAssocID="{A29854EB-5CE6-4E38-9837-950E269738F2}" presName="connTx" presStyleLbl="parChTrans1D2" presStyleIdx="1" presStyleCnt="5"/>
      <dgm:spPr/>
      <dgm:t>
        <a:bodyPr/>
        <a:lstStyle/>
        <a:p>
          <a:endParaRPr lang="ru-RU"/>
        </a:p>
      </dgm:t>
    </dgm:pt>
    <dgm:pt modelId="{9BAD123D-FE13-421E-8372-11F298FB292D}" type="pres">
      <dgm:prSet presAssocID="{7A826B3B-9718-4472-BEF4-B0AB8EA327B8}" presName="root2" presStyleCnt="0"/>
      <dgm:spPr/>
    </dgm:pt>
    <dgm:pt modelId="{9951B287-AE8F-4DE8-9E31-1AECCAFEE3E9}" type="pres">
      <dgm:prSet presAssocID="{7A826B3B-9718-4472-BEF4-B0AB8EA327B8}" presName="LevelTwoTextNode" presStyleLbl="node2" presStyleIdx="1" presStyleCnt="5" custScaleX="209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42FE7C9-49A4-4525-B3A0-0F876400651C}" type="pres">
      <dgm:prSet presAssocID="{7A826B3B-9718-4472-BEF4-B0AB8EA327B8}" presName="level3hierChild" presStyleCnt="0"/>
      <dgm:spPr/>
    </dgm:pt>
    <dgm:pt modelId="{457626D8-EE22-410E-824A-4B327A74799F}" type="pres">
      <dgm:prSet presAssocID="{4DEE6287-58E5-4682-805D-525AE84F95E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24DC1F66-A161-48F8-B914-C53104183C79}" type="pres">
      <dgm:prSet presAssocID="{4DEE6287-58E5-4682-805D-525AE84F95E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777CC499-11CD-4C99-959D-79946FC1C0C9}" type="pres">
      <dgm:prSet presAssocID="{FD92798B-6CEE-4E6A-A663-4C922C0B91F0}" presName="root2" presStyleCnt="0"/>
      <dgm:spPr/>
    </dgm:pt>
    <dgm:pt modelId="{A970B821-5CC4-4E89-BE9D-8D264653F287}" type="pres">
      <dgm:prSet presAssocID="{FD92798B-6CEE-4E6A-A663-4C922C0B91F0}" presName="LevelTwoTextNode" presStyleLbl="node2" presStyleIdx="2" presStyleCnt="5" custScaleX="2096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662DC9-CC2C-4242-B3BE-3C9B4E4C7589}" type="pres">
      <dgm:prSet presAssocID="{FD92798B-6CEE-4E6A-A663-4C922C0B91F0}" presName="level3hierChild" presStyleCnt="0"/>
      <dgm:spPr/>
    </dgm:pt>
    <dgm:pt modelId="{D72B74F3-3B1C-46DA-B925-411D078D2D7C}" type="pres">
      <dgm:prSet presAssocID="{1E935B59-CE48-4772-BB57-F4DEB727B260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975B7A67-E804-45AB-8126-6F67A3A90FE5}" type="pres">
      <dgm:prSet presAssocID="{1E935B59-CE48-4772-BB57-F4DEB727B260}" presName="connTx" presStyleLbl="parChTrans1D2" presStyleIdx="3" presStyleCnt="5"/>
      <dgm:spPr/>
      <dgm:t>
        <a:bodyPr/>
        <a:lstStyle/>
        <a:p>
          <a:endParaRPr lang="ru-RU"/>
        </a:p>
      </dgm:t>
    </dgm:pt>
    <dgm:pt modelId="{DBAAF204-F67A-4B05-B830-9808757593CD}" type="pres">
      <dgm:prSet presAssocID="{18770D08-5A0F-4964-A9A0-A0334BDA0CA9}" presName="root2" presStyleCnt="0"/>
      <dgm:spPr/>
    </dgm:pt>
    <dgm:pt modelId="{01740200-95F3-40E0-B641-03E55748EB24}" type="pres">
      <dgm:prSet presAssocID="{18770D08-5A0F-4964-A9A0-A0334BDA0CA9}" presName="LevelTwoTextNode" presStyleLbl="node2" presStyleIdx="3" presStyleCnt="5" custScaleX="2106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966F703-7F49-490E-BDF1-17831FA5D3F1}" type="pres">
      <dgm:prSet presAssocID="{18770D08-5A0F-4964-A9A0-A0334BDA0CA9}" presName="level3hierChild" presStyleCnt="0"/>
      <dgm:spPr/>
    </dgm:pt>
    <dgm:pt modelId="{55108A5B-76A8-416F-B49E-DFD194493832}" type="pres">
      <dgm:prSet presAssocID="{D6FFCB8B-2C03-48C5-83F2-169D5CDDD82F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5963C048-DC8F-40EA-A6A7-150550F403FB}" type="pres">
      <dgm:prSet presAssocID="{D6FFCB8B-2C03-48C5-83F2-169D5CDDD82F}" presName="connTx" presStyleLbl="parChTrans1D2" presStyleIdx="4" presStyleCnt="5"/>
      <dgm:spPr/>
      <dgm:t>
        <a:bodyPr/>
        <a:lstStyle/>
        <a:p>
          <a:endParaRPr lang="ru-RU"/>
        </a:p>
      </dgm:t>
    </dgm:pt>
    <dgm:pt modelId="{F7E708ED-9123-4A5D-8763-5F7DFD629E84}" type="pres">
      <dgm:prSet presAssocID="{72CE101B-AEE3-41B5-93D6-8D4F08D9D0B4}" presName="root2" presStyleCnt="0"/>
      <dgm:spPr/>
    </dgm:pt>
    <dgm:pt modelId="{1867DED6-268A-4D5B-9E72-CF12275A5B79}" type="pres">
      <dgm:prSet presAssocID="{72CE101B-AEE3-41B5-93D6-8D4F08D9D0B4}" presName="LevelTwoTextNode" presStyleLbl="node2" presStyleIdx="4" presStyleCnt="5" custScaleX="2106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FB99B4-DB48-49B5-8FF2-D5DE1E0BB194}" type="pres">
      <dgm:prSet presAssocID="{72CE101B-AEE3-41B5-93D6-8D4F08D9D0B4}" presName="level3hierChild" presStyleCnt="0"/>
      <dgm:spPr/>
    </dgm:pt>
  </dgm:ptLst>
  <dgm:cxnLst>
    <dgm:cxn modelId="{A09F3026-1216-43D0-91E2-CDB07BD3D03B}" type="presOf" srcId="{8AF3037E-07C0-4B43-8502-E60533A8923B}" destId="{923AA33D-984E-45E6-9529-D31E0D15EDF7}" srcOrd="1" destOrd="0" presId="urn:microsoft.com/office/officeart/2008/layout/HorizontalMultiLevelHierarchy#1"/>
    <dgm:cxn modelId="{EECFE869-0738-4536-85B8-5D5BCEB76FF2}" type="presOf" srcId="{4DEE6287-58E5-4682-805D-525AE84F95EB}" destId="{457626D8-EE22-410E-824A-4B327A74799F}" srcOrd="0" destOrd="0" presId="urn:microsoft.com/office/officeart/2008/layout/HorizontalMultiLevelHierarchy#1"/>
    <dgm:cxn modelId="{BA4A1139-F9D9-4CCB-AA04-C65E83C5C9A8}" type="presOf" srcId="{7A826B3B-9718-4472-BEF4-B0AB8EA327B8}" destId="{9951B287-AE8F-4DE8-9E31-1AECCAFEE3E9}" srcOrd="0" destOrd="0" presId="urn:microsoft.com/office/officeart/2008/layout/HorizontalMultiLevelHierarchy#1"/>
    <dgm:cxn modelId="{B1F87820-658B-4D25-9B73-DB206346EE7B}" srcId="{9989D991-3BC8-4B3B-A52A-1614F4A5CD5A}" destId="{18770D08-5A0F-4964-A9A0-A0334BDA0CA9}" srcOrd="3" destOrd="0" parTransId="{1E935B59-CE48-4772-BB57-F4DEB727B260}" sibTransId="{11A110A3-0EC4-467F-AE47-02B3D1A284AB}"/>
    <dgm:cxn modelId="{0D720199-50EB-44C4-9B87-63409D576104}" srcId="{9989D991-3BC8-4B3B-A52A-1614F4A5CD5A}" destId="{7A826B3B-9718-4472-BEF4-B0AB8EA327B8}" srcOrd="1" destOrd="0" parTransId="{A29854EB-5CE6-4E38-9837-950E269738F2}" sibTransId="{67CF24E3-A748-4B01-985F-DC1A27E0A0B9}"/>
    <dgm:cxn modelId="{DFADF67E-9122-4C50-8877-1FF798562C77}" type="presOf" srcId="{A29854EB-5CE6-4E38-9837-950E269738F2}" destId="{75174EE1-F3B9-4742-B79E-BD83C4576D24}" srcOrd="0" destOrd="0" presId="urn:microsoft.com/office/officeart/2008/layout/HorizontalMultiLevelHierarchy#1"/>
    <dgm:cxn modelId="{71BA502C-3C37-47D2-B93C-DF9CA33D559C}" type="presOf" srcId="{18770D08-5A0F-4964-A9A0-A0334BDA0CA9}" destId="{01740200-95F3-40E0-B641-03E55748EB24}" srcOrd="0" destOrd="0" presId="urn:microsoft.com/office/officeart/2008/layout/HorizontalMultiLevelHierarchy#1"/>
    <dgm:cxn modelId="{E8A8B5DB-C436-4F51-9D6C-1B21B22B87E7}" type="presOf" srcId="{D6FFCB8B-2C03-48C5-83F2-169D5CDDD82F}" destId="{5963C048-DC8F-40EA-A6A7-150550F403FB}" srcOrd="1" destOrd="0" presId="urn:microsoft.com/office/officeart/2008/layout/HorizontalMultiLevelHierarchy#1"/>
    <dgm:cxn modelId="{8735DA39-1F4B-44CF-B6B8-A8A07D09B727}" type="presOf" srcId="{4DEE6287-58E5-4682-805D-525AE84F95EB}" destId="{24DC1F66-A161-48F8-B914-C53104183C79}" srcOrd="1" destOrd="0" presId="urn:microsoft.com/office/officeart/2008/layout/HorizontalMultiLevelHierarchy#1"/>
    <dgm:cxn modelId="{283DAA9B-FDBE-4FED-BC11-28C4953C965A}" srcId="{9989D991-3BC8-4B3B-A52A-1614F4A5CD5A}" destId="{FD92798B-6CEE-4E6A-A663-4C922C0B91F0}" srcOrd="2" destOrd="0" parTransId="{4DEE6287-58E5-4682-805D-525AE84F95EB}" sibTransId="{7E8E75BF-6D50-419B-928F-8CEA708A3EA2}"/>
    <dgm:cxn modelId="{D74B741C-5EF6-434E-9186-7580AA494E6A}" type="presOf" srcId="{A43D74D6-49DB-43CD-A5B6-903537416D0F}" destId="{0EFF4C5A-262C-49A6-A2A8-68279506E8D0}" srcOrd="0" destOrd="0" presId="urn:microsoft.com/office/officeart/2008/layout/HorizontalMultiLevelHierarchy#1"/>
    <dgm:cxn modelId="{FC51366B-B519-4B6A-9A1B-E42C0FD360D5}" srcId="{9989D991-3BC8-4B3B-A52A-1614F4A5CD5A}" destId="{A43D74D6-49DB-43CD-A5B6-903537416D0F}" srcOrd="0" destOrd="0" parTransId="{8AF3037E-07C0-4B43-8502-E60533A8923B}" sibTransId="{6ABF6FC2-60A3-4C72-8095-65D07E74B24F}"/>
    <dgm:cxn modelId="{2BAFF02C-BBE2-4913-9BDF-547878F612F0}" type="presOf" srcId="{72CE101B-AEE3-41B5-93D6-8D4F08D9D0B4}" destId="{1867DED6-268A-4D5B-9E72-CF12275A5B79}" srcOrd="0" destOrd="0" presId="urn:microsoft.com/office/officeart/2008/layout/HorizontalMultiLevelHierarchy#1"/>
    <dgm:cxn modelId="{6B004B79-3B67-4574-B586-0BC0DC939DE1}" type="presOf" srcId="{9989D991-3BC8-4B3B-A52A-1614F4A5CD5A}" destId="{7A270838-101F-4F40-A87B-0735AA8E8D6D}" srcOrd="0" destOrd="0" presId="urn:microsoft.com/office/officeart/2008/layout/HorizontalMultiLevelHierarchy#1"/>
    <dgm:cxn modelId="{7548E012-6614-4E0C-8B5D-6D4BEEDC92C9}" type="presOf" srcId="{D6FFCB8B-2C03-48C5-83F2-169D5CDDD82F}" destId="{55108A5B-76A8-416F-B49E-DFD194493832}" srcOrd="0" destOrd="0" presId="urn:microsoft.com/office/officeart/2008/layout/HorizontalMultiLevelHierarchy#1"/>
    <dgm:cxn modelId="{D5C40440-F5BD-4375-8FFA-E2BDF2D35CB7}" type="presOf" srcId="{A29854EB-5CE6-4E38-9837-950E269738F2}" destId="{F061269D-3715-4127-BEA5-F43E1CFF8F09}" srcOrd="1" destOrd="0" presId="urn:microsoft.com/office/officeart/2008/layout/HorizontalMultiLevelHierarchy#1"/>
    <dgm:cxn modelId="{F72190EE-F36C-444E-82C0-535619B461DB}" srcId="{6064B410-3BFC-4249-8215-86614EC2A495}" destId="{9989D991-3BC8-4B3B-A52A-1614F4A5CD5A}" srcOrd="0" destOrd="0" parTransId="{9A17AD25-B03B-49C0-B01A-38904B59E8D8}" sibTransId="{3B4ECE20-D5F0-4DEF-9732-3228F6139423}"/>
    <dgm:cxn modelId="{11091F34-9561-4466-8369-34B656097BF0}" srcId="{9989D991-3BC8-4B3B-A52A-1614F4A5CD5A}" destId="{72CE101B-AEE3-41B5-93D6-8D4F08D9D0B4}" srcOrd="4" destOrd="0" parTransId="{D6FFCB8B-2C03-48C5-83F2-169D5CDDD82F}" sibTransId="{B90EA259-81E6-41F7-A06C-61429B7D8CCF}"/>
    <dgm:cxn modelId="{EFEF931E-95E2-44D8-91B6-93E325D9F9B8}" type="presOf" srcId="{1E935B59-CE48-4772-BB57-F4DEB727B260}" destId="{975B7A67-E804-45AB-8126-6F67A3A90FE5}" srcOrd="1" destOrd="0" presId="urn:microsoft.com/office/officeart/2008/layout/HorizontalMultiLevelHierarchy#1"/>
    <dgm:cxn modelId="{A53C2E75-4C3D-4FA6-94D6-BBFB27C59B66}" type="presOf" srcId="{FD92798B-6CEE-4E6A-A663-4C922C0B91F0}" destId="{A970B821-5CC4-4E89-BE9D-8D264653F287}" srcOrd="0" destOrd="0" presId="urn:microsoft.com/office/officeart/2008/layout/HorizontalMultiLevelHierarchy#1"/>
    <dgm:cxn modelId="{9B08EBBB-6517-4206-A133-606A377E1F01}" type="presOf" srcId="{1E935B59-CE48-4772-BB57-F4DEB727B260}" destId="{D72B74F3-3B1C-46DA-B925-411D078D2D7C}" srcOrd="0" destOrd="0" presId="urn:microsoft.com/office/officeart/2008/layout/HorizontalMultiLevelHierarchy#1"/>
    <dgm:cxn modelId="{F08BCE12-6B30-40C2-92FA-D0D8CE863ABF}" type="presOf" srcId="{6064B410-3BFC-4249-8215-86614EC2A495}" destId="{A0D04385-8D46-4C95-AA30-B49811B36036}" srcOrd="0" destOrd="0" presId="urn:microsoft.com/office/officeart/2008/layout/HorizontalMultiLevelHierarchy#1"/>
    <dgm:cxn modelId="{61FA526C-F1A5-4946-AD48-25BB7C89905A}" type="presOf" srcId="{8AF3037E-07C0-4B43-8502-E60533A8923B}" destId="{642BC3E0-D649-4802-AD06-616C56BF3DE9}" srcOrd="0" destOrd="0" presId="urn:microsoft.com/office/officeart/2008/layout/HorizontalMultiLevelHierarchy#1"/>
    <dgm:cxn modelId="{083A7C38-E979-49C0-8FF3-4077DE93566A}" type="presParOf" srcId="{A0D04385-8D46-4C95-AA30-B49811B36036}" destId="{1680E427-6F30-4910-9080-41BAC41E8217}" srcOrd="0" destOrd="0" presId="urn:microsoft.com/office/officeart/2008/layout/HorizontalMultiLevelHierarchy#1"/>
    <dgm:cxn modelId="{3C9F8790-AAA5-41C6-9EE7-87613A82E4EF}" type="presParOf" srcId="{1680E427-6F30-4910-9080-41BAC41E8217}" destId="{7A270838-101F-4F40-A87B-0735AA8E8D6D}" srcOrd="0" destOrd="0" presId="urn:microsoft.com/office/officeart/2008/layout/HorizontalMultiLevelHierarchy#1"/>
    <dgm:cxn modelId="{256C2A3B-866A-433E-A26C-463F151F904C}" type="presParOf" srcId="{1680E427-6F30-4910-9080-41BAC41E8217}" destId="{131FB8B1-DA4A-42A5-972A-A05448AE589A}" srcOrd="1" destOrd="0" presId="urn:microsoft.com/office/officeart/2008/layout/HorizontalMultiLevelHierarchy#1"/>
    <dgm:cxn modelId="{25A5C75F-3877-468C-96D4-4083045678E7}" type="presParOf" srcId="{131FB8B1-DA4A-42A5-972A-A05448AE589A}" destId="{642BC3E0-D649-4802-AD06-616C56BF3DE9}" srcOrd="0" destOrd="0" presId="urn:microsoft.com/office/officeart/2008/layout/HorizontalMultiLevelHierarchy#1"/>
    <dgm:cxn modelId="{79C9DC7B-2A54-4CA9-BC1F-D4CF322066D1}" type="presParOf" srcId="{642BC3E0-D649-4802-AD06-616C56BF3DE9}" destId="{923AA33D-984E-45E6-9529-D31E0D15EDF7}" srcOrd="0" destOrd="0" presId="urn:microsoft.com/office/officeart/2008/layout/HorizontalMultiLevelHierarchy#1"/>
    <dgm:cxn modelId="{A4154489-2B60-41B5-A22B-06040D671F62}" type="presParOf" srcId="{131FB8B1-DA4A-42A5-972A-A05448AE589A}" destId="{EDD8E9FC-22C4-4963-A32A-F82BBBF9FFC1}" srcOrd="1" destOrd="0" presId="urn:microsoft.com/office/officeart/2008/layout/HorizontalMultiLevelHierarchy#1"/>
    <dgm:cxn modelId="{35F7D3EF-9CA9-4D69-8083-E42170540A9D}" type="presParOf" srcId="{EDD8E9FC-22C4-4963-A32A-F82BBBF9FFC1}" destId="{0EFF4C5A-262C-49A6-A2A8-68279506E8D0}" srcOrd="0" destOrd="0" presId="urn:microsoft.com/office/officeart/2008/layout/HorizontalMultiLevelHierarchy#1"/>
    <dgm:cxn modelId="{6B37B524-AC71-4313-B839-3D11881632ED}" type="presParOf" srcId="{EDD8E9FC-22C4-4963-A32A-F82BBBF9FFC1}" destId="{E6A0A419-FDFC-4B05-B227-355E024A139A}" srcOrd="1" destOrd="0" presId="urn:microsoft.com/office/officeart/2008/layout/HorizontalMultiLevelHierarchy#1"/>
    <dgm:cxn modelId="{A1D2C0DB-B60D-4604-A32F-D236FD481ED8}" type="presParOf" srcId="{131FB8B1-DA4A-42A5-972A-A05448AE589A}" destId="{75174EE1-F3B9-4742-B79E-BD83C4576D24}" srcOrd="2" destOrd="0" presId="urn:microsoft.com/office/officeart/2008/layout/HorizontalMultiLevelHierarchy#1"/>
    <dgm:cxn modelId="{2C577852-64EE-4B03-9F6B-80BF4DEE7B0C}" type="presParOf" srcId="{75174EE1-F3B9-4742-B79E-BD83C4576D24}" destId="{F061269D-3715-4127-BEA5-F43E1CFF8F09}" srcOrd="0" destOrd="0" presId="urn:microsoft.com/office/officeart/2008/layout/HorizontalMultiLevelHierarchy#1"/>
    <dgm:cxn modelId="{8BDA7EF1-9F97-4417-955E-6CBFC5EB2036}" type="presParOf" srcId="{131FB8B1-DA4A-42A5-972A-A05448AE589A}" destId="{9BAD123D-FE13-421E-8372-11F298FB292D}" srcOrd="3" destOrd="0" presId="urn:microsoft.com/office/officeart/2008/layout/HorizontalMultiLevelHierarchy#1"/>
    <dgm:cxn modelId="{AC51F733-9921-421F-BF5F-77EDF7364B3B}" type="presParOf" srcId="{9BAD123D-FE13-421E-8372-11F298FB292D}" destId="{9951B287-AE8F-4DE8-9E31-1AECCAFEE3E9}" srcOrd="0" destOrd="0" presId="urn:microsoft.com/office/officeart/2008/layout/HorizontalMultiLevelHierarchy#1"/>
    <dgm:cxn modelId="{8FF49E8C-78CA-405D-861F-2A5A76A7A7FA}" type="presParOf" srcId="{9BAD123D-FE13-421E-8372-11F298FB292D}" destId="{342FE7C9-49A4-4525-B3A0-0F876400651C}" srcOrd="1" destOrd="0" presId="urn:microsoft.com/office/officeart/2008/layout/HorizontalMultiLevelHierarchy#1"/>
    <dgm:cxn modelId="{C3491BB9-F18D-47F5-AC5F-19F62A845A8C}" type="presParOf" srcId="{131FB8B1-DA4A-42A5-972A-A05448AE589A}" destId="{457626D8-EE22-410E-824A-4B327A74799F}" srcOrd="4" destOrd="0" presId="urn:microsoft.com/office/officeart/2008/layout/HorizontalMultiLevelHierarchy#1"/>
    <dgm:cxn modelId="{FA5AC38D-E38C-4A6F-8D0F-0B79BF7C8DED}" type="presParOf" srcId="{457626D8-EE22-410E-824A-4B327A74799F}" destId="{24DC1F66-A161-48F8-B914-C53104183C79}" srcOrd="0" destOrd="0" presId="urn:microsoft.com/office/officeart/2008/layout/HorizontalMultiLevelHierarchy#1"/>
    <dgm:cxn modelId="{5CED6603-3A4A-4087-9189-158E6FAB8AD3}" type="presParOf" srcId="{131FB8B1-DA4A-42A5-972A-A05448AE589A}" destId="{777CC499-11CD-4C99-959D-79946FC1C0C9}" srcOrd="5" destOrd="0" presId="urn:microsoft.com/office/officeart/2008/layout/HorizontalMultiLevelHierarchy#1"/>
    <dgm:cxn modelId="{BE4B62E5-C11E-4648-B9FB-E5E305283D4F}" type="presParOf" srcId="{777CC499-11CD-4C99-959D-79946FC1C0C9}" destId="{A970B821-5CC4-4E89-BE9D-8D264653F287}" srcOrd="0" destOrd="0" presId="urn:microsoft.com/office/officeart/2008/layout/HorizontalMultiLevelHierarchy#1"/>
    <dgm:cxn modelId="{F7E3399B-757F-4AFA-9E29-CA01A183B291}" type="presParOf" srcId="{777CC499-11CD-4C99-959D-79946FC1C0C9}" destId="{9A662DC9-CC2C-4242-B3BE-3C9B4E4C7589}" srcOrd="1" destOrd="0" presId="urn:microsoft.com/office/officeart/2008/layout/HorizontalMultiLevelHierarchy#1"/>
    <dgm:cxn modelId="{4F7FAA75-3BA9-41CA-BABA-6EE6E1D8EA72}" type="presParOf" srcId="{131FB8B1-DA4A-42A5-972A-A05448AE589A}" destId="{D72B74F3-3B1C-46DA-B925-411D078D2D7C}" srcOrd="6" destOrd="0" presId="urn:microsoft.com/office/officeart/2008/layout/HorizontalMultiLevelHierarchy#1"/>
    <dgm:cxn modelId="{119DE8DA-6114-4457-B486-AC4231AE2F6E}" type="presParOf" srcId="{D72B74F3-3B1C-46DA-B925-411D078D2D7C}" destId="{975B7A67-E804-45AB-8126-6F67A3A90FE5}" srcOrd="0" destOrd="0" presId="urn:microsoft.com/office/officeart/2008/layout/HorizontalMultiLevelHierarchy#1"/>
    <dgm:cxn modelId="{EC37BAD6-1E20-4738-BDD1-A7D04900F791}" type="presParOf" srcId="{131FB8B1-DA4A-42A5-972A-A05448AE589A}" destId="{DBAAF204-F67A-4B05-B830-9808757593CD}" srcOrd="7" destOrd="0" presId="urn:microsoft.com/office/officeart/2008/layout/HorizontalMultiLevelHierarchy#1"/>
    <dgm:cxn modelId="{F7FD2A2D-4DFA-413A-9868-840B65EC9152}" type="presParOf" srcId="{DBAAF204-F67A-4B05-B830-9808757593CD}" destId="{01740200-95F3-40E0-B641-03E55748EB24}" srcOrd="0" destOrd="0" presId="urn:microsoft.com/office/officeart/2008/layout/HorizontalMultiLevelHierarchy#1"/>
    <dgm:cxn modelId="{0202A9BB-67D8-4AE4-B3DF-B21A2EBE0D06}" type="presParOf" srcId="{DBAAF204-F67A-4B05-B830-9808757593CD}" destId="{0966F703-7F49-490E-BDF1-17831FA5D3F1}" srcOrd="1" destOrd="0" presId="urn:microsoft.com/office/officeart/2008/layout/HorizontalMultiLevelHierarchy#1"/>
    <dgm:cxn modelId="{ABF49614-24F2-4C45-88B5-12267C1F518D}" type="presParOf" srcId="{131FB8B1-DA4A-42A5-972A-A05448AE589A}" destId="{55108A5B-76A8-416F-B49E-DFD194493832}" srcOrd="8" destOrd="0" presId="urn:microsoft.com/office/officeart/2008/layout/HorizontalMultiLevelHierarchy#1"/>
    <dgm:cxn modelId="{E29BFED2-2781-488F-A15F-9959A26E7CA6}" type="presParOf" srcId="{55108A5B-76A8-416F-B49E-DFD194493832}" destId="{5963C048-DC8F-40EA-A6A7-150550F403FB}" srcOrd="0" destOrd="0" presId="urn:microsoft.com/office/officeart/2008/layout/HorizontalMultiLevelHierarchy#1"/>
    <dgm:cxn modelId="{67343213-2A34-4EA3-AE37-51D787B5ABD9}" type="presParOf" srcId="{131FB8B1-DA4A-42A5-972A-A05448AE589A}" destId="{F7E708ED-9123-4A5D-8763-5F7DFD629E84}" srcOrd="9" destOrd="0" presId="urn:microsoft.com/office/officeart/2008/layout/HorizontalMultiLevelHierarchy#1"/>
    <dgm:cxn modelId="{70BA9274-7033-43FC-AB41-1D75CBABEEA8}" type="presParOf" srcId="{F7E708ED-9123-4A5D-8763-5F7DFD629E84}" destId="{1867DED6-268A-4D5B-9E72-CF12275A5B79}" srcOrd="0" destOrd="0" presId="urn:microsoft.com/office/officeart/2008/layout/HorizontalMultiLevelHierarchy#1"/>
    <dgm:cxn modelId="{C6C2F556-FC08-41D5-A4A5-8BB707BCB05A}" type="presParOf" srcId="{F7E708ED-9123-4A5D-8763-5F7DFD629E84}" destId="{66FB99B4-DB48-49B5-8FF2-D5DE1E0BB194}" srcOrd="1" destOrd="0" presId="urn:microsoft.com/office/officeart/2008/layout/HorizontalMultiLevelHierarchy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108A5B-76A8-416F-B49E-DFD194493832}">
      <dsp:nvSpPr>
        <dsp:cNvPr id="0" name=""/>
        <dsp:cNvSpPr/>
      </dsp:nvSpPr>
      <dsp:spPr>
        <a:xfrm>
          <a:off x="1134620" y="3096344"/>
          <a:ext cx="676221" cy="25770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8110" y="0"/>
              </a:lnTo>
              <a:lnTo>
                <a:pt x="338110" y="2577061"/>
              </a:lnTo>
              <a:lnTo>
                <a:pt x="676221" y="25770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1406123" y="4318267"/>
        <a:ext cx="133215" cy="133215"/>
      </dsp:txXfrm>
    </dsp:sp>
    <dsp:sp modelId="{D72B74F3-3B1C-46DA-B925-411D078D2D7C}">
      <dsp:nvSpPr>
        <dsp:cNvPr id="0" name=""/>
        <dsp:cNvSpPr/>
      </dsp:nvSpPr>
      <dsp:spPr>
        <a:xfrm>
          <a:off x="1134620" y="3096344"/>
          <a:ext cx="676221" cy="12885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8110" y="0"/>
              </a:lnTo>
              <a:lnTo>
                <a:pt x="338110" y="1288530"/>
              </a:lnTo>
              <a:lnTo>
                <a:pt x="676221" y="12885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36351" y="3704229"/>
        <a:ext cx="72759" cy="72759"/>
      </dsp:txXfrm>
    </dsp:sp>
    <dsp:sp modelId="{457626D8-EE22-410E-824A-4B327A74799F}">
      <dsp:nvSpPr>
        <dsp:cNvPr id="0" name=""/>
        <dsp:cNvSpPr/>
      </dsp:nvSpPr>
      <dsp:spPr>
        <a:xfrm>
          <a:off x="1134620" y="3050624"/>
          <a:ext cx="6762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76221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55825" y="3079438"/>
        <a:ext cx="33811" cy="33811"/>
      </dsp:txXfrm>
    </dsp:sp>
    <dsp:sp modelId="{75174EE1-F3B9-4742-B79E-BD83C4576D24}">
      <dsp:nvSpPr>
        <dsp:cNvPr id="0" name=""/>
        <dsp:cNvSpPr/>
      </dsp:nvSpPr>
      <dsp:spPr>
        <a:xfrm>
          <a:off x="1134620" y="1807813"/>
          <a:ext cx="676221" cy="1288530"/>
        </a:xfrm>
        <a:custGeom>
          <a:avLst/>
          <a:gdLst/>
          <a:ahLst/>
          <a:cxnLst/>
          <a:rect l="0" t="0" r="0" b="0"/>
          <a:pathLst>
            <a:path>
              <a:moveTo>
                <a:pt x="0" y="1288530"/>
              </a:moveTo>
              <a:lnTo>
                <a:pt x="338110" y="1288530"/>
              </a:lnTo>
              <a:lnTo>
                <a:pt x="338110" y="0"/>
              </a:lnTo>
              <a:lnTo>
                <a:pt x="67622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436351" y="2415698"/>
        <a:ext cx="72759" cy="72759"/>
      </dsp:txXfrm>
    </dsp:sp>
    <dsp:sp modelId="{642BC3E0-D649-4802-AD06-616C56BF3DE9}">
      <dsp:nvSpPr>
        <dsp:cNvPr id="0" name=""/>
        <dsp:cNvSpPr/>
      </dsp:nvSpPr>
      <dsp:spPr>
        <a:xfrm>
          <a:off x="1134620" y="519282"/>
          <a:ext cx="676221" cy="2577061"/>
        </a:xfrm>
        <a:custGeom>
          <a:avLst/>
          <a:gdLst/>
          <a:ahLst/>
          <a:cxnLst/>
          <a:rect l="0" t="0" r="0" b="0"/>
          <a:pathLst>
            <a:path>
              <a:moveTo>
                <a:pt x="0" y="2577061"/>
              </a:moveTo>
              <a:lnTo>
                <a:pt x="338110" y="2577061"/>
              </a:lnTo>
              <a:lnTo>
                <a:pt x="338110" y="0"/>
              </a:lnTo>
              <a:lnTo>
                <a:pt x="67622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1406123" y="1741205"/>
        <a:ext cx="133215" cy="133215"/>
      </dsp:txXfrm>
    </dsp:sp>
    <dsp:sp modelId="{7A270838-101F-4F40-A87B-0735AA8E8D6D}">
      <dsp:nvSpPr>
        <dsp:cNvPr id="0" name=""/>
        <dsp:cNvSpPr/>
      </dsp:nvSpPr>
      <dsp:spPr>
        <a:xfrm rot="16200000">
          <a:off x="-2093488" y="2580931"/>
          <a:ext cx="5425393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>
              <a:solidFill>
                <a:schemeClr val="accent2"/>
              </a:solidFill>
              <a:latin typeface="Constantia" panose="02030602050306030303" pitchFamily="18" charset="0"/>
            </a:rPr>
            <a:t>Состав пластмассы</a:t>
          </a:r>
        </a:p>
      </dsp:txBody>
      <dsp:txXfrm>
        <a:off x="-2093488" y="2580931"/>
        <a:ext cx="5425393" cy="1030824"/>
      </dsp:txXfrm>
    </dsp:sp>
    <dsp:sp modelId="{0EFF4C5A-262C-49A6-A2A8-68279506E8D0}">
      <dsp:nvSpPr>
        <dsp:cNvPr id="0" name=""/>
        <dsp:cNvSpPr/>
      </dsp:nvSpPr>
      <dsp:spPr>
        <a:xfrm>
          <a:off x="1810841" y="3869"/>
          <a:ext cx="7087743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latin typeface="Constantia" panose="02030602050306030303" pitchFamily="18" charset="0"/>
            </a:rPr>
            <a:t>смола (полимер) </a:t>
          </a:r>
          <a:r>
            <a:rPr lang="ru-RU" sz="2400" kern="12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</a:t>
          </a:r>
          <a:r>
            <a:rPr lang="ru-RU" sz="2400" kern="1200" dirty="0">
              <a:solidFill>
                <a:schemeClr val="tx1"/>
              </a:solidFill>
              <a:latin typeface="Constantia" panose="02030602050306030303" pitchFamily="18" charset="0"/>
            </a:rPr>
            <a:t> отвечает за целостность и единую форму изделия</a:t>
          </a:r>
        </a:p>
      </dsp:txBody>
      <dsp:txXfrm>
        <a:off x="1810841" y="3869"/>
        <a:ext cx="7087743" cy="1030824"/>
      </dsp:txXfrm>
    </dsp:sp>
    <dsp:sp modelId="{9951B287-AE8F-4DE8-9E31-1AECCAFEE3E9}">
      <dsp:nvSpPr>
        <dsp:cNvPr id="0" name=""/>
        <dsp:cNvSpPr/>
      </dsp:nvSpPr>
      <dsp:spPr>
        <a:xfrm>
          <a:off x="1810841" y="1292400"/>
          <a:ext cx="7087743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latin typeface="Constantia" panose="02030602050306030303" pitchFamily="18" charset="0"/>
            </a:rPr>
            <a:t>композиты </a:t>
          </a:r>
          <a:r>
            <a:rPr lang="ru-RU" sz="2400" kern="12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kern="1200" dirty="0">
              <a:solidFill>
                <a:schemeClr val="tx1"/>
              </a:solidFill>
              <a:latin typeface="Constantia" panose="02030602050306030303" pitchFamily="18" charset="0"/>
            </a:rPr>
            <a:t>это волокна, которые добавляют в пластмассу с целью армирования, т.е. увеличения ее прочности.</a:t>
          </a:r>
        </a:p>
      </dsp:txBody>
      <dsp:txXfrm>
        <a:off x="1810841" y="1292400"/>
        <a:ext cx="7087743" cy="1030824"/>
      </dsp:txXfrm>
    </dsp:sp>
    <dsp:sp modelId="{A970B821-5CC4-4E89-BE9D-8D264653F287}">
      <dsp:nvSpPr>
        <dsp:cNvPr id="0" name=""/>
        <dsp:cNvSpPr/>
      </dsp:nvSpPr>
      <dsp:spPr>
        <a:xfrm>
          <a:off x="1810841" y="2580931"/>
          <a:ext cx="7087743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latin typeface="Constantia" panose="02030602050306030303" pitchFamily="18" charset="0"/>
            </a:rPr>
            <a:t>пластификаторы </a:t>
          </a:r>
          <a:r>
            <a:rPr lang="ru-RU" sz="2400" kern="12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kern="1200" dirty="0">
              <a:solidFill>
                <a:schemeClr val="tx1"/>
              </a:solidFill>
              <a:latin typeface="Constantia" panose="02030602050306030303" pitchFamily="18" charset="0"/>
            </a:rPr>
            <a:t>это эфиры кислот, которые позволяют усилить эластичность пластмассы</a:t>
          </a:r>
        </a:p>
      </dsp:txBody>
      <dsp:txXfrm>
        <a:off x="1810841" y="2580931"/>
        <a:ext cx="7087743" cy="1030824"/>
      </dsp:txXfrm>
    </dsp:sp>
    <dsp:sp modelId="{01740200-95F3-40E0-B641-03E55748EB24}">
      <dsp:nvSpPr>
        <dsp:cNvPr id="0" name=""/>
        <dsp:cNvSpPr/>
      </dsp:nvSpPr>
      <dsp:spPr>
        <a:xfrm>
          <a:off x="1810841" y="3869462"/>
          <a:ext cx="7121858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latin typeface="Constantia" panose="02030602050306030303" pitchFamily="18" charset="0"/>
            </a:rPr>
            <a:t>стабилизаторы</a:t>
          </a:r>
          <a:r>
            <a:rPr lang="ru-RU" sz="2400" kern="1200" dirty="0">
              <a:solidFill>
                <a:schemeClr val="tx1"/>
              </a:solidFill>
              <a:latin typeface="Constantia" panose="02030602050306030303" pitchFamily="18" charset="0"/>
            </a:rPr>
            <a:t> позволяют увеличить срок использования готового пластикового изделия, могут быть токсичны</a:t>
          </a:r>
        </a:p>
      </dsp:txBody>
      <dsp:txXfrm>
        <a:off x="1810841" y="3869462"/>
        <a:ext cx="7121858" cy="1030824"/>
      </dsp:txXfrm>
    </dsp:sp>
    <dsp:sp modelId="{1867DED6-268A-4D5B-9E72-CF12275A5B79}">
      <dsp:nvSpPr>
        <dsp:cNvPr id="0" name=""/>
        <dsp:cNvSpPr/>
      </dsp:nvSpPr>
      <dsp:spPr>
        <a:xfrm>
          <a:off x="1810841" y="5157993"/>
          <a:ext cx="7121858" cy="1030824"/>
        </a:xfrm>
        <a:prstGeom prst="rect">
          <a:avLst/>
        </a:prstGeom>
        <a:noFill/>
        <a:ln w="1905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3">
          <a:schemeClr val="accent1"/>
        </a:lnRef>
        <a:fillRef idx="0">
          <a:srgbClr val="FFFFFF"/>
        </a:fillRef>
        <a:effectRef idx="0">
          <a:srgbClr val="FFFFFF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solidFill>
                <a:schemeClr val="tx1"/>
              </a:solidFill>
              <a:latin typeface="Constantia" panose="02030602050306030303" pitchFamily="18" charset="0"/>
            </a:rPr>
            <a:t>антипирены </a:t>
          </a:r>
          <a:r>
            <a:rPr lang="ru-RU" sz="2400" kern="1200" dirty="0">
              <a:solidFill>
                <a:schemeClr val="bg2">
                  <a:lumMod val="25000"/>
                </a:schemeClr>
              </a:solidFill>
              <a:latin typeface="Constantia" panose="02030602050306030303" pitchFamily="18" charset="0"/>
              <a:sym typeface="+mn-ea"/>
            </a:rPr>
            <a:t>– </a:t>
          </a:r>
          <a:r>
            <a:rPr lang="ru-RU" sz="2400" kern="1200" dirty="0">
              <a:solidFill>
                <a:schemeClr val="tx1"/>
              </a:solidFill>
              <a:latin typeface="Constantia" panose="02030602050306030303" pitchFamily="18" charset="0"/>
            </a:rPr>
            <a:t>эти вещества помогают снизить горючесть пластмассы</a:t>
          </a:r>
        </a:p>
      </dsp:txBody>
      <dsp:txXfrm>
        <a:off x="1810841" y="5157993"/>
        <a:ext cx="7121858" cy="10308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#1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R"/>
                        <dgm:param type="endPts" val="midL"/>
                      </dgm:alg>
                    </dgm:if>
                    <dgm:else name="Name1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5ACB9-5FD5-46CF-B644-EAB8F3783B1B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2BA37-9732-4907-B4A0-3BDA4407954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C4DE0-F505-4FB7-A8F9-4ED34B2EA30E}" type="datetimeFigureOut">
              <a:rPr lang="ru-RU" smtClean="0"/>
              <a:t>23.12.2025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77355-B51E-44FD-9DE8-BC64705A567D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8551" y="1772816"/>
            <a:ext cx="7374890" cy="2799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Пластмасса и другие </a:t>
            </a:r>
          </a:p>
          <a:p>
            <a:pPr algn="ctr"/>
            <a:r>
              <a:rPr lang="ru-RU" sz="4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современные материалы: </a:t>
            </a:r>
          </a:p>
          <a:p>
            <a:pPr algn="ctr"/>
            <a:r>
              <a:rPr lang="ru-RU" sz="4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свойства, получение и </a:t>
            </a:r>
          </a:p>
          <a:p>
            <a:pPr algn="ctr"/>
            <a:r>
              <a:rPr lang="ru-RU" sz="4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использование.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606" y="2174637"/>
            <a:ext cx="4465858" cy="2421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88640"/>
            <a:ext cx="9036496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Пластмасса</a:t>
            </a:r>
            <a:r>
              <a:rPr lang="ru-RU" sz="2400" b="1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– это искусственный материал (синтетические полимеры, получаемые из нефти), который способен менять свою форму при нагревании и под давлением, а при остывании сохранять новую форму. </a:t>
            </a:r>
          </a:p>
          <a:p>
            <a:pPr algn="just"/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Другое название пластмассы – </a:t>
            </a:r>
            <a:r>
              <a:rPr lang="ru-RU" sz="2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пластик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  <a:latin typeface="Constantia" panose="02030602050306030303" pitchFamily="18" charset="0"/>
              </a:rPr>
              <a:t>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66" y="2174637"/>
            <a:ext cx="3816424" cy="2390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459" y="4149081"/>
            <a:ext cx="4823003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12" y="4591050"/>
            <a:ext cx="3830778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125" y="707886"/>
            <a:ext cx="87442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Считается, что </a:t>
            </a:r>
            <a:r>
              <a:rPr lang="ru-RU" b="1" u="sng" dirty="0">
                <a:solidFill>
                  <a:schemeClr val="tx1"/>
                </a:solidFill>
                <a:latin typeface="Constantia" panose="02030602050306030303" pitchFamily="18" charset="0"/>
              </a:rPr>
              <a:t>пластмассу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изобрел англичанин </a:t>
            </a:r>
            <a:r>
              <a:rPr lang="ru-RU" b="1" u="sng" dirty="0">
                <a:solidFill>
                  <a:schemeClr val="tx1"/>
                </a:solidFill>
                <a:latin typeface="Constantia" panose="02030602050306030303" pitchFamily="18" charset="0"/>
              </a:rPr>
              <a:t>Александр </a:t>
            </a:r>
            <a:r>
              <a:rPr lang="ru-RU" b="1" u="sng" dirty="0" err="1">
                <a:solidFill>
                  <a:schemeClr val="tx1"/>
                </a:solidFill>
                <a:latin typeface="Constantia" panose="02030602050306030303" pitchFamily="18" charset="0"/>
              </a:rPr>
              <a:t>Паркс</a:t>
            </a:r>
            <a:r>
              <a:rPr lang="ru-RU" b="1" u="sng" dirty="0">
                <a:solidFill>
                  <a:schemeClr val="tx1"/>
                </a:solidFill>
                <a:latin typeface="Constantia" panose="02030602050306030303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 1855 году. Созданный материал был назван "</a:t>
            </a:r>
            <a:r>
              <a:rPr lang="ru-RU" dirty="0" err="1">
                <a:solidFill>
                  <a:schemeClr val="tx1"/>
                </a:solidFill>
                <a:latin typeface="Constantia" panose="02030602050306030303" pitchFamily="18" charset="0"/>
              </a:rPr>
              <a:t>паркезин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". </a:t>
            </a:r>
            <a:r>
              <a:rPr lang="ru-RU" dirty="0" err="1">
                <a:solidFill>
                  <a:schemeClr val="tx1"/>
                </a:solidFill>
                <a:latin typeface="Constantia" panose="02030602050306030303" pitchFamily="18" charset="0"/>
              </a:rPr>
              <a:t>Паркезин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был сделан из целлюлозы, которая обрабатывалась азотной кислотой и растворителем. 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         В 1907 году </a:t>
            </a:r>
            <a:r>
              <a:rPr lang="ru-RU" b="1" u="sng" dirty="0">
                <a:solidFill>
                  <a:schemeClr val="tx1"/>
                </a:solidFill>
                <a:latin typeface="Constantia" panose="02030602050306030303" pitchFamily="18" charset="0"/>
              </a:rPr>
              <a:t>Лео </a:t>
            </a:r>
            <a:r>
              <a:rPr lang="ru-RU" b="1" u="sng" dirty="0" err="1">
                <a:solidFill>
                  <a:schemeClr val="tx1"/>
                </a:solidFill>
                <a:latin typeface="Constantia" panose="02030602050306030303" pitchFamily="18" charset="0"/>
              </a:rPr>
              <a:t>Бакеланд</a:t>
            </a:r>
            <a:r>
              <a:rPr lang="ru-RU" b="1" u="sng" dirty="0">
                <a:solidFill>
                  <a:schemeClr val="tx1"/>
                </a:solidFill>
                <a:latin typeface="Constantia" panose="02030602050306030303" pitchFamily="18" charset="0"/>
              </a:rPr>
              <a:t>,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американский химик бельгийского происхождения, изобрел бакелит. Бакелит стал первой недорогой пластмассой с полностью синтетическим составом. Его использование было универсальным.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96037" y="0"/>
            <a:ext cx="59084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Историческая справка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6" b="6505"/>
          <a:stretch>
            <a:fillRect/>
          </a:stretch>
        </p:blipFill>
        <p:spPr bwMode="auto">
          <a:xfrm>
            <a:off x="1331640" y="2393716"/>
            <a:ext cx="6831083" cy="421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56207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Constantia" panose="02030602050306030303" pitchFamily="18" charset="0"/>
              </a:rPr>
              <a:t>Состав пластмассы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0" y="548680"/>
          <a:ext cx="903649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/УРОКИ/7 класс технология/img2.jpgimg2"/>
          <p:cNvPicPr>
            <a:picLocks noChangeAspect="1" noChangeArrowheads="1"/>
          </p:cNvPicPr>
          <p:nvPr/>
        </p:nvPicPr>
        <p:blipFill rotWithShape="1">
          <a:blip r:embed="rId2"/>
          <a:srcRect t="3387" b="3387"/>
          <a:stretch>
            <a:fillRect/>
          </a:stretch>
        </p:blipFill>
        <p:spPr bwMode="auto">
          <a:xfrm>
            <a:off x="1259840" y="1844675"/>
            <a:ext cx="6845300" cy="4786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315" y="116840"/>
            <a:ext cx="880808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Пластмасс это разновидность полимера. </a:t>
            </a:r>
          </a:p>
          <a:p>
            <a:pPr algn="just"/>
            <a:r>
              <a:rPr lang="ru-RU" sz="2400" b="1" dirty="0">
                <a:solidFill>
                  <a:schemeClr val="tx1"/>
                </a:solidFill>
                <a:latin typeface="Constantia" panose="02030602050306030303" pitchFamily="18" charset="0"/>
              </a:rPr>
              <a:t>Полимер </a:t>
            </a: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— это природное или синтетическое химическое соединение, состоящее из повторяющихся цепочек больших химически связанных молекул или мономеров.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467543" y="116631"/>
            <a:ext cx="8569325" cy="936625"/>
          </a:xfrm>
          <a:prstGeom prst="roundRect">
            <a:avLst>
              <a:gd name="adj" fmla="val 16667"/>
            </a:avLst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b="1" dirty="0">
                <a:solidFill>
                  <a:schemeClr val="accent2"/>
                </a:solidFill>
                <a:latin typeface="Constantia" panose="02030602050306030303" pitchFamily="18" charset="0"/>
              </a:rPr>
              <a:t>Основные технологии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b="1" dirty="0">
                <a:solidFill>
                  <a:schemeClr val="accent2"/>
                </a:solidFill>
                <a:latin typeface="Constantia" panose="02030602050306030303" pitchFamily="18" charset="0"/>
              </a:rPr>
              <a:t>производства пластмассовых изделий</a:t>
            </a:r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>
            <a:off x="864393" y="1290906"/>
            <a:ext cx="2447924" cy="1008063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технология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выдувания</a:t>
            </a: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896817" y="3537321"/>
            <a:ext cx="2447925" cy="1008063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технология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литья</a:t>
            </a: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864457" y="5795154"/>
            <a:ext cx="2447925" cy="1008062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прессование</a:t>
            </a:r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 flipH="1">
            <a:off x="611186" y="1053256"/>
            <a:ext cx="1" cy="5256064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611187" y="1794937"/>
            <a:ext cx="2889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645871" y="4041353"/>
            <a:ext cx="2889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77" name="Line 9"/>
          <p:cNvSpPr>
            <a:spLocks noChangeShapeType="1"/>
          </p:cNvSpPr>
          <p:nvPr/>
        </p:nvSpPr>
        <p:spPr bwMode="auto">
          <a:xfrm>
            <a:off x="575532" y="6299185"/>
            <a:ext cx="2889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3573342" y="1137015"/>
            <a:ext cx="5568880" cy="1315844"/>
          </a:xfrm>
          <a:prstGeom prst="roundRect">
            <a:avLst>
              <a:gd name="adj" fmla="val 16667"/>
            </a:avLst>
          </a:prstGeom>
          <a:ln>
            <a:solidFill>
              <a:schemeClr val="accent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      Хорошо разогретая формовочная масса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заливается в открытую опоку, после чего ее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герметично закрывают. Затем туда подается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сжатый воздух, который распыляет горячий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пластик по стенкам заданной формы.</a:t>
            </a:r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>
            <a:off x="3627484" y="3510479"/>
            <a:ext cx="5514737" cy="1008063"/>
          </a:xfrm>
          <a:prstGeom prst="roundRect">
            <a:avLst>
              <a:gd name="adj" fmla="val 16667"/>
            </a:avLst>
          </a:prstGeom>
          <a:ln>
            <a:solidFill>
              <a:schemeClr val="accent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Жидкая пластмасса заливается в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специальные емкости, в которых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происходит охлаждение и формовка материала</a:t>
            </a: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.</a:t>
            </a:r>
          </a:p>
        </p:txBody>
      </p:sp>
      <p:sp>
        <p:nvSpPr>
          <p:cNvPr id="7180" name="AutoShape 12"/>
          <p:cNvSpPr>
            <a:spLocks noChangeArrowheads="1"/>
          </p:cNvSpPr>
          <p:nvPr/>
        </p:nvSpPr>
        <p:spPr bwMode="auto">
          <a:xfrm>
            <a:off x="3672744" y="5790254"/>
            <a:ext cx="5469477" cy="1008062"/>
          </a:xfrm>
          <a:prstGeom prst="roundRect">
            <a:avLst>
              <a:gd name="adj" fmla="val 16667"/>
            </a:avLst>
          </a:prstGeom>
          <a:ln>
            <a:solidFill>
              <a:schemeClr val="accent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Формование выполняется в специальных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опоках под воздействием высокого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давления и температуры.</a:t>
            </a:r>
          </a:p>
        </p:txBody>
      </p:sp>
      <p:sp>
        <p:nvSpPr>
          <p:cNvPr id="7181" name="Line 13"/>
          <p:cNvSpPr>
            <a:spLocks noChangeShapeType="1"/>
          </p:cNvSpPr>
          <p:nvPr/>
        </p:nvSpPr>
        <p:spPr bwMode="auto">
          <a:xfrm>
            <a:off x="3286004" y="1794937"/>
            <a:ext cx="2873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>
            <a:off x="3340147" y="4041353"/>
            <a:ext cx="287337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>
            <a:off x="3286004" y="6294285"/>
            <a:ext cx="360362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16" name="AutoShape 4"/>
          <p:cNvSpPr>
            <a:spLocks noChangeArrowheads="1"/>
          </p:cNvSpPr>
          <p:nvPr/>
        </p:nvSpPr>
        <p:spPr bwMode="auto">
          <a:xfrm>
            <a:off x="864392" y="2420912"/>
            <a:ext cx="2447925" cy="1008063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формовка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посредством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вакуума </a:t>
            </a:r>
          </a:p>
        </p:txBody>
      </p:sp>
      <p:sp>
        <p:nvSpPr>
          <p:cNvPr id="17" name="AutoShape 12"/>
          <p:cNvSpPr>
            <a:spLocks noChangeArrowheads="1"/>
          </p:cNvSpPr>
          <p:nvPr/>
        </p:nvSpPr>
        <p:spPr bwMode="auto">
          <a:xfrm>
            <a:off x="3627485" y="2510817"/>
            <a:ext cx="5544344" cy="828254"/>
          </a:xfrm>
          <a:prstGeom prst="roundRect">
            <a:avLst>
              <a:gd name="adj" fmla="val 16667"/>
            </a:avLst>
          </a:prstGeom>
          <a:ln>
            <a:solidFill>
              <a:schemeClr val="accent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Процесс изготовления проводится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с перепадами воздушного давления</a:t>
            </a:r>
          </a:p>
        </p:txBody>
      </p:sp>
      <p:sp>
        <p:nvSpPr>
          <p:cNvPr id="18" name="Line 7"/>
          <p:cNvSpPr>
            <a:spLocks noChangeShapeType="1"/>
          </p:cNvSpPr>
          <p:nvPr/>
        </p:nvSpPr>
        <p:spPr bwMode="auto">
          <a:xfrm>
            <a:off x="575468" y="2924944"/>
            <a:ext cx="2889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20" name="Line 15"/>
          <p:cNvSpPr>
            <a:spLocks noChangeShapeType="1"/>
          </p:cNvSpPr>
          <p:nvPr/>
        </p:nvSpPr>
        <p:spPr bwMode="auto">
          <a:xfrm>
            <a:off x="3312382" y="5157192"/>
            <a:ext cx="360362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21" name="AutoShape 12"/>
          <p:cNvSpPr>
            <a:spLocks noChangeArrowheads="1"/>
          </p:cNvSpPr>
          <p:nvPr/>
        </p:nvSpPr>
        <p:spPr bwMode="auto">
          <a:xfrm>
            <a:off x="3672745" y="4653161"/>
            <a:ext cx="5467840" cy="1008062"/>
          </a:xfrm>
          <a:prstGeom prst="roundRect">
            <a:avLst>
              <a:gd name="adj" fmla="val 16667"/>
            </a:avLst>
          </a:prstGeom>
          <a:ln>
            <a:solidFill>
              <a:schemeClr val="accent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Размягченную пластичную массу,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продавливают через специальные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отверстия в приспособление, которое </a:t>
            </a:r>
          </a:p>
          <a:p>
            <a:pPr algn="just" eaLnBrk="1" hangingPunct="1">
              <a:spcBef>
                <a:spcPct val="0"/>
              </a:spcBef>
              <a:buNone/>
            </a:pPr>
            <a:r>
              <a:rPr lang="ru-RU" altLang="uk-UA" sz="1800" dirty="0">
                <a:solidFill>
                  <a:schemeClr val="tx1"/>
                </a:solidFill>
                <a:latin typeface="Constantia" panose="02030602050306030303" pitchFamily="18" charset="0"/>
              </a:rPr>
              <a:t>формирует готовое изделие.</a:t>
            </a:r>
          </a:p>
        </p:txBody>
      </p:sp>
      <p:sp>
        <p:nvSpPr>
          <p:cNvPr id="22" name="AutoShape 5"/>
          <p:cNvSpPr>
            <a:spLocks noChangeArrowheads="1"/>
          </p:cNvSpPr>
          <p:nvPr/>
        </p:nvSpPr>
        <p:spPr bwMode="auto">
          <a:xfrm>
            <a:off x="892222" y="4653161"/>
            <a:ext cx="2447925" cy="1008062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метод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uk-UA" sz="2400" dirty="0">
                <a:solidFill>
                  <a:schemeClr val="tx1"/>
                </a:solidFill>
                <a:latin typeface="Constantia" panose="02030602050306030303" pitchFamily="18" charset="0"/>
              </a:rPr>
              <a:t>экструзии</a:t>
            </a:r>
          </a:p>
        </p:txBody>
      </p:sp>
      <p:sp>
        <p:nvSpPr>
          <p:cNvPr id="23" name="Line 9"/>
          <p:cNvSpPr>
            <a:spLocks noChangeShapeType="1"/>
          </p:cNvSpPr>
          <p:nvPr/>
        </p:nvSpPr>
        <p:spPr bwMode="auto">
          <a:xfrm>
            <a:off x="645871" y="5128846"/>
            <a:ext cx="288925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  <p:sp>
        <p:nvSpPr>
          <p:cNvPr id="2" name="Line 13"/>
          <p:cNvSpPr>
            <a:spLocks noChangeShapeType="1"/>
          </p:cNvSpPr>
          <p:nvPr/>
        </p:nvSpPr>
        <p:spPr bwMode="auto">
          <a:xfrm>
            <a:off x="3341249" y="2926507"/>
            <a:ext cx="287338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 animBg="1"/>
      <p:bldP spid="7172" grpId="0" bldLvl="0" animBg="1"/>
      <p:bldP spid="7173" grpId="0" bldLvl="0" animBg="1"/>
      <p:bldP spid="7178" grpId="0" bldLvl="0" animBg="1"/>
      <p:bldP spid="7179" grpId="0" bldLvl="0" animBg="1"/>
      <p:bldP spid="7180" grpId="0" bldLvl="0" animBg="1"/>
      <p:bldP spid="16" grpId="0" bldLvl="0" animBg="1"/>
      <p:bldP spid="17" grpId="0" bldLvl="0" animBg="1"/>
      <p:bldP spid="21" grpId="0" bldLvl="0" animBg="1"/>
      <p:bldP spid="2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31" y="404793"/>
            <a:ext cx="8712968" cy="5169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податливость в работе и формовке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малые затраты энергии в процессе производства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низкая стоимость в сравнении с другими материалами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малый вес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высокая эластичность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материал почти не проводит электрический ток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прекрасные теплоизоляционные свойства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отличная </a:t>
            </a:r>
            <a:r>
              <a:rPr lang="ru-RU" sz="2400" dirty="0" err="1">
                <a:solidFill>
                  <a:schemeClr val="tx1"/>
                </a:solidFill>
                <a:latin typeface="Constantia" panose="02030602050306030303" pitchFamily="18" charset="0"/>
              </a:rPr>
              <a:t>шумоизоляция</a:t>
            </a:r>
            <a:endParaRPr lang="ru-RU" sz="2400" dirty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пластмассы не подвергаются коррозии (в отличие от металлических изделий)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устойчивы к перепадам температур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устойчивы к агрессивным химическим воздействиям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выдерживают значительные нагрузки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67743" y="37501"/>
            <a:ext cx="50513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Свойства пластмассы</a:t>
            </a: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912" y="5517485"/>
            <a:ext cx="4457261" cy="123554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60" y="1917065"/>
            <a:ext cx="2485390" cy="117221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179"/>
            <a:ext cx="9144000" cy="2477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3017"/>
            <a:ext cx="4945904" cy="3956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5776" y="-29"/>
            <a:ext cx="4201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Виды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569631"/>
            <a:ext cx="2554610" cy="107721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практически безвреден, может выделяться формальдегид – ядовитый газ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31694" y="1565682"/>
            <a:ext cx="3064441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не рекомендуется повторное применение и изготовление из него детских игрушек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35869" y="1297097"/>
            <a:ext cx="3208131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материалы в виде гранул, устойчивы к теплу и морозу, при сжигании выделяют много ядовитых веществ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" y="646301"/>
            <a:ext cx="2587674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e-DE" b="1" dirty="0">
                <a:solidFill>
                  <a:schemeClr val="tx1"/>
                </a:solidFill>
                <a:latin typeface="Constantia" panose="02030602050306030303" pitchFamily="18" charset="0"/>
              </a:rPr>
              <a:t>HDPE</a:t>
            </a: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 - </a:t>
            </a:r>
          </a:p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полиэтилен высокой плотности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42599" y="646301"/>
            <a:ext cx="3053535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LDPE– полиэтилен низкой плотности </a:t>
            </a:r>
          </a:p>
          <a:p>
            <a:pPr algn="ctr"/>
            <a:endParaRPr lang="ru-RU" b="1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35870" y="650766"/>
            <a:ext cx="3172634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de-DE" b="1" dirty="0">
                <a:solidFill>
                  <a:schemeClr val="tx1"/>
                </a:solidFill>
                <a:latin typeface="Constantia" panose="02030602050306030303" pitchFamily="18" charset="0"/>
              </a:rPr>
              <a:t>PVC </a:t>
            </a: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или </a:t>
            </a:r>
            <a:r>
              <a:rPr lang="de-DE" b="1" dirty="0">
                <a:solidFill>
                  <a:schemeClr val="tx1"/>
                </a:solidFill>
                <a:latin typeface="Constantia" panose="02030602050306030303" pitchFamily="18" charset="0"/>
              </a:rPr>
              <a:t>V </a:t>
            </a: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– </a:t>
            </a:r>
            <a:r>
              <a:rPr lang="ru-RU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поливинил</a:t>
            </a:r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-</a:t>
            </a:r>
          </a:p>
          <a:p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хлорид (полихлорвинил)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18591" y="2656042"/>
            <a:ext cx="2565230" cy="206210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изготавливают пластиковые пакеты, пищевые контейнеры, посуду, тару для моющих средств, ненагруженные детали оборудования, покрытия, футляры и фольга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742599" y="2789115"/>
            <a:ext cx="3053535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изготавливают пакеты, брезент, мусорные мешки, компакт-диски и линолеум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935870" y="2502652"/>
            <a:ext cx="3208130" cy="181588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используется только в технических целях при производстве химического оборудования, различных деталей, элементов напольных покрытий, изоленты, жалюзи, мебели, окон, труб и тары </a:t>
            </a: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293838" y="476671"/>
            <a:ext cx="1437856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476672"/>
            <a:ext cx="1008112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3" idx="2"/>
          </p:cNvCxnSpPr>
          <p:nvPr/>
        </p:nvCxnSpPr>
        <p:spPr>
          <a:xfrm>
            <a:off x="4656287" y="476672"/>
            <a:ext cx="0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77" b="6638"/>
          <a:stretch>
            <a:fillRect/>
          </a:stretch>
        </p:blipFill>
        <p:spPr bwMode="auto">
          <a:xfrm>
            <a:off x="5762752" y="4365105"/>
            <a:ext cx="3400507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8146"/>
            <a:ext cx="3209782" cy="2139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01" y="4149080"/>
            <a:ext cx="3089778" cy="2404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5776" y="-29"/>
            <a:ext cx="4201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Виды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015633"/>
            <a:ext cx="2731696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относительно безопасен, но может выделять токсичное вещество (формальдегид)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43808" y="1330023"/>
            <a:ext cx="2917601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относительно безопасен для человека, но вреден в плане экологии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40153" y="1027000"/>
            <a:ext cx="316835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не рекомендуется для повторного использования, в случае горения выделяет ядовитый стирол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46301"/>
            <a:ext cx="273169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e-DE" b="1" dirty="0">
                <a:solidFill>
                  <a:schemeClr val="tx1"/>
                </a:solidFill>
                <a:latin typeface="Constantia" panose="02030602050306030303" pitchFamily="18" charset="0"/>
              </a:rPr>
              <a:t>PP – </a:t>
            </a:r>
            <a:r>
              <a:rPr lang="uk-UA" b="1" dirty="0">
                <a:solidFill>
                  <a:schemeClr val="tx1"/>
                </a:solidFill>
                <a:latin typeface="Constantia" panose="02030602050306030303" pitchFamily="18" charset="0"/>
              </a:rPr>
              <a:t> </a:t>
            </a:r>
            <a:r>
              <a:rPr lang="uk-UA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полипропилен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646301"/>
            <a:ext cx="2880319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LDPE– полиэтилен низкой плотности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890100" y="650766"/>
            <a:ext cx="321840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de-DE" b="1" dirty="0">
                <a:solidFill>
                  <a:schemeClr val="tx1"/>
                </a:solidFill>
                <a:latin typeface="Constantia" panose="02030602050306030303" pitchFamily="18" charset="0"/>
              </a:rPr>
              <a:t>PS – </a:t>
            </a:r>
            <a:r>
              <a:rPr lang="uk-UA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полистирол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53543" y="2492961"/>
            <a:ext cx="2805158" cy="230832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используют для изготовления детских игрушек, пищевых контейнеров, упаковок и медицинских шприцов, для труб, элементов холодильного оборудования и деталей в автомобильной промышленности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62448" y="2518558"/>
            <a:ext cx="2898961" cy="14773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используется при изготовлении упаковок, обивок и одноразовых стаканчиков для холодных напитков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940152" y="2240859"/>
            <a:ext cx="3168351" cy="2062103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изготавливают сэндвич-панели, теплоизоляционные строительные плиты, оборудование, изоляционные пленки, стаканчики, чашки, столовые приборы, пищевые контейнеры, лоточки для различных видов продуктов</a:t>
            </a: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365848" y="476671"/>
            <a:ext cx="1365848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476672"/>
            <a:ext cx="1008112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3" idx="2"/>
          </p:cNvCxnSpPr>
          <p:nvPr/>
        </p:nvCxnSpPr>
        <p:spPr>
          <a:xfrm>
            <a:off x="4656287" y="476672"/>
            <a:ext cx="0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995886"/>
            <a:ext cx="3072078" cy="186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44" y="4801285"/>
            <a:ext cx="2874905" cy="2037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100" y="4577030"/>
            <a:ext cx="3228975" cy="213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00" y="5116422"/>
            <a:ext cx="2295376" cy="1722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55776" y="-29"/>
            <a:ext cx="4201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Виды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846630"/>
            <a:ext cx="2731695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при частом нагревании или мытье выделяют вещество (</a:t>
            </a:r>
            <a:r>
              <a:rPr lang="ru-RU" sz="1600" dirty="0" err="1">
                <a:solidFill>
                  <a:schemeClr val="tx1"/>
                </a:solidFill>
                <a:latin typeface="Constantia" panose="02030602050306030303" pitchFamily="18" charset="0"/>
              </a:rPr>
              <a:t>бисфенол</a:t>
            </a:r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 А), ведущее к гормональным сбоям в человеческом организме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81090" y="1330023"/>
            <a:ext cx="2880319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хрупкость этого пластика нивелируется волокнистыми наполнителями – стекловолокном и асбестом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77191" y="1244422"/>
            <a:ext cx="2951820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листовой материал из тканей и стеклянных волокон, связанных полимером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46301"/>
            <a:ext cx="2731694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OTHER– полиамид, поликарбонат и другие виды пластмасс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646301"/>
            <a:ext cx="2880319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полимербетон </a:t>
            </a:r>
          </a:p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(в строительстве)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35974" y="650766"/>
            <a:ext cx="307253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стеклопластик</a:t>
            </a:r>
            <a:r>
              <a:rPr lang="uk-UA" b="1" dirty="0">
                <a:solidFill>
                  <a:schemeClr val="tx1"/>
                </a:solidFill>
                <a:latin typeface="Constantia" panose="02030602050306030303" pitchFamily="18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026" y="3413210"/>
            <a:ext cx="2726668" cy="181588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используют в производстве точных деталей машин, радио- и электротехники, аппаратуры, а также при изготовлении бутылок для воды, игрушек, бутылочек для детей и упаковок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81090" y="3093598"/>
            <a:ext cx="2880319" cy="14773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применяется при изготовлении конструкций, стойких к различным агрессивным средам.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96329" y="2508823"/>
            <a:ext cx="2951820" cy="181588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бампера, пороги, дефлекторы, решётки, крыши, накладки, кресла, двери, а также целые корпуса автомобилей, ручки, рули, </a:t>
            </a:r>
            <a:r>
              <a:rPr lang="ru-RU" sz="1600" dirty="0" err="1">
                <a:solidFill>
                  <a:schemeClr val="tx1"/>
                </a:solidFill>
                <a:latin typeface="Constantia" panose="02030602050306030303" pitchFamily="18" charset="0"/>
              </a:rPr>
              <a:t>стеклодержатели</a:t>
            </a:r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, панели управления</a:t>
            </a: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365847" y="476671"/>
            <a:ext cx="1365848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476672"/>
            <a:ext cx="1008112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3" idx="2"/>
          </p:cNvCxnSpPr>
          <p:nvPr/>
        </p:nvCxnSpPr>
        <p:spPr>
          <a:xfrm>
            <a:off x="4656287" y="476672"/>
            <a:ext cx="0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725" y="4569445"/>
            <a:ext cx="2747047" cy="2267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974" y="4509120"/>
            <a:ext cx="3034255" cy="227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5776" y="-29"/>
            <a:ext cx="4201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Виды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-1" y="1330023"/>
            <a:ext cx="2831431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nstantia" panose="02030602050306030303" pitchFamily="18" charset="0"/>
              </a:rPr>
              <a:t>это разные виды вязких жидких составов на основе полимеров и рулонные покрытия, обладает хорошими теплозвукоизоляционными показателями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81090" y="1330023"/>
            <a:ext cx="3047088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термореактивный вид пластмасс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328" y="1330023"/>
            <a:ext cx="3047671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термореактивный вид пластмасс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46301"/>
            <a:ext cx="2731694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напольные материалы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646301"/>
            <a:ext cx="308437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фенопласт</a:t>
            </a:r>
          </a:p>
          <a:p>
            <a:pPr algn="ctr"/>
            <a:endParaRPr lang="ru-RU" b="1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35974" y="650766"/>
            <a:ext cx="307253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аминопласт</a:t>
            </a:r>
            <a:endParaRPr lang="uk-UA" b="1" dirty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algn="ctr"/>
            <a:endParaRPr lang="uk-UA" b="1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7352" y="3152974"/>
            <a:ext cx="2838781" cy="1200329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применяется в строительстве поливинилхлоридный линолеум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81090" y="2253353"/>
            <a:ext cx="3047088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применяется для изготовления вилок, розеток, пепельниц корпусов сотовых телефонов, радиоприборов и изделий галантереи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96328" y="2253353"/>
            <a:ext cx="3047671" cy="175432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используют в производстве электротехнических деталей, клея для дерева, пенистых материалов, галантереи и тонких покрытий для украшений</a:t>
            </a: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365847" y="476671"/>
            <a:ext cx="1365848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476672"/>
            <a:ext cx="1008112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3" idx="2"/>
          </p:cNvCxnSpPr>
          <p:nvPr/>
        </p:nvCxnSpPr>
        <p:spPr>
          <a:xfrm>
            <a:off x="4656287" y="476672"/>
            <a:ext cx="0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51" y="4353303"/>
            <a:ext cx="3105543" cy="2441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571" y="4144048"/>
            <a:ext cx="3261757" cy="272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263" y="4073888"/>
            <a:ext cx="2771800" cy="27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55776" y="-29"/>
            <a:ext cx="42010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Виды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378" y="1015633"/>
            <a:ext cx="2719318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термореактивный вид пластмасс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81090" y="1020261"/>
            <a:ext cx="3047088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термореактивный вид пластмасс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67738" y="1022628"/>
            <a:ext cx="3047671" cy="64633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изоляционный материал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46301"/>
            <a:ext cx="2731694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стекловолокниты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646301"/>
            <a:ext cx="308437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nstantia" panose="02030602050306030303" pitchFamily="18" charset="0"/>
              </a:rPr>
              <a:t>полиэстеры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035974" y="650766"/>
            <a:ext cx="307253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 err="1">
                <a:solidFill>
                  <a:schemeClr val="tx1"/>
                </a:solidFill>
                <a:latin typeface="Constantia" panose="02030602050306030303" pitchFamily="18" charset="0"/>
              </a:rPr>
              <a:t>эпоксидная</a:t>
            </a:r>
            <a:r>
              <a:rPr lang="uk-UA" b="1" dirty="0">
                <a:solidFill>
                  <a:schemeClr val="tx1"/>
                </a:solidFill>
                <a:latin typeface="Constantia" panose="02030602050306030303" pitchFamily="18" charset="0"/>
              </a:rPr>
              <a:t> смола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47353" y="1661964"/>
            <a:ext cx="2779050" cy="313932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применяются в машиностроении для изготовления крупногабаритных изделий несложных форм (лодок, кузовов автомобилей, корпусов приборов и пр.) и силовых электротехнических деталей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97306" y="1677907"/>
            <a:ext cx="3047088" cy="286232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на их основе создают части автомобилей, спасательные лодки, корпусы летательных аппаратов, кровельные плиты для крыш, мебель, мачты для антенн, плафоны ламп, удочки, лыжи и палки, защитные каски и др.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61008" y="1698014"/>
            <a:ext cx="3047671" cy="286232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применяется как изоляционный материал: в трансформаторах, электромашинах и приборах, в радиотехнике (для печатных схем) и при производстве телефонной арматуры</a:t>
            </a: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algn="ctr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</p:txBody>
      </p:sp>
      <p:cxnSp>
        <p:nvCxnSpPr>
          <p:cNvPr id="14" name="Прямая со стрелкой 13"/>
          <p:cNvCxnSpPr>
            <a:endCxn id="7" idx="0"/>
          </p:cNvCxnSpPr>
          <p:nvPr/>
        </p:nvCxnSpPr>
        <p:spPr>
          <a:xfrm flipH="1">
            <a:off x="1365847" y="476671"/>
            <a:ext cx="1365848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516216" y="476672"/>
            <a:ext cx="1008112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3" idx="2"/>
          </p:cNvCxnSpPr>
          <p:nvPr/>
        </p:nvCxnSpPr>
        <p:spPr>
          <a:xfrm>
            <a:off x="4656287" y="476672"/>
            <a:ext cx="0" cy="1696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4" y="4801285"/>
            <a:ext cx="2870889" cy="2007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097" y="4497961"/>
            <a:ext cx="2917505" cy="2334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063" y="4653136"/>
            <a:ext cx="3231346" cy="2144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87824" y="5732675"/>
            <a:ext cx="2952328" cy="52197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ru-RU" sz="2800" dirty="0">
                <a:latin typeface="Constantia" panose="02030602050306030303" pitchFamily="18" charset="0"/>
              </a:rPr>
              <a:t>склеивание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134" y="36195"/>
            <a:ext cx="6431915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Методы обработки пластмассы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512" y="918845"/>
            <a:ext cx="2653280" cy="95313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Constantia" panose="02030602050306030303" pitchFamily="18" charset="0"/>
              </a:rPr>
              <a:t>механическая </a:t>
            </a:r>
          </a:p>
          <a:p>
            <a:pPr algn="ctr"/>
            <a:r>
              <a:rPr lang="ru-RU" sz="2800" dirty="0">
                <a:latin typeface="Constantia" panose="02030602050306030303" pitchFamily="18" charset="0"/>
              </a:rPr>
              <a:t>обработка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035842" y="619905"/>
            <a:ext cx="4056438" cy="1383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Constantia" panose="02030602050306030303" pitchFamily="18" charset="0"/>
              </a:rPr>
              <a:t>заключается в резке материала на специальных станках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0612" y="3284984"/>
            <a:ext cx="1250950" cy="52197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ru-RU" sz="2800" dirty="0">
                <a:latin typeface="Constantia" panose="02030602050306030303" pitchFamily="18" charset="0"/>
              </a:rPr>
              <a:t>сварка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43826" y="2420888"/>
            <a:ext cx="4572000" cy="2676525"/>
          </a:xfrm>
          <a:prstGeom prst="rect">
            <a:avLst/>
          </a:prstGeom>
          <a:solidFill>
            <a:srgbClr val="92D050"/>
          </a:solidFill>
        </p:spPr>
        <p:txBody>
          <a:bodyPr>
            <a:spAutoFit/>
          </a:bodyPr>
          <a:lstStyle/>
          <a:p>
            <a:pPr algn="ctr"/>
            <a:r>
              <a:rPr lang="ru-RU" sz="2800" dirty="0">
                <a:latin typeface="Constantia" panose="02030602050306030303" pitchFamily="18" charset="0"/>
              </a:rPr>
              <a:t>так как пластмассы пластичны и хорошо поддаются плавлению, метод сварки позволяет качественно соединять пластиковые детали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378" y="5517232"/>
            <a:ext cx="2330450" cy="953135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ru-RU" sz="2800" dirty="0">
                <a:latin typeface="Constantia" panose="02030602050306030303" pitchFamily="18" charset="0"/>
              </a:rPr>
              <a:t>термическая </a:t>
            </a:r>
          </a:p>
          <a:p>
            <a:r>
              <a:rPr lang="ru-RU" sz="2800" dirty="0">
                <a:latin typeface="Constantia" panose="02030602050306030303" pitchFamily="18" charset="0"/>
              </a:rPr>
              <a:t>обработка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2576781" y="1284909"/>
            <a:ext cx="611066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1337188" y="3376286"/>
            <a:ext cx="611066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2423648" y="5823977"/>
            <a:ext cx="611066" cy="340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826" y="509854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833" y="2695153"/>
            <a:ext cx="2728174" cy="204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844" y="476672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173" y="780565"/>
            <a:ext cx="8784976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на наземном, морском и авиационном транспорте </a:t>
            </a:r>
            <a:r>
              <a:rPr lang="ru-RU" dirty="0">
                <a:latin typeface="Constantia" panose="02030602050306030303" pitchFamily="18" charset="0"/>
                <a:sym typeface="+mn-ea"/>
              </a:rPr>
              <a:t>–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пластмассовые части и детали машин;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машиностроении </a:t>
            </a:r>
            <a:r>
              <a:rPr lang="ru-RU" dirty="0">
                <a:latin typeface="Constantia" panose="02030602050306030303" pitchFamily="18" charset="0"/>
                <a:sym typeface="+mn-ea"/>
              </a:rPr>
              <a:t>–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технологическая оснастка; подшипники скольжения; зубчатые и червячные колеса; детали тормозных устройств; рабочие емкости и прочее;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электротехнике </a:t>
            </a:r>
            <a:r>
              <a:rPr lang="ru-RU" dirty="0">
                <a:latin typeface="Constantia" panose="02030602050306030303" pitchFamily="18" charset="0"/>
                <a:sym typeface="+mn-ea"/>
              </a:rPr>
              <a:t>–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корпуса приборов, изоляционные материалы и др.;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строительстве </a:t>
            </a:r>
            <a:r>
              <a:rPr lang="ru-RU" dirty="0">
                <a:latin typeface="Constantia" panose="02030602050306030303" pitchFamily="18" charset="0"/>
                <a:sym typeface="+mn-ea"/>
              </a:rPr>
              <a:t>–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несущие конструкции, отделочные и кровельные материалы, вентиляционные устройства, навесы, панели, двери, окна, рабочий инструмент и др.;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сельском хозяйстве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– теплицы и др.;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медицине </a:t>
            </a:r>
            <a:r>
              <a:rPr lang="ru-RU" dirty="0">
                <a:latin typeface="Constantia" panose="02030602050306030303" pitchFamily="18" charset="0"/>
                <a:sym typeface="+mn-ea"/>
              </a:rPr>
              <a:t>–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части и детали большинство аппаратов и приборов. Многие человеческие органы чаще всего заменяют их пластиковыми аналогами.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i="1" u="sng" dirty="0">
                <a:solidFill>
                  <a:schemeClr val="tx1"/>
                </a:solidFill>
                <a:latin typeface="Constantia" panose="02030602050306030303" pitchFamily="18" charset="0"/>
              </a:rPr>
              <a:t>в быту 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— посуда, телевизоры, компьютеры, мобильные телефоны, обувь, одежда и др.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11124"/>
            <a:ext cx="6678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Применение пластмасс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9"/>
          <a:stretch>
            <a:fillRect/>
          </a:stretch>
        </p:blipFill>
        <p:spPr bwMode="auto">
          <a:xfrm>
            <a:off x="1907704" y="4388806"/>
            <a:ext cx="5976664" cy="246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83659"/>
            <a:ext cx="9144000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высокая прочность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легкий вес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простота обработки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эстетичный внешний вид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хорошая тепло- и </a:t>
            </a:r>
            <a:r>
              <a:rPr lang="ru-RU" sz="2400" dirty="0" err="1">
                <a:solidFill>
                  <a:schemeClr val="tx1"/>
                </a:solidFill>
                <a:latin typeface="Constantia" panose="02030602050306030303" pitchFamily="18" charset="0"/>
              </a:rPr>
              <a:t>шумоизоляция</a:t>
            </a:r>
            <a:endParaRPr lang="ru-RU" sz="2400" dirty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возможность переработки и повторного использования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0"/>
            <a:ext cx="76816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Достоинства пластмассовых изделий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51009" y="2891983"/>
            <a:ext cx="7466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Недостатки пластмассовых изделий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6830" y="3645024"/>
            <a:ext cx="8856984" cy="230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невысокий диапазон температурных режимов использования, при повышении допустимой температуры пластмасса начинает плавиться, а при понижении становится хрупкой и трескается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tx1"/>
                </a:solidFill>
                <a:latin typeface="Constantia" panose="02030602050306030303" pitchFamily="18" charset="0"/>
              </a:rPr>
              <a:t>повсеместное применение пластика отрицательно сказывается на экологическом состоянии планеты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701406"/>
            <a:ext cx="8856984" cy="2399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Физическая переработка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 первую очередь отходы из пластика подвергаются сортировке по типу, состоянию и степени загрязнения. Далее происходит предварительное дробление отходов. Массу, которая получается, на выходе опять нужно подвергнуть сортировке, потом промыть и высушить. Далее пластик подвергается плавлению. Расплав пластика называется </a:t>
            </a:r>
            <a:r>
              <a:rPr lang="ru-RU" dirty="0" err="1">
                <a:solidFill>
                  <a:schemeClr val="tx1"/>
                </a:solidFill>
                <a:latin typeface="Constantia" panose="02030602050306030303" pitchFamily="18" charset="0"/>
              </a:rPr>
              <a:t>рециклатом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. Теперь полученный материал отправляется в установки, которые формируют из него гранулы. Полученные гранулы подлежат повторному применению.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116631"/>
            <a:ext cx="7622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Переработка отходов из пластмассы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3284984"/>
            <a:ext cx="8784976" cy="3230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Химическая переработка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Этот метод обработки более дешевый по сравнению с физическим. Часто таким методом перерабатывают загрязненный пластик. Химический </a:t>
            </a:r>
            <a:r>
              <a:rPr lang="ru-RU" dirty="0" err="1">
                <a:solidFill>
                  <a:schemeClr val="tx1"/>
                </a:solidFill>
                <a:latin typeface="Constantia" panose="02030602050306030303" pitchFamily="18" charset="0"/>
              </a:rPr>
              <a:t>рециклинг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делится на два способа.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   P2P (пластик в пластик)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 итоге такой переработки из отходов получают готовые полимеры. 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 дальнейшем это вторсырье используется для создания нового продукта.</a:t>
            </a:r>
          </a:p>
          <a:p>
            <a:pPr algn="just"/>
            <a:endParaRPr lang="ru-RU" dirty="0">
              <a:solidFill>
                <a:schemeClr val="tx1"/>
              </a:solidFill>
              <a:latin typeface="Constantia" panose="02030602050306030303" pitchFamily="18" charset="0"/>
            </a:endParaRP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    P2F (пластик в сырье)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 итоге этого способа переработки из отходов получают нефтехимические продукты.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2"/>
                </a:solidFill>
                <a:latin typeface="Constantia" panose="02030602050306030303" pitchFamily="18" charset="0"/>
              </a:rPr>
              <a:t>Термическая переработка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Термические методы переработки бывают кислородные и бескислородные.</a:t>
            </a:r>
          </a:p>
          <a:p>
            <a:r>
              <a:rPr lang="ru-RU" sz="28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Пиролиз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Это один из самых </a:t>
            </a:r>
            <a:r>
              <a:rPr lang="ru-RU" dirty="0" err="1">
                <a:solidFill>
                  <a:schemeClr val="tx1"/>
                </a:solidFill>
                <a:latin typeface="Constantia" panose="02030602050306030303" pitchFamily="18" charset="0"/>
              </a:rPr>
              <a:t>экологичных</a:t>
            </a:r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 и дорогостоящих способов переработки пластика. Отходы разлагаются в бескислородной среде, и большая часть вредных веществ, содержащихся в пластике, разрушается.</a:t>
            </a:r>
          </a:p>
          <a:p>
            <a:r>
              <a:rPr lang="ru-RU" sz="2800" b="1" dirty="0">
                <a:solidFill>
                  <a:schemeClr val="accent2"/>
                </a:solidFill>
                <a:latin typeface="Constantia" panose="02030602050306030303" pitchFamily="18" charset="0"/>
              </a:rPr>
              <a:t>Газификация</a:t>
            </a:r>
          </a:p>
          <a:p>
            <a:pPr algn="just"/>
            <a:r>
              <a:rPr lang="ru-RU" dirty="0">
                <a:solidFill>
                  <a:schemeClr val="tx1"/>
                </a:solidFill>
                <a:latin typeface="Constantia" panose="02030602050306030303" pitchFamily="18" charset="0"/>
              </a:rPr>
              <a:t>Во время газификации из отходов получаются пепел и синтетический газ, которым находят дальнейшее применение. В одной печи пластик можно перерабатывать, не сортируя его между собой.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137" y="3566051"/>
            <a:ext cx="4353863" cy="3267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29365"/>
            <a:ext cx="4717348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1306</Words>
  <Application>Microsoft Office PowerPoint</Application>
  <PresentationFormat>Экран (4:3)</PresentationFormat>
  <Paragraphs>158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Constantia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Состав пластмассы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Полупустыни, пустыни, субтропики</dc:title>
  <dc:creator>admin</dc:creator>
  <cp:lastModifiedBy>Teacher</cp:lastModifiedBy>
  <cp:revision>110</cp:revision>
  <dcterms:created xsi:type="dcterms:W3CDTF">2018-04-27T13:33:00Z</dcterms:created>
  <dcterms:modified xsi:type="dcterms:W3CDTF">2025-12-23T06:37:15Z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E2871053820249598CF383714867BFE7_12</vt:lpwstr>
  </property>
  <property fmtid="{D5CDD505-2E9C-101B-9397-08002B2CF9AE}" pid="3" name="KSOProductBuildVer">
    <vt:lpwstr>1049-12.2.0.22549</vt:lpwstr>
  </property>
</Properties>
</file>