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90" r:id="rId14"/>
    <p:sldId id="268" r:id="rId15"/>
    <p:sldId id="269" r:id="rId16"/>
    <p:sldId id="270" r:id="rId17"/>
    <p:sldId id="271" r:id="rId18"/>
    <p:sldId id="291" r:id="rId19"/>
    <p:sldId id="272" r:id="rId20"/>
    <p:sldId id="273" r:id="rId21"/>
    <p:sldId id="274" r:id="rId22"/>
    <p:sldId id="275" r:id="rId23"/>
    <p:sldId id="276" r:id="rId24"/>
    <p:sldId id="292" r:id="rId25"/>
    <p:sldId id="277" r:id="rId26"/>
    <p:sldId id="278" r:id="rId27"/>
    <p:sldId id="279" r:id="rId28"/>
    <p:sldId id="281" r:id="rId29"/>
    <p:sldId id="282" r:id="rId30"/>
    <p:sldId id="280" r:id="rId31"/>
    <p:sldId id="283" r:id="rId32"/>
    <p:sldId id="288" r:id="rId33"/>
    <p:sldId id="284" r:id="rId34"/>
    <p:sldId id="285" r:id="rId35"/>
    <p:sldId id="289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vel" initials="P" lastIdx="2" clrIdx="0">
    <p:extLst>
      <p:ext uri="{19B8F6BF-5375-455C-9EA6-DF929625EA0E}">
        <p15:presenceInfo xmlns:p15="http://schemas.microsoft.com/office/powerpoint/2012/main" userId="Pave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4-16T11:53:27.356" idx="1">
    <p:pos x="7680" y="0"/>
    <p:text/>
    <p:extLst>
      <p:ext uri="{C676402C-5697-4E1C-873F-D02D1690AC5C}">
        <p15:threadingInfo xmlns:p15="http://schemas.microsoft.com/office/powerpoint/2012/main" timeZoneBias="-3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4-16T13:28:33.211" idx="2">
    <p:pos x="7680" y="0"/>
    <p:text/>
    <p:extLst>
      <p:ext uri="{C676402C-5697-4E1C-873F-D02D1690AC5C}">
        <p15:threadingInfo xmlns:p15="http://schemas.microsoft.com/office/powerpoint/2012/main" timeZoneBias="-36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7A764E-7089-4827-97E3-82B22A6771C4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254181-E4EC-4E70-86B6-6DE53832FD8E}">
      <dgm:prSet phldrT="[Текст]"/>
      <dgm:spPr>
        <a:ln>
          <a:solidFill>
            <a:srgbClr val="FFFF00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Социально-коммуникативное развитие</a:t>
          </a:r>
          <a:endParaRPr lang="ru-RU" dirty="0">
            <a:solidFill>
              <a:schemeClr val="tx1"/>
            </a:solidFill>
          </a:endParaRPr>
        </a:p>
      </dgm:t>
    </dgm:pt>
    <dgm:pt modelId="{ABC82588-D110-4E1A-B618-FD23AAE57322}" type="parTrans" cxnId="{69AD5493-8851-4B1F-BC48-B9B28D33D87E}">
      <dgm:prSet/>
      <dgm:spPr/>
      <dgm:t>
        <a:bodyPr/>
        <a:lstStyle/>
        <a:p>
          <a:endParaRPr lang="ru-RU"/>
        </a:p>
      </dgm:t>
    </dgm:pt>
    <dgm:pt modelId="{6055924E-2D90-42D7-A660-A12A1933165C}" type="sibTrans" cxnId="{69AD5493-8851-4B1F-BC48-B9B28D33D87E}">
      <dgm:prSet/>
      <dgm:spPr/>
      <dgm:t>
        <a:bodyPr/>
        <a:lstStyle/>
        <a:p>
          <a:endParaRPr lang="ru-RU"/>
        </a:p>
      </dgm:t>
    </dgm:pt>
    <dgm:pt modelId="{617C681B-D450-48FD-ACF8-B5CD8C9F74B8}">
      <dgm:prSet phldrT="[Текст]"/>
      <dgm:spPr>
        <a:ln>
          <a:solidFill>
            <a:srgbClr val="FFFF00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Познавательное развитие</a:t>
          </a:r>
          <a:endParaRPr lang="ru-RU" dirty="0">
            <a:solidFill>
              <a:schemeClr val="tx1"/>
            </a:solidFill>
          </a:endParaRPr>
        </a:p>
      </dgm:t>
    </dgm:pt>
    <dgm:pt modelId="{5AE5AC10-19A2-472C-AE0B-538B2FB256B7}" type="parTrans" cxnId="{528C6C47-AED9-421D-A923-ADF782B1D482}">
      <dgm:prSet/>
      <dgm:spPr/>
      <dgm:t>
        <a:bodyPr/>
        <a:lstStyle/>
        <a:p>
          <a:endParaRPr lang="ru-RU"/>
        </a:p>
      </dgm:t>
    </dgm:pt>
    <dgm:pt modelId="{00F97E0F-0C3F-49C8-A31D-8FCA9AB26FBB}" type="sibTrans" cxnId="{528C6C47-AED9-421D-A923-ADF782B1D482}">
      <dgm:prSet/>
      <dgm:spPr/>
      <dgm:t>
        <a:bodyPr/>
        <a:lstStyle/>
        <a:p>
          <a:endParaRPr lang="ru-RU"/>
        </a:p>
      </dgm:t>
    </dgm:pt>
    <dgm:pt modelId="{DDF94DCB-2298-4EBB-A747-573109B8ED8E}">
      <dgm:prSet phldrT="[Текст]"/>
      <dgm:spPr>
        <a:ln>
          <a:solidFill>
            <a:srgbClr val="FFFF00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Речевое развитие</a:t>
          </a:r>
          <a:endParaRPr lang="ru-RU" dirty="0">
            <a:solidFill>
              <a:schemeClr val="tx1"/>
            </a:solidFill>
          </a:endParaRPr>
        </a:p>
      </dgm:t>
    </dgm:pt>
    <dgm:pt modelId="{D84E599B-8FF8-4993-9D32-00C08EAFA4AF}" type="parTrans" cxnId="{F4BE2FE1-2F2E-4B8D-8C4E-111A9B575989}">
      <dgm:prSet/>
      <dgm:spPr/>
      <dgm:t>
        <a:bodyPr/>
        <a:lstStyle/>
        <a:p>
          <a:endParaRPr lang="ru-RU"/>
        </a:p>
      </dgm:t>
    </dgm:pt>
    <dgm:pt modelId="{EDAFA7C8-F094-4A75-B5BA-DC475AA471D0}" type="sibTrans" cxnId="{F4BE2FE1-2F2E-4B8D-8C4E-111A9B575989}">
      <dgm:prSet/>
      <dgm:spPr/>
      <dgm:t>
        <a:bodyPr/>
        <a:lstStyle/>
        <a:p>
          <a:endParaRPr lang="ru-RU"/>
        </a:p>
      </dgm:t>
    </dgm:pt>
    <dgm:pt modelId="{786C176C-4D69-4857-8612-B3A90FD599DE}">
      <dgm:prSet phldrT="[Текст]"/>
      <dgm:spPr>
        <a:ln>
          <a:solidFill>
            <a:srgbClr val="FFFF00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Художественное творчество</a:t>
          </a:r>
          <a:endParaRPr lang="ru-RU" dirty="0">
            <a:solidFill>
              <a:schemeClr val="tx1"/>
            </a:solidFill>
          </a:endParaRPr>
        </a:p>
      </dgm:t>
    </dgm:pt>
    <dgm:pt modelId="{0728D6C7-FB6C-46E3-891B-754B588363C3}" type="parTrans" cxnId="{D5809072-6C03-4823-AE99-E5D9973B8C04}">
      <dgm:prSet/>
      <dgm:spPr/>
      <dgm:t>
        <a:bodyPr/>
        <a:lstStyle/>
        <a:p>
          <a:endParaRPr lang="ru-RU"/>
        </a:p>
      </dgm:t>
    </dgm:pt>
    <dgm:pt modelId="{92970EB2-92B7-43D5-AB28-E307137D90ED}" type="sibTrans" cxnId="{D5809072-6C03-4823-AE99-E5D9973B8C04}">
      <dgm:prSet/>
      <dgm:spPr/>
      <dgm:t>
        <a:bodyPr/>
        <a:lstStyle/>
        <a:p>
          <a:endParaRPr lang="ru-RU"/>
        </a:p>
      </dgm:t>
    </dgm:pt>
    <dgm:pt modelId="{AB580E5D-3852-4336-9AB9-C3E16A6782EF}">
      <dgm:prSet phldrT="[Текст]"/>
      <dgm:spPr>
        <a:ln>
          <a:solidFill>
            <a:srgbClr val="FFFF00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Физическое развитие</a:t>
          </a:r>
          <a:endParaRPr lang="ru-RU" dirty="0">
            <a:solidFill>
              <a:schemeClr val="tx1"/>
            </a:solidFill>
          </a:endParaRPr>
        </a:p>
      </dgm:t>
    </dgm:pt>
    <dgm:pt modelId="{B1EB7002-563B-46B0-93E9-3F52BEE87245}" type="parTrans" cxnId="{1F62E25E-EF18-4687-8CFC-1A851263C767}">
      <dgm:prSet/>
      <dgm:spPr/>
      <dgm:t>
        <a:bodyPr/>
        <a:lstStyle/>
        <a:p>
          <a:endParaRPr lang="ru-RU"/>
        </a:p>
      </dgm:t>
    </dgm:pt>
    <dgm:pt modelId="{432DE805-20C7-49AC-855F-B8A4F4CD386E}" type="sibTrans" cxnId="{1F62E25E-EF18-4687-8CFC-1A851263C767}">
      <dgm:prSet/>
      <dgm:spPr/>
      <dgm:t>
        <a:bodyPr/>
        <a:lstStyle/>
        <a:p>
          <a:endParaRPr lang="ru-RU"/>
        </a:p>
      </dgm:t>
    </dgm:pt>
    <dgm:pt modelId="{39A3DF73-92E4-4400-AE95-2EE6EFA0E9B5}">
      <dgm:prSet phldrT="[Текст]"/>
      <dgm:spPr>
        <a:ln>
          <a:solidFill>
            <a:srgbClr val="FFFF00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Чтение художественной литературы</a:t>
          </a:r>
          <a:endParaRPr lang="ru-RU" dirty="0">
            <a:solidFill>
              <a:schemeClr val="tx1"/>
            </a:solidFill>
          </a:endParaRPr>
        </a:p>
      </dgm:t>
    </dgm:pt>
    <dgm:pt modelId="{BAAD4640-35F7-42BC-B75F-71063FB1CEAD}" type="parTrans" cxnId="{9474081F-FB43-4D6C-A24A-6F9CC891570B}">
      <dgm:prSet/>
      <dgm:spPr/>
      <dgm:t>
        <a:bodyPr/>
        <a:lstStyle/>
        <a:p>
          <a:endParaRPr lang="ru-RU"/>
        </a:p>
      </dgm:t>
    </dgm:pt>
    <dgm:pt modelId="{74352F1E-C959-453D-A64F-3BF706D25554}" type="sibTrans" cxnId="{9474081F-FB43-4D6C-A24A-6F9CC891570B}">
      <dgm:prSet/>
      <dgm:spPr/>
      <dgm:t>
        <a:bodyPr/>
        <a:lstStyle/>
        <a:p>
          <a:endParaRPr lang="ru-RU"/>
        </a:p>
      </dgm:t>
    </dgm:pt>
    <dgm:pt modelId="{F24B292A-BB3C-4D24-B72A-76A558EB4B2A}" type="pres">
      <dgm:prSet presAssocID="{8C7A764E-7089-4827-97E3-82B22A6771C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EFB8158-BB75-4B1D-8D56-EA025CED323B}" type="pres">
      <dgm:prSet presAssocID="{B5254181-E4EC-4E70-86B6-6DE53832FD8E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A00854-731B-49BF-9227-5C9D218A76B8}" type="pres">
      <dgm:prSet presAssocID="{B5254181-E4EC-4E70-86B6-6DE53832FD8E}" presName="spNode" presStyleCnt="0"/>
      <dgm:spPr/>
      <dgm:t>
        <a:bodyPr/>
        <a:lstStyle/>
        <a:p>
          <a:endParaRPr lang="ru-RU"/>
        </a:p>
      </dgm:t>
    </dgm:pt>
    <dgm:pt modelId="{20536BF9-0EF4-412A-8043-AFC51C3A0EF2}" type="pres">
      <dgm:prSet presAssocID="{6055924E-2D90-42D7-A660-A12A1933165C}" presName="sibTrans" presStyleLbl="sibTrans1D1" presStyleIdx="0" presStyleCnt="6"/>
      <dgm:spPr/>
      <dgm:t>
        <a:bodyPr/>
        <a:lstStyle/>
        <a:p>
          <a:endParaRPr lang="ru-RU"/>
        </a:p>
      </dgm:t>
    </dgm:pt>
    <dgm:pt modelId="{69612B02-42A9-4579-9A4E-77EBD7C665F0}" type="pres">
      <dgm:prSet presAssocID="{617C681B-D450-48FD-ACF8-B5CD8C9F74B8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972739-8DB9-4610-96C0-491F0380F6B4}" type="pres">
      <dgm:prSet presAssocID="{617C681B-D450-48FD-ACF8-B5CD8C9F74B8}" presName="spNode" presStyleCnt="0"/>
      <dgm:spPr/>
      <dgm:t>
        <a:bodyPr/>
        <a:lstStyle/>
        <a:p>
          <a:endParaRPr lang="ru-RU"/>
        </a:p>
      </dgm:t>
    </dgm:pt>
    <dgm:pt modelId="{1CBCB017-CE24-4BAE-8526-97A9882FC1E5}" type="pres">
      <dgm:prSet presAssocID="{00F97E0F-0C3F-49C8-A31D-8FCA9AB26FBB}" presName="sibTrans" presStyleLbl="sibTrans1D1" presStyleIdx="1" presStyleCnt="6"/>
      <dgm:spPr/>
      <dgm:t>
        <a:bodyPr/>
        <a:lstStyle/>
        <a:p>
          <a:endParaRPr lang="ru-RU"/>
        </a:p>
      </dgm:t>
    </dgm:pt>
    <dgm:pt modelId="{A265C80F-43C9-44C6-A50D-5BDCBFD1EF02}" type="pres">
      <dgm:prSet presAssocID="{DDF94DCB-2298-4EBB-A747-573109B8ED8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879DDC-D2D2-4C3B-BC46-9C5A2D5AE44E}" type="pres">
      <dgm:prSet presAssocID="{DDF94DCB-2298-4EBB-A747-573109B8ED8E}" presName="spNode" presStyleCnt="0"/>
      <dgm:spPr/>
      <dgm:t>
        <a:bodyPr/>
        <a:lstStyle/>
        <a:p>
          <a:endParaRPr lang="ru-RU"/>
        </a:p>
      </dgm:t>
    </dgm:pt>
    <dgm:pt modelId="{BCEFDAB1-D61D-41A7-BB0A-A864C1BD332B}" type="pres">
      <dgm:prSet presAssocID="{EDAFA7C8-F094-4A75-B5BA-DC475AA471D0}" presName="sibTrans" presStyleLbl="sibTrans1D1" presStyleIdx="2" presStyleCnt="6"/>
      <dgm:spPr/>
      <dgm:t>
        <a:bodyPr/>
        <a:lstStyle/>
        <a:p>
          <a:endParaRPr lang="ru-RU"/>
        </a:p>
      </dgm:t>
    </dgm:pt>
    <dgm:pt modelId="{75646E28-C9C3-41D3-97F4-CD1D48BD9930}" type="pres">
      <dgm:prSet presAssocID="{786C176C-4D69-4857-8612-B3A90FD599DE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7F4FA7-FFAB-45EC-9254-9170E7E84BCC}" type="pres">
      <dgm:prSet presAssocID="{786C176C-4D69-4857-8612-B3A90FD599DE}" presName="spNode" presStyleCnt="0"/>
      <dgm:spPr/>
      <dgm:t>
        <a:bodyPr/>
        <a:lstStyle/>
        <a:p>
          <a:endParaRPr lang="ru-RU"/>
        </a:p>
      </dgm:t>
    </dgm:pt>
    <dgm:pt modelId="{4438901B-6C47-44FE-8E4C-FEE699F3B9E5}" type="pres">
      <dgm:prSet presAssocID="{92970EB2-92B7-43D5-AB28-E307137D90ED}" presName="sibTrans" presStyleLbl="sibTrans1D1" presStyleIdx="3" presStyleCnt="6"/>
      <dgm:spPr/>
      <dgm:t>
        <a:bodyPr/>
        <a:lstStyle/>
        <a:p>
          <a:endParaRPr lang="ru-RU"/>
        </a:p>
      </dgm:t>
    </dgm:pt>
    <dgm:pt modelId="{16A36496-02B6-41B7-8617-64FDB9001F4C}" type="pres">
      <dgm:prSet presAssocID="{AB580E5D-3852-4336-9AB9-C3E16A6782EF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056080-F502-44E4-9101-B6A2B7FD0998}" type="pres">
      <dgm:prSet presAssocID="{AB580E5D-3852-4336-9AB9-C3E16A6782EF}" presName="spNode" presStyleCnt="0"/>
      <dgm:spPr/>
      <dgm:t>
        <a:bodyPr/>
        <a:lstStyle/>
        <a:p>
          <a:endParaRPr lang="ru-RU"/>
        </a:p>
      </dgm:t>
    </dgm:pt>
    <dgm:pt modelId="{EB39607F-ACCB-4824-9FCA-97EF66D93F66}" type="pres">
      <dgm:prSet presAssocID="{432DE805-20C7-49AC-855F-B8A4F4CD386E}" presName="sibTrans" presStyleLbl="sibTrans1D1" presStyleIdx="4" presStyleCnt="6"/>
      <dgm:spPr/>
      <dgm:t>
        <a:bodyPr/>
        <a:lstStyle/>
        <a:p>
          <a:endParaRPr lang="ru-RU"/>
        </a:p>
      </dgm:t>
    </dgm:pt>
    <dgm:pt modelId="{D85783AC-1BDF-430E-9D45-26F59378B716}" type="pres">
      <dgm:prSet presAssocID="{39A3DF73-92E4-4400-AE95-2EE6EFA0E9B5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83A2F8-F736-4098-9DDE-D9F855C4A1E5}" type="pres">
      <dgm:prSet presAssocID="{39A3DF73-92E4-4400-AE95-2EE6EFA0E9B5}" presName="spNode" presStyleCnt="0"/>
      <dgm:spPr/>
      <dgm:t>
        <a:bodyPr/>
        <a:lstStyle/>
        <a:p>
          <a:endParaRPr lang="ru-RU"/>
        </a:p>
      </dgm:t>
    </dgm:pt>
    <dgm:pt modelId="{3F910E2F-31A0-48C7-BEFE-048D0BC37F46}" type="pres">
      <dgm:prSet presAssocID="{74352F1E-C959-453D-A64F-3BF706D25554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528C6C47-AED9-421D-A923-ADF782B1D482}" srcId="{8C7A764E-7089-4827-97E3-82B22A6771C4}" destId="{617C681B-D450-48FD-ACF8-B5CD8C9F74B8}" srcOrd="1" destOrd="0" parTransId="{5AE5AC10-19A2-472C-AE0B-538B2FB256B7}" sibTransId="{00F97E0F-0C3F-49C8-A31D-8FCA9AB26FBB}"/>
    <dgm:cxn modelId="{EAA6D259-058D-4598-A325-D6F630CA0DF7}" type="presOf" srcId="{92970EB2-92B7-43D5-AB28-E307137D90ED}" destId="{4438901B-6C47-44FE-8E4C-FEE699F3B9E5}" srcOrd="0" destOrd="0" presId="urn:microsoft.com/office/officeart/2005/8/layout/cycle6"/>
    <dgm:cxn modelId="{D0A45F23-178F-4733-BD09-BFD7B6099619}" type="presOf" srcId="{6055924E-2D90-42D7-A660-A12A1933165C}" destId="{20536BF9-0EF4-412A-8043-AFC51C3A0EF2}" srcOrd="0" destOrd="0" presId="urn:microsoft.com/office/officeart/2005/8/layout/cycle6"/>
    <dgm:cxn modelId="{0058E02B-F1F4-40B1-92E5-AA3774AD090A}" type="presOf" srcId="{74352F1E-C959-453D-A64F-3BF706D25554}" destId="{3F910E2F-31A0-48C7-BEFE-048D0BC37F46}" srcOrd="0" destOrd="0" presId="urn:microsoft.com/office/officeart/2005/8/layout/cycle6"/>
    <dgm:cxn modelId="{E0F9F3D7-0B32-4752-BC1E-899648F7A538}" type="presOf" srcId="{8C7A764E-7089-4827-97E3-82B22A6771C4}" destId="{F24B292A-BB3C-4D24-B72A-76A558EB4B2A}" srcOrd="0" destOrd="0" presId="urn:microsoft.com/office/officeart/2005/8/layout/cycle6"/>
    <dgm:cxn modelId="{F4BE2FE1-2F2E-4B8D-8C4E-111A9B575989}" srcId="{8C7A764E-7089-4827-97E3-82B22A6771C4}" destId="{DDF94DCB-2298-4EBB-A747-573109B8ED8E}" srcOrd="2" destOrd="0" parTransId="{D84E599B-8FF8-4993-9D32-00C08EAFA4AF}" sibTransId="{EDAFA7C8-F094-4A75-B5BA-DC475AA471D0}"/>
    <dgm:cxn modelId="{D5809072-6C03-4823-AE99-E5D9973B8C04}" srcId="{8C7A764E-7089-4827-97E3-82B22A6771C4}" destId="{786C176C-4D69-4857-8612-B3A90FD599DE}" srcOrd="3" destOrd="0" parTransId="{0728D6C7-FB6C-46E3-891B-754B588363C3}" sibTransId="{92970EB2-92B7-43D5-AB28-E307137D90ED}"/>
    <dgm:cxn modelId="{7921658D-B08D-4BAE-809A-FCEDDEF29B89}" type="presOf" srcId="{DDF94DCB-2298-4EBB-A747-573109B8ED8E}" destId="{A265C80F-43C9-44C6-A50D-5BDCBFD1EF02}" srcOrd="0" destOrd="0" presId="urn:microsoft.com/office/officeart/2005/8/layout/cycle6"/>
    <dgm:cxn modelId="{3E0A289B-8C54-4AC7-B2C7-1ACBE33745A8}" type="presOf" srcId="{39A3DF73-92E4-4400-AE95-2EE6EFA0E9B5}" destId="{D85783AC-1BDF-430E-9D45-26F59378B716}" srcOrd="0" destOrd="0" presId="urn:microsoft.com/office/officeart/2005/8/layout/cycle6"/>
    <dgm:cxn modelId="{5ACC8051-7F1B-4706-97CB-33295272BB98}" type="presOf" srcId="{432DE805-20C7-49AC-855F-B8A4F4CD386E}" destId="{EB39607F-ACCB-4824-9FCA-97EF66D93F66}" srcOrd="0" destOrd="0" presId="urn:microsoft.com/office/officeart/2005/8/layout/cycle6"/>
    <dgm:cxn modelId="{69AD5493-8851-4B1F-BC48-B9B28D33D87E}" srcId="{8C7A764E-7089-4827-97E3-82B22A6771C4}" destId="{B5254181-E4EC-4E70-86B6-6DE53832FD8E}" srcOrd="0" destOrd="0" parTransId="{ABC82588-D110-4E1A-B618-FD23AAE57322}" sibTransId="{6055924E-2D90-42D7-A660-A12A1933165C}"/>
    <dgm:cxn modelId="{91DD41B8-69B6-4B12-AE8D-AF111015E380}" type="presOf" srcId="{AB580E5D-3852-4336-9AB9-C3E16A6782EF}" destId="{16A36496-02B6-41B7-8617-64FDB9001F4C}" srcOrd="0" destOrd="0" presId="urn:microsoft.com/office/officeart/2005/8/layout/cycle6"/>
    <dgm:cxn modelId="{1F62E25E-EF18-4687-8CFC-1A851263C767}" srcId="{8C7A764E-7089-4827-97E3-82B22A6771C4}" destId="{AB580E5D-3852-4336-9AB9-C3E16A6782EF}" srcOrd="4" destOrd="0" parTransId="{B1EB7002-563B-46B0-93E9-3F52BEE87245}" sibTransId="{432DE805-20C7-49AC-855F-B8A4F4CD386E}"/>
    <dgm:cxn modelId="{5683CDAE-6FE5-474A-8D4D-CA91475763A2}" type="presOf" srcId="{786C176C-4D69-4857-8612-B3A90FD599DE}" destId="{75646E28-C9C3-41D3-97F4-CD1D48BD9930}" srcOrd="0" destOrd="0" presId="urn:microsoft.com/office/officeart/2005/8/layout/cycle6"/>
    <dgm:cxn modelId="{9474081F-FB43-4D6C-A24A-6F9CC891570B}" srcId="{8C7A764E-7089-4827-97E3-82B22A6771C4}" destId="{39A3DF73-92E4-4400-AE95-2EE6EFA0E9B5}" srcOrd="5" destOrd="0" parTransId="{BAAD4640-35F7-42BC-B75F-71063FB1CEAD}" sibTransId="{74352F1E-C959-453D-A64F-3BF706D25554}"/>
    <dgm:cxn modelId="{A55D1A8E-902C-4EF6-A834-260C477D7E23}" type="presOf" srcId="{617C681B-D450-48FD-ACF8-B5CD8C9F74B8}" destId="{69612B02-42A9-4579-9A4E-77EBD7C665F0}" srcOrd="0" destOrd="0" presId="urn:microsoft.com/office/officeart/2005/8/layout/cycle6"/>
    <dgm:cxn modelId="{DA58E3B8-5C39-49FE-93D6-8617BCA1B029}" type="presOf" srcId="{00F97E0F-0C3F-49C8-A31D-8FCA9AB26FBB}" destId="{1CBCB017-CE24-4BAE-8526-97A9882FC1E5}" srcOrd="0" destOrd="0" presId="urn:microsoft.com/office/officeart/2005/8/layout/cycle6"/>
    <dgm:cxn modelId="{7628062E-E4F1-4882-9C9D-4155D989B47E}" type="presOf" srcId="{B5254181-E4EC-4E70-86B6-6DE53832FD8E}" destId="{8EFB8158-BB75-4B1D-8D56-EA025CED323B}" srcOrd="0" destOrd="0" presId="urn:microsoft.com/office/officeart/2005/8/layout/cycle6"/>
    <dgm:cxn modelId="{685AFDCE-64A9-4E0A-A366-EAE980EF49B6}" type="presOf" srcId="{EDAFA7C8-F094-4A75-B5BA-DC475AA471D0}" destId="{BCEFDAB1-D61D-41A7-BB0A-A864C1BD332B}" srcOrd="0" destOrd="0" presId="urn:microsoft.com/office/officeart/2005/8/layout/cycle6"/>
    <dgm:cxn modelId="{D0E97D3B-130B-499C-B4C5-8B42DE7DEB2D}" type="presParOf" srcId="{F24B292A-BB3C-4D24-B72A-76A558EB4B2A}" destId="{8EFB8158-BB75-4B1D-8D56-EA025CED323B}" srcOrd="0" destOrd="0" presId="urn:microsoft.com/office/officeart/2005/8/layout/cycle6"/>
    <dgm:cxn modelId="{0A01D924-BBE0-470C-B269-DB4ED1B05E1A}" type="presParOf" srcId="{F24B292A-BB3C-4D24-B72A-76A558EB4B2A}" destId="{F3A00854-731B-49BF-9227-5C9D218A76B8}" srcOrd="1" destOrd="0" presId="urn:microsoft.com/office/officeart/2005/8/layout/cycle6"/>
    <dgm:cxn modelId="{6788DDFC-668C-4D24-AF09-28D4734027F7}" type="presParOf" srcId="{F24B292A-BB3C-4D24-B72A-76A558EB4B2A}" destId="{20536BF9-0EF4-412A-8043-AFC51C3A0EF2}" srcOrd="2" destOrd="0" presId="urn:microsoft.com/office/officeart/2005/8/layout/cycle6"/>
    <dgm:cxn modelId="{65D44022-88F6-42D3-ACE0-3FAE6D77E62F}" type="presParOf" srcId="{F24B292A-BB3C-4D24-B72A-76A558EB4B2A}" destId="{69612B02-42A9-4579-9A4E-77EBD7C665F0}" srcOrd="3" destOrd="0" presId="urn:microsoft.com/office/officeart/2005/8/layout/cycle6"/>
    <dgm:cxn modelId="{3C62D68A-F42D-4171-B91F-91A7ACF12553}" type="presParOf" srcId="{F24B292A-BB3C-4D24-B72A-76A558EB4B2A}" destId="{8D972739-8DB9-4610-96C0-491F0380F6B4}" srcOrd="4" destOrd="0" presId="urn:microsoft.com/office/officeart/2005/8/layout/cycle6"/>
    <dgm:cxn modelId="{8DA5BF41-02EE-4108-BCB7-D2DF7E9AE846}" type="presParOf" srcId="{F24B292A-BB3C-4D24-B72A-76A558EB4B2A}" destId="{1CBCB017-CE24-4BAE-8526-97A9882FC1E5}" srcOrd="5" destOrd="0" presId="urn:microsoft.com/office/officeart/2005/8/layout/cycle6"/>
    <dgm:cxn modelId="{AA302184-4243-4B1E-8DD4-A6E6F828B427}" type="presParOf" srcId="{F24B292A-BB3C-4D24-B72A-76A558EB4B2A}" destId="{A265C80F-43C9-44C6-A50D-5BDCBFD1EF02}" srcOrd="6" destOrd="0" presId="urn:microsoft.com/office/officeart/2005/8/layout/cycle6"/>
    <dgm:cxn modelId="{BEC34160-F2FF-4E34-9225-FE162F703321}" type="presParOf" srcId="{F24B292A-BB3C-4D24-B72A-76A558EB4B2A}" destId="{EA879DDC-D2D2-4C3B-BC46-9C5A2D5AE44E}" srcOrd="7" destOrd="0" presId="urn:microsoft.com/office/officeart/2005/8/layout/cycle6"/>
    <dgm:cxn modelId="{8DEA6B24-2A0A-4DB1-BC0A-A80775C68594}" type="presParOf" srcId="{F24B292A-BB3C-4D24-B72A-76A558EB4B2A}" destId="{BCEFDAB1-D61D-41A7-BB0A-A864C1BD332B}" srcOrd="8" destOrd="0" presId="urn:microsoft.com/office/officeart/2005/8/layout/cycle6"/>
    <dgm:cxn modelId="{E819B06D-90EA-444A-8FF5-FA6DA3144B19}" type="presParOf" srcId="{F24B292A-BB3C-4D24-B72A-76A558EB4B2A}" destId="{75646E28-C9C3-41D3-97F4-CD1D48BD9930}" srcOrd="9" destOrd="0" presId="urn:microsoft.com/office/officeart/2005/8/layout/cycle6"/>
    <dgm:cxn modelId="{A8DFB22E-4E5E-44A5-8785-90BD78F80BDB}" type="presParOf" srcId="{F24B292A-BB3C-4D24-B72A-76A558EB4B2A}" destId="{6D7F4FA7-FFAB-45EC-9254-9170E7E84BCC}" srcOrd="10" destOrd="0" presId="urn:microsoft.com/office/officeart/2005/8/layout/cycle6"/>
    <dgm:cxn modelId="{15388803-99B0-4678-A503-A0518B39A17B}" type="presParOf" srcId="{F24B292A-BB3C-4D24-B72A-76A558EB4B2A}" destId="{4438901B-6C47-44FE-8E4C-FEE699F3B9E5}" srcOrd="11" destOrd="0" presId="urn:microsoft.com/office/officeart/2005/8/layout/cycle6"/>
    <dgm:cxn modelId="{090D9D49-5D81-470E-B09C-31D650B720B4}" type="presParOf" srcId="{F24B292A-BB3C-4D24-B72A-76A558EB4B2A}" destId="{16A36496-02B6-41B7-8617-64FDB9001F4C}" srcOrd="12" destOrd="0" presId="urn:microsoft.com/office/officeart/2005/8/layout/cycle6"/>
    <dgm:cxn modelId="{752C4E2F-B8CB-4DBF-8D6D-D2CB86B7A025}" type="presParOf" srcId="{F24B292A-BB3C-4D24-B72A-76A558EB4B2A}" destId="{DB056080-F502-44E4-9101-B6A2B7FD0998}" srcOrd="13" destOrd="0" presId="urn:microsoft.com/office/officeart/2005/8/layout/cycle6"/>
    <dgm:cxn modelId="{B08E16E6-1541-44C5-8649-B4D423C2A63E}" type="presParOf" srcId="{F24B292A-BB3C-4D24-B72A-76A558EB4B2A}" destId="{EB39607F-ACCB-4824-9FCA-97EF66D93F66}" srcOrd="14" destOrd="0" presId="urn:microsoft.com/office/officeart/2005/8/layout/cycle6"/>
    <dgm:cxn modelId="{83C996C7-D7E4-47E8-BAB2-7D439FEBC913}" type="presParOf" srcId="{F24B292A-BB3C-4D24-B72A-76A558EB4B2A}" destId="{D85783AC-1BDF-430E-9D45-26F59378B716}" srcOrd="15" destOrd="0" presId="urn:microsoft.com/office/officeart/2005/8/layout/cycle6"/>
    <dgm:cxn modelId="{F6C412B4-7E55-4238-A206-88391A315B62}" type="presParOf" srcId="{F24B292A-BB3C-4D24-B72A-76A558EB4B2A}" destId="{A283A2F8-F736-4098-9DDE-D9F855C4A1E5}" srcOrd="16" destOrd="0" presId="urn:microsoft.com/office/officeart/2005/8/layout/cycle6"/>
    <dgm:cxn modelId="{1098E6FF-1148-4ADF-8C47-96808BFFD471}" type="presParOf" srcId="{F24B292A-BB3C-4D24-B72A-76A558EB4B2A}" destId="{3F910E2F-31A0-48C7-BEFE-048D0BC37F46}" srcOrd="17" destOrd="0" presId="urn:microsoft.com/office/officeart/2005/8/layout/cycle6"/>
  </dgm:cxnLst>
  <dgm:bg/>
  <dgm:whole>
    <a:ln>
      <a:solidFill>
        <a:srgbClr val="FF0000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FB8158-BB75-4B1D-8D56-EA025CED323B}">
      <dsp:nvSpPr>
        <dsp:cNvPr id="0" name=""/>
        <dsp:cNvSpPr/>
      </dsp:nvSpPr>
      <dsp:spPr>
        <a:xfrm>
          <a:off x="4655831" y="2304"/>
          <a:ext cx="1711623" cy="11125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Социально-коммуникативное развитие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4710141" y="56614"/>
        <a:ext cx="1603003" cy="1003935"/>
      </dsp:txXfrm>
    </dsp:sp>
    <dsp:sp modelId="{20536BF9-0EF4-412A-8043-AFC51C3A0EF2}">
      <dsp:nvSpPr>
        <dsp:cNvPr id="0" name=""/>
        <dsp:cNvSpPr/>
      </dsp:nvSpPr>
      <dsp:spPr>
        <a:xfrm>
          <a:off x="2887722" y="558582"/>
          <a:ext cx="5247841" cy="5247841"/>
        </a:xfrm>
        <a:custGeom>
          <a:avLst/>
          <a:gdLst/>
          <a:ahLst/>
          <a:cxnLst/>
          <a:rect l="0" t="0" r="0" b="0"/>
          <a:pathLst>
            <a:path>
              <a:moveTo>
                <a:pt x="3490700" y="147299"/>
              </a:moveTo>
              <a:arcTo wR="2623920" hR="2623920" stAng="17357356" swAng="150354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612B02-42A9-4579-9A4E-77EBD7C665F0}">
      <dsp:nvSpPr>
        <dsp:cNvPr id="0" name=""/>
        <dsp:cNvSpPr/>
      </dsp:nvSpPr>
      <dsp:spPr>
        <a:xfrm>
          <a:off x="6928213" y="1314265"/>
          <a:ext cx="1711623" cy="11125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Познавательное развитие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6982523" y="1368575"/>
        <a:ext cx="1603003" cy="1003935"/>
      </dsp:txXfrm>
    </dsp:sp>
    <dsp:sp modelId="{1CBCB017-CE24-4BAE-8526-97A9882FC1E5}">
      <dsp:nvSpPr>
        <dsp:cNvPr id="0" name=""/>
        <dsp:cNvSpPr/>
      </dsp:nvSpPr>
      <dsp:spPr>
        <a:xfrm>
          <a:off x="2887722" y="558582"/>
          <a:ext cx="5247841" cy="5247841"/>
        </a:xfrm>
        <a:custGeom>
          <a:avLst/>
          <a:gdLst/>
          <a:ahLst/>
          <a:cxnLst/>
          <a:rect l="0" t="0" r="0" b="0"/>
          <a:pathLst>
            <a:path>
              <a:moveTo>
                <a:pt x="5140979" y="1882723"/>
              </a:moveTo>
              <a:arcTo wR="2623920" hR="2623920" stAng="20615515" swAng="1968970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65C80F-43C9-44C6-A50D-5BDCBFD1EF02}">
      <dsp:nvSpPr>
        <dsp:cNvPr id="0" name=""/>
        <dsp:cNvSpPr/>
      </dsp:nvSpPr>
      <dsp:spPr>
        <a:xfrm>
          <a:off x="6928213" y="3938185"/>
          <a:ext cx="1711623" cy="11125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Речевое развитие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6982523" y="3992495"/>
        <a:ext cx="1603003" cy="1003935"/>
      </dsp:txXfrm>
    </dsp:sp>
    <dsp:sp modelId="{BCEFDAB1-D61D-41A7-BB0A-A864C1BD332B}">
      <dsp:nvSpPr>
        <dsp:cNvPr id="0" name=""/>
        <dsp:cNvSpPr/>
      </dsp:nvSpPr>
      <dsp:spPr>
        <a:xfrm>
          <a:off x="2887722" y="558582"/>
          <a:ext cx="5247841" cy="5247841"/>
        </a:xfrm>
        <a:custGeom>
          <a:avLst/>
          <a:gdLst/>
          <a:ahLst/>
          <a:cxnLst/>
          <a:rect l="0" t="0" r="0" b="0"/>
          <a:pathLst>
            <a:path>
              <a:moveTo>
                <a:pt x="4458091" y="4500293"/>
              </a:moveTo>
              <a:arcTo wR="2623920" hR="2623920" stAng="2739097" swAng="150354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646E28-C9C3-41D3-97F4-CD1D48BD9930}">
      <dsp:nvSpPr>
        <dsp:cNvPr id="0" name=""/>
        <dsp:cNvSpPr/>
      </dsp:nvSpPr>
      <dsp:spPr>
        <a:xfrm>
          <a:off x="4655831" y="5250145"/>
          <a:ext cx="1711623" cy="11125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Художественное творчество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4710141" y="5304455"/>
        <a:ext cx="1603003" cy="1003935"/>
      </dsp:txXfrm>
    </dsp:sp>
    <dsp:sp modelId="{4438901B-6C47-44FE-8E4C-FEE699F3B9E5}">
      <dsp:nvSpPr>
        <dsp:cNvPr id="0" name=""/>
        <dsp:cNvSpPr/>
      </dsp:nvSpPr>
      <dsp:spPr>
        <a:xfrm>
          <a:off x="2887722" y="558582"/>
          <a:ext cx="5247841" cy="5247841"/>
        </a:xfrm>
        <a:custGeom>
          <a:avLst/>
          <a:gdLst/>
          <a:ahLst/>
          <a:cxnLst/>
          <a:rect l="0" t="0" r="0" b="0"/>
          <a:pathLst>
            <a:path>
              <a:moveTo>
                <a:pt x="1757140" y="5100541"/>
              </a:moveTo>
              <a:arcTo wR="2623920" hR="2623920" stAng="6557356" swAng="150354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A36496-02B6-41B7-8617-64FDB9001F4C}">
      <dsp:nvSpPr>
        <dsp:cNvPr id="0" name=""/>
        <dsp:cNvSpPr/>
      </dsp:nvSpPr>
      <dsp:spPr>
        <a:xfrm>
          <a:off x="2383449" y="3938185"/>
          <a:ext cx="1711623" cy="11125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Физическое развитие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2437759" y="3992495"/>
        <a:ext cx="1603003" cy="1003935"/>
      </dsp:txXfrm>
    </dsp:sp>
    <dsp:sp modelId="{EB39607F-ACCB-4824-9FCA-97EF66D93F66}">
      <dsp:nvSpPr>
        <dsp:cNvPr id="0" name=""/>
        <dsp:cNvSpPr/>
      </dsp:nvSpPr>
      <dsp:spPr>
        <a:xfrm>
          <a:off x="2887722" y="558582"/>
          <a:ext cx="5247841" cy="5247841"/>
        </a:xfrm>
        <a:custGeom>
          <a:avLst/>
          <a:gdLst/>
          <a:ahLst/>
          <a:cxnLst/>
          <a:rect l="0" t="0" r="0" b="0"/>
          <a:pathLst>
            <a:path>
              <a:moveTo>
                <a:pt x="106861" y="3365117"/>
              </a:moveTo>
              <a:arcTo wR="2623920" hR="2623920" stAng="9815515" swAng="1968970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5783AC-1BDF-430E-9D45-26F59378B716}">
      <dsp:nvSpPr>
        <dsp:cNvPr id="0" name=""/>
        <dsp:cNvSpPr/>
      </dsp:nvSpPr>
      <dsp:spPr>
        <a:xfrm>
          <a:off x="2383449" y="1314265"/>
          <a:ext cx="1711623" cy="11125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Чтение художественной литературы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2437759" y="1368575"/>
        <a:ext cx="1603003" cy="1003935"/>
      </dsp:txXfrm>
    </dsp:sp>
    <dsp:sp modelId="{3F910E2F-31A0-48C7-BEFE-048D0BC37F46}">
      <dsp:nvSpPr>
        <dsp:cNvPr id="0" name=""/>
        <dsp:cNvSpPr/>
      </dsp:nvSpPr>
      <dsp:spPr>
        <a:xfrm>
          <a:off x="2887722" y="558582"/>
          <a:ext cx="5247841" cy="5247841"/>
        </a:xfrm>
        <a:custGeom>
          <a:avLst/>
          <a:gdLst/>
          <a:ahLst/>
          <a:cxnLst/>
          <a:rect l="0" t="0" r="0" b="0"/>
          <a:pathLst>
            <a:path>
              <a:moveTo>
                <a:pt x="789749" y="747547"/>
              </a:moveTo>
              <a:arcTo wR="2623920" hR="2623920" stAng="13539097" swAng="150354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6787-4FEF-4951-A3BB-244C612B7F1F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4A0F6-EF4D-40AB-90EE-19E7E64BD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367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6787-4FEF-4951-A3BB-244C612B7F1F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4A0F6-EF4D-40AB-90EE-19E7E64BD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51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6787-4FEF-4951-A3BB-244C612B7F1F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4A0F6-EF4D-40AB-90EE-19E7E64BD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1241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6787-4FEF-4951-A3BB-244C612B7F1F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4A0F6-EF4D-40AB-90EE-19E7E64BD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086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6787-4FEF-4951-A3BB-244C612B7F1F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4A0F6-EF4D-40AB-90EE-19E7E64BD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475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6787-4FEF-4951-A3BB-244C612B7F1F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4A0F6-EF4D-40AB-90EE-19E7E64BD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720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6787-4FEF-4951-A3BB-244C612B7F1F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4A0F6-EF4D-40AB-90EE-19E7E64BD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864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6787-4FEF-4951-A3BB-244C612B7F1F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4A0F6-EF4D-40AB-90EE-19E7E64BD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7190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6787-4FEF-4951-A3BB-244C612B7F1F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4A0F6-EF4D-40AB-90EE-19E7E64BD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325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6787-4FEF-4951-A3BB-244C612B7F1F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4A0F6-EF4D-40AB-90EE-19E7E64BD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737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6787-4FEF-4951-A3BB-244C612B7F1F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4A0F6-EF4D-40AB-90EE-19E7E64BD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476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C6787-4FEF-4951-A3BB-244C612B7F1F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4A0F6-EF4D-40AB-90EE-19E7E64BD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883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.xml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04949"/>
            <a:ext cx="9144000" cy="1686333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ГОРОДА НОВОСИБИРСКА </a:t>
            </a:r>
            <a:b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«МУНИЦИПАЛЬНОЕ КАЗЕННОЕ ДОШКОЛЬНОЕ ОБРАЗОВАТЕЛЬНОЕ УЧРЕЖДЕНИЕ</a:t>
            </a:r>
            <a:b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ДЕТСКИЙ САД № 331 </a:t>
            </a: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Радуга»</a:t>
            </a:r>
            <a: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481943"/>
            <a:ext cx="9144000" cy="2775857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«Мой город Новосибирск»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 в подготовительной группе «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Дельфинчик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55281" y="4990011"/>
            <a:ext cx="39972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ru-RU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Некрасова А.В., </a:t>
            </a:r>
          </a:p>
          <a:p>
            <a:pPr lvl="0" algn="r"/>
            <a:r>
              <a:rPr lang="ru-RU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высшая квалификационная категория</a:t>
            </a:r>
          </a:p>
          <a:p>
            <a:pPr lvl="0" algn="r"/>
            <a:r>
              <a:rPr lang="ru-RU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Рубанова О.В., </a:t>
            </a:r>
          </a:p>
          <a:p>
            <a:pPr lvl="0" algn="r"/>
            <a:r>
              <a:rPr lang="ru-RU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квалификационная категория</a:t>
            </a: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098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6126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49040" y="600891"/>
            <a:ext cx="34560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АКТУАЛЬНОСТЬ: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79269" y="1690688"/>
            <a:ext cx="1067453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Наш город-крупный населенный пункт и считается столицей Сибири. Городу Новосибирску в этом году исполняется  </a:t>
            </a:r>
            <a:r>
              <a:rPr lang="ru-RU" dirty="0" smtClean="0"/>
              <a:t>130 лет</a:t>
            </a:r>
            <a:r>
              <a:rPr lang="ru-RU" dirty="0"/>
              <a:t>, но он только становиться все моложе , современным, ярким и развитым. Наш  город, как и любой другой город имеет свои достижения, достопримечательности, свои традиции. Большое значение для познавательного и нравственного развития детей дошкольного возраста имеет знакомство с родным городом, его достопримечательностями, улицами, с известными людьми, которые строили наш город.</a:t>
            </a:r>
          </a:p>
          <a:p>
            <a:r>
              <a:rPr lang="ru-RU" dirty="0"/>
              <a:t>Базовый этап  формирования у детей любви к родному городу это – накопленный  ими социальный опыт в своем городе, усвоение принятых в нем норм поведения, взаимоотношений, приобщение к миру культуры.</a:t>
            </a:r>
          </a:p>
          <a:p>
            <a:r>
              <a:rPr lang="ru-RU" dirty="0"/>
              <a:t>У каждого человека любовь к городу проявляется по разному. Например, поэты сочиняют стихотворения о любимом городе, композиторы пишут музыку, художники рисуют картины, тем самым прославляя наш город и увековечивая память о нем на многие годы. Хочется, чтобы ребятам, город, в котором они живут, стал бы любимым.</a:t>
            </a:r>
          </a:p>
        </p:txBody>
      </p:sp>
    </p:spTree>
    <p:extLst>
      <p:ext uri="{BB962C8B-B14F-4D97-AF65-F5344CB8AC3E}">
        <p14:creationId xmlns:p14="http://schemas.microsoft.com/office/powerpoint/2010/main" val="2127504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15791" y="809897"/>
            <a:ext cx="32540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/>
              <a:t>                  ЦЕЛЬ:</a:t>
            </a:r>
            <a:endParaRPr lang="ru-RU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489166" y="2207623"/>
            <a:ext cx="95620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/>
              <a:t>Способствовать развитию самостоятельной познавательной активности у детей к истории,  культуре, местным достопримечательностям родного города. Расширить знания у детей о родном городе Новосибирске через различные виды деятельности: исследовательская, продуктивная, театрализованная.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8638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049486" y="692331"/>
            <a:ext cx="24595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     ЗАДАЧИ: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489166" y="1959429"/>
            <a:ext cx="94183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Прививать детям чувство патриотизма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Воспитывать чувство гордости за свой родной город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Систематизировать знания о названиях улиц и их </a:t>
            </a:r>
            <a:r>
              <a:rPr lang="ru-RU" dirty="0" smtClean="0"/>
              <a:t>происхождениях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З</a:t>
            </a:r>
            <a:r>
              <a:rPr lang="ru-RU" dirty="0" smtClean="0"/>
              <a:t>аинтересовать </a:t>
            </a:r>
            <a:r>
              <a:rPr lang="ru-RU" dirty="0"/>
              <a:t>детей и взрослых изучением родного края, города; сплотить</a:t>
            </a:r>
          </a:p>
          <a:p>
            <a:r>
              <a:rPr lang="ru-RU" dirty="0" smtClean="0"/>
              <a:t>     родителей </a:t>
            </a:r>
            <a:r>
              <a:rPr lang="ru-RU" dirty="0"/>
              <a:t>и детей в процессе ознакомления с его историей, объектами</a:t>
            </a:r>
          </a:p>
          <a:p>
            <a:r>
              <a:rPr lang="ru-RU" dirty="0" smtClean="0"/>
              <a:t>     культуры</a:t>
            </a:r>
            <a:r>
              <a:rPr lang="ru-RU" dirty="0"/>
              <a:t>, именами знаменитых </a:t>
            </a:r>
            <a:r>
              <a:rPr lang="ru-RU" dirty="0" smtClean="0"/>
              <a:t>новосибирцев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</a:t>
            </a:r>
            <a:r>
              <a:rPr lang="ru-RU" dirty="0" smtClean="0"/>
              <a:t>оспитывать </a:t>
            </a:r>
            <a:r>
              <a:rPr lang="ru-RU" dirty="0"/>
              <a:t>уважение и привязанность к своей «малой родине», умение</a:t>
            </a:r>
          </a:p>
          <a:p>
            <a:r>
              <a:rPr lang="ru-RU" dirty="0" smtClean="0"/>
              <a:t>     видеть </a:t>
            </a:r>
            <a:r>
              <a:rPr lang="ru-RU" dirty="0"/>
              <a:t>красоту родного города; формировать представление о необходимости</a:t>
            </a:r>
          </a:p>
          <a:p>
            <a:r>
              <a:rPr lang="ru-RU" dirty="0" smtClean="0"/>
              <a:t>     бережного </a:t>
            </a:r>
            <a:r>
              <a:rPr lang="ru-RU" dirty="0"/>
              <a:t>отношения к культурным и историческим ценностям;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3369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47257" y="822960"/>
            <a:ext cx="67729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ПРЕДПОЛАГАЕМЫЕ РЕЗУЛЬТАТЫ: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240971" y="1933303"/>
            <a:ext cx="97710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- Обогащенные и систематизированные знания детей об истории города и его культурных ценностях. Сформирован устойчивый интерес к изучению данной проблемы. </a:t>
            </a:r>
            <a:br>
              <a:rPr lang="ru-RU" dirty="0"/>
            </a:br>
            <a:r>
              <a:rPr lang="ru-RU" dirty="0"/>
              <a:t>- Повышение родительской компетентности по представленной проблеме. </a:t>
            </a:r>
            <a:br>
              <a:rPr lang="ru-RU" dirty="0"/>
            </a:br>
            <a:r>
              <a:rPr lang="ru-RU" dirty="0"/>
              <a:t>- Участие семей воспитанников в учебно-воспитательном процессе. </a:t>
            </a:r>
            <a:br>
              <a:rPr lang="ru-RU" dirty="0"/>
            </a:br>
            <a:r>
              <a:rPr lang="ru-RU" dirty="0"/>
              <a:t>- Разработанное методическое и дидактическое сопровождение по данному разделу. </a:t>
            </a:r>
            <a:br>
              <a:rPr lang="ru-RU" dirty="0"/>
            </a:br>
            <a:r>
              <a:rPr lang="ru-RU" dirty="0"/>
              <a:t>- Реализация проекта позволит повысить детскую, родительскую и педагогическую компетентность в вопросах знаний культуры города Новосибирска, поможет сформировать заботливое отношение к родному городу. </a:t>
            </a:r>
          </a:p>
        </p:txBody>
      </p:sp>
    </p:spTree>
    <p:extLst>
      <p:ext uri="{BB962C8B-B14F-4D97-AF65-F5344CB8AC3E}">
        <p14:creationId xmlns:p14="http://schemas.microsoft.com/office/powerpoint/2010/main" val="2074837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017520" y="705394"/>
            <a:ext cx="4102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ПАСПОРТ ПРОЕКТА: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940526" y="2063931"/>
            <a:ext cx="97840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Тип проекта: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познавательно-исследовательский</a:t>
            </a:r>
          </a:p>
          <a:p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Продолжительность </a:t>
            </a:r>
            <a:r>
              <a:rPr lang="ru-RU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проекта:</a:t>
            </a:r>
            <a:r>
              <a:rPr lang="ru-RU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долгосрочный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Возраст детей: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6-7лет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Участники проекта: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дети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подготовительной группы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; родители;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воспитатели; логопед- Коваленко Л.Б.,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инструктор по физической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культуре- Буренок С.Г.; преподаватель по музыке-Наумова С.В, </a:t>
            </a:r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внешние </a:t>
            </a:r>
            <a:r>
              <a:rPr lang="ru-RU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партнеры: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библиотека имени Садко; центр истории развития Ленинского района; выставочный центр Западно-Сибирской ж/д.; Новосибирский государственный краеведческий музей(природы);Новосибирский государственный краеведческий музей(Красный проспект); Новосибирский зоопарк им. Р.А. Шило; Большой Новосибирский планетарий; музей бересты; Новосибирская государственная филармония, Концертный зал им. А.М. </a:t>
            </a:r>
            <a:r>
              <a:rPr lang="ru-RU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Каца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371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1935" y="1164139"/>
            <a:ext cx="9608129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088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6891" y="496389"/>
            <a:ext cx="57324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ПОДГОТОВИТЕЛЬНЫЙ ЭТАП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1690688"/>
            <a:ext cx="10304417" cy="169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ru-RU" kern="0" dirty="0">
                <a:solidFill>
                  <a:prstClr val="black"/>
                </a:solidFill>
              </a:rPr>
              <a:t>Информирование родителей о проекте, его целей;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ru-RU" kern="0" dirty="0">
                <a:solidFill>
                  <a:prstClr val="black"/>
                </a:solidFill>
              </a:rPr>
              <a:t>Подбор методической и художественной литературы по выбранной тематике проекта;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ru-RU" kern="0" dirty="0">
                <a:solidFill>
                  <a:prstClr val="black"/>
                </a:solidFill>
              </a:rPr>
              <a:t>Подбор дидактических, подвижных, сюжетно- ролевых игр;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ru-RU" kern="0" dirty="0">
                <a:solidFill>
                  <a:prstClr val="black"/>
                </a:solidFill>
              </a:rPr>
              <a:t>Подбор необходимого оборудования и пособий для практического обогащения проекта;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ru-RU" kern="0" dirty="0">
                <a:solidFill>
                  <a:prstClr val="black"/>
                </a:solidFill>
              </a:rPr>
              <a:t>Организация развивающей среды в соответствии с проектом.</a:t>
            </a:r>
          </a:p>
        </p:txBody>
      </p:sp>
    </p:spTree>
    <p:extLst>
      <p:ext uri="{BB962C8B-B14F-4D97-AF65-F5344CB8AC3E}">
        <p14:creationId xmlns:p14="http://schemas.microsoft.com/office/powerpoint/2010/main" val="4034415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35086" y="757646"/>
            <a:ext cx="45827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ПРАКТИЧЕСКИЙ ЭТАП: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149531" y="1403977"/>
            <a:ext cx="932688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Практическая деятельность по решению проблемы; планирование совместной деятельности, сбор и систематизация информации, поисковая деятельность детей и взрослых.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Проведение бесед, дидактических , сюжетно- ролевых, строительных, настольных и подвижных игр по расширению представлений о </a:t>
            </a:r>
            <a:r>
              <a:rPr lang="ru-RU" dirty="0" smtClean="0"/>
              <a:t>нашем </a:t>
            </a:r>
            <a:r>
              <a:rPr lang="ru-RU" dirty="0" err="1" smtClean="0"/>
              <a:t>г.Новосибирске</a:t>
            </a:r>
            <a:r>
              <a:rPr lang="ru-RU" dirty="0" smtClean="0"/>
              <a:t>.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Консультации и анкетирование родителей.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Создание в группе условий для реализации проекта: выставка книг, альбом с фотографиями </a:t>
            </a:r>
            <a:r>
              <a:rPr lang="ru-RU" dirty="0" smtClean="0"/>
              <a:t>нашего </a:t>
            </a:r>
            <a:r>
              <a:rPr lang="ru-RU" dirty="0"/>
              <a:t>города, достопримечательностей родного </a:t>
            </a:r>
            <a:r>
              <a:rPr lang="ru-RU" dirty="0" smtClean="0"/>
              <a:t>края.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Организация НОД и продуктивных видов деятельности.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Чтение </a:t>
            </a:r>
            <a:r>
              <a:rPr lang="ru-RU" dirty="0" smtClean="0"/>
              <a:t>произведений</a:t>
            </a:r>
            <a:r>
              <a:rPr lang="ru-RU" dirty="0"/>
              <a:t>,</a:t>
            </a:r>
            <a:r>
              <a:rPr lang="ru-RU" dirty="0" smtClean="0"/>
              <a:t> </a:t>
            </a:r>
            <a:r>
              <a:rPr lang="ru-RU" dirty="0"/>
              <a:t>стихов </a:t>
            </a:r>
            <a:r>
              <a:rPr lang="ru-RU" dirty="0" smtClean="0"/>
              <a:t>по </a:t>
            </a:r>
            <a:r>
              <a:rPr lang="ru-RU" dirty="0"/>
              <a:t>данной тематике.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Совместная деятельность родителей и детей.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Самостоятельная деятельность детей.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Участие в выставке детских работ, проводимой в детском саду.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Экскурсии: Новосибирский  государственный краеведческий музей, музей </a:t>
            </a:r>
            <a:r>
              <a:rPr lang="ru-RU" dirty="0" err="1" smtClean="0"/>
              <a:t>бересты,центр</a:t>
            </a:r>
            <a:r>
              <a:rPr lang="ru-RU" dirty="0" smtClean="0"/>
              <a:t> истории развития Ленинского района, выставочный центр Западно-Сибирской </a:t>
            </a:r>
            <a:r>
              <a:rPr lang="ru-RU" dirty="0" err="1" smtClean="0"/>
              <a:t>ж.д</a:t>
            </a:r>
            <a:r>
              <a:rPr lang="ru-RU" dirty="0" smtClean="0"/>
              <a:t>. ,</a:t>
            </a:r>
            <a:r>
              <a:rPr lang="ru-RU" dirty="0" err="1" smtClean="0"/>
              <a:t>бибиотека</a:t>
            </a:r>
            <a:r>
              <a:rPr lang="ru-RU" dirty="0" smtClean="0"/>
              <a:t> имени Садко.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Проведение </a:t>
            </a:r>
            <a:r>
              <a:rPr lang="ru-RU" dirty="0" err="1" smtClean="0"/>
              <a:t>квеста</a:t>
            </a:r>
            <a:r>
              <a:rPr lang="ru-RU" dirty="0" smtClean="0"/>
              <a:t> по </a:t>
            </a:r>
            <a:r>
              <a:rPr lang="ru-RU" dirty="0"/>
              <a:t>теме </a:t>
            </a:r>
            <a:r>
              <a:rPr lang="ru-RU" dirty="0" smtClean="0"/>
              <a:t>проекта.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Работа с родителями.</a:t>
            </a:r>
          </a:p>
        </p:txBody>
      </p:sp>
    </p:spTree>
    <p:extLst>
      <p:ext uri="{BB962C8B-B14F-4D97-AF65-F5344CB8AC3E}">
        <p14:creationId xmlns:p14="http://schemas.microsoft.com/office/powerpoint/2010/main" val="25396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415168"/>
              </p:ext>
            </p:extLst>
          </p:nvPr>
        </p:nvGraphicFramePr>
        <p:xfrm>
          <a:off x="155575" y="160338"/>
          <a:ext cx="11023287" cy="6365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1113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15291" y="692331"/>
            <a:ext cx="82803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Социально-коммуникативное развитие: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097280" y="1589751"/>
            <a:ext cx="94966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Сюжетно-ролевая </a:t>
            </a:r>
            <a:r>
              <a:rPr lang="ru-RU" dirty="0"/>
              <a:t>игра: «Путешествие по городу»; «</a:t>
            </a:r>
            <a:r>
              <a:rPr lang="ru-RU" dirty="0" smtClean="0"/>
              <a:t>Экскурсовод»;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«</a:t>
            </a:r>
            <a:r>
              <a:rPr lang="ru-RU" dirty="0"/>
              <a:t>Строитель»; «Магазин</a:t>
            </a:r>
            <a:r>
              <a:rPr lang="ru-RU" dirty="0" smtClean="0"/>
              <a:t>», «Поездка </a:t>
            </a:r>
            <a:r>
              <a:rPr lang="ru-RU" dirty="0"/>
              <a:t>на дачу», «Мы идём в гости»,</a:t>
            </a:r>
          </a:p>
          <a:p>
            <a:r>
              <a:rPr lang="ru-RU" dirty="0" smtClean="0"/>
              <a:t>     «</a:t>
            </a:r>
            <a:r>
              <a:rPr lang="ru-RU" dirty="0"/>
              <a:t>Кукольный театр».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634" y="3046539"/>
            <a:ext cx="3753519" cy="35603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5463" y="3046538"/>
            <a:ext cx="4259246" cy="356037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788229" y="2455817"/>
            <a:ext cx="4480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Сюжетно- ролевая  игра «Экскурсовод»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382242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58983" y="666206"/>
            <a:ext cx="67642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            Познавательное развитие: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53143" y="20116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37874" y="16906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04949" y="1312537"/>
            <a:ext cx="106462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Д/игра: «Мемо. Мой Новосибирск»; «Прошлое и настоящее»; «Четвертый лишний». «Собери достопримечательности города» (</a:t>
            </a:r>
            <a:r>
              <a:rPr lang="ru-RU" dirty="0" err="1"/>
              <a:t>пазлы</a:t>
            </a:r>
            <a:r>
              <a:rPr lang="ru-RU" dirty="0" smtClean="0"/>
              <a:t>); бродилка»Достопримечательности </a:t>
            </a:r>
            <a:r>
              <a:rPr lang="ru-RU" dirty="0" err="1" smtClean="0"/>
              <a:t>г.Новосибирска</a:t>
            </a:r>
            <a:r>
              <a:rPr lang="ru-RU" dirty="0" smtClean="0"/>
              <a:t>».</a:t>
            </a:r>
            <a:endParaRPr lang="ru-RU" dirty="0"/>
          </a:p>
          <a:p>
            <a:r>
              <a:rPr lang="ru-RU" dirty="0"/>
              <a:t>Беседа: «Государственные символы города Новосибирска»; ситуативная беседа: «Малая Родина, что это такое?»; ситуативная беседа: «Мы гордимся нашими героями»; ситуативная беседа: «Самые красивые места в нашем городе»; рассматривание карты г. Новосибирска; рассматривание открыток с видами </a:t>
            </a:r>
            <a:r>
              <a:rPr lang="ru-RU" dirty="0" smtClean="0"/>
              <a:t>города.  Квест  «Ключи от города Новосибирска».</a:t>
            </a:r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7319973" y="3003224"/>
            <a:ext cx="4972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</a:t>
            </a:r>
            <a:r>
              <a:rPr lang="ru-RU" b="1" dirty="0" err="1" smtClean="0"/>
              <a:t>Видеопрезентация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949" y="3372765"/>
            <a:ext cx="5146765" cy="334867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37874" y="3003224"/>
            <a:ext cx="4914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Беседа «Город Новосибирск и его символы»</a:t>
            </a:r>
            <a:endParaRPr lang="ru-RU" b="1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2165" y="3343862"/>
            <a:ext cx="5130532" cy="3287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166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70931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131" y="2547257"/>
            <a:ext cx="5126693" cy="41931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1516" y="2547257"/>
            <a:ext cx="5777489" cy="419317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57201" y="1690688"/>
            <a:ext cx="8034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Рассматривание литературы о г. Новосибирск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453051" y="1690688"/>
            <a:ext cx="46111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«  </a:t>
            </a:r>
            <a:r>
              <a:rPr lang="ru-RU" b="1" dirty="0" err="1"/>
              <a:t>Бродилка</a:t>
            </a:r>
            <a:r>
              <a:rPr lang="ru-RU" b="1" dirty="0"/>
              <a:t> «Новосибирск»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9964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70016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36" y="1481047"/>
            <a:ext cx="4962973" cy="48021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481047"/>
            <a:ext cx="5245559" cy="48021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570617" y="914400"/>
            <a:ext cx="3099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                    Д/и «Найди пару»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22514" y="914400"/>
            <a:ext cx="5728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/>
              <a:t>Пазл</a:t>
            </a:r>
            <a:r>
              <a:rPr lang="ru-RU" b="1" dirty="0" smtClean="0"/>
              <a:t>: «Достопримечательности Новосибирска»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457927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31966" y="483326"/>
            <a:ext cx="6621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                                               Квест «Ключи от города Новосибирска»</a:t>
            </a:r>
            <a:endParaRPr lang="ru-RU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7906"/>
            <a:ext cx="6479177" cy="535577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0" y="1027906"/>
            <a:ext cx="5516880" cy="5355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1759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67989" y="483326"/>
            <a:ext cx="76149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Чтение художественной литературы: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79269" y="15806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771634" y="1436914"/>
            <a:ext cx="105821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Чтение стихов А. </a:t>
            </a:r>
            <a:r>
              <a:rPr lang="ru-RU" dirty="0" err="1"/>
              <a:t>Береснев</a:t>
            </a:r>
            <a:r>
              <a:rPr lang="ru-RU" dirty="0"/>
              <a:t> </a:t>
            </a:r>
            <a:r>
              <a:rPr lang="ru-RU" i="1" dirty="0"/>
              <a:t>«В родном краю</a:t>
            </a:r>
            <a:r>
              <a:rPr lang="ru-RU" i="1" dirty="0" smtClean="0"/>
              <a:t>»</a:t>
            </a:r>
            <a:r>
              <a:rPr lang="ru-RU" dirty="0" smtClean="0"/>
              <a:t>, </a:t>
            </a:r>
            <a:r>
              <a:rPr lang="ru-RU" dirty="0"/>
              <a:t>А. Зуев </a:t>
            </a:r>
            <a:r>
              <a:rPr lang="ru-RU" i="1" dirty="0"/>
              <a:t>«Новосибирск – столица Сибири и моей души»</a:t>
            </a:r>
            <a:r>
              <a:rPr lang="ru-RU" dirty="0"/>
              <a:t>, В. </a:t>
            </a:r>
            <a:r>
              <a:rPr lang="ru-RU" dirty="0" err="1"/>
              <a:t>Пухначев</a:t>
            </a:r>
            <a:r>
              <a:rPr lang="ru-RU" dirty="0"/>
              <a:t> </a:t>
            </a:r>
            <a:r>
              <a:rPr lang="ru-RU" i="1" dirty="0"/>
              <a:t>«Мой Новосибирск»</a:t>
            </a:r>
            <a:r>
              <a:rPr lang="ru-RU" dirty="0"/>
              <a:t>, Л. </a:t>
            </a:r>
            <a:r>
              <a:rPr lang="ru-RU" dirty="0" err="1"/>
              <a:t>Ачёлова</a:t>
            </a:r>
            <a:r>
              <a:rPr lang="ru-RU" dirty="0"/>
              <a:t> </a:t>
            </a:r>
            <a:r>
              <a:rPr lang="ru-RU" i="1" dirty="0"/>
              <a:t>«Новосибирск»</a:t>
            </a:r>
            <a:r>
              <a:rPr lang="ru-RU" dirty="0"/>
              <a:t>, В </a:t>
            </a:r>
            <a:r>
              <a:rPr lang="ru-RU" dirty="0" err="1"/>
              <a:t>Нечунаев</a:t>
            </a:r>
            <a:r>
              <a:rPr lang="ru-RU" dirty="0"/>
              <a:t> </a:t>
            </a:r>
            <a:r>
              <a:rPr lang="ru-RU" i="1" dirty="0"/>
              <a:t>«Новосибирск»</a:t>
            </a:r>
            <a:r>
              <a:rPr lang="ru-RU" dirty="0"/>
              <a:t>; </a:t>
            </a:r>
            <a:r>
              <a:rPr lang="ru-RU" i="1" dirty="0"/>
              <a:t>«Новосибирск – цветущий город</a:t>
            </a:r>
            <a:r>
              <a:rPr lang="ru-RU" i="1" dirty="0" smtClean="0"/>
              <a:t>»</a:t>
            </a:r>
            <a:r>
              <a:rPr lang="ru-RU" dirty="0" smtClean="0"/>
              <a:t>.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 </a:t>
            </a:r>
            <a:r>
              <a:rPr lang="ru-RU" dirty="0"/>
              <a:t>Знакомство с пословицами и поговорками о городе.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Разгадывание </a:t>
            </a:r>
            <a:r>
              <a:rPr lang="ru-RU" dirty="0"/>
              <a:t>загадок.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Чтение </a:t>
            </a:r>
            <a:r>
              <a:rPr lang="ru-RU" dirty="0"/>
              <a:t>художественной литературы: В. </a:t>
            </a:r>
            <a:r>
              <a:rPr lang="ru-RU" dirty="0" err="1"/>
              <a:t>Шамов</a:t>
            </a:r>
            <a:r>
              <a:rPr lang="ru-RU" dirty="0"/>
              <a:t> </a:t>
            </a:r>
            <a:r>
              <a:rPr lang="ru-RU" i="1" dirty="0"/>
              <a:t>«Новосибирские сказки»</a:t>
            </a:r>
            <a:r>
              <a:rPr lang="ru-RU" dirty="0"/>
              <a:t>, В. Степанов </a:t>
            </a:r>
            <a:r>
              <a:rPr lang="ru-RU" i="1" dirty="0"/>
              <a:t>«Наш дом»</a:t>
            </a:r>
            <a:r>
              <a:rPr lang="ru-RU" dirty="0"/>
              <a:t>, М. Сергеев </a:t>
            </a:r>
            <a:r>
              <a:rPr lang="ru-RU" i="1" dirty="0"/>
              <a:t>«Сказка о рождении Сибирячка»</a:t>
            </a:r>
            <a:r>
              <a:rPr lang="ru-RU" dirty="0"/>
              <a:t>, </a:t>
            </a:r>
            <a:r>
              <a:rPr lang="ru-RU" i="1" dirty="0"/>
              <a:t>«В </a:t>
            </a:r>
            <a:r>
              <a:rPr lang="ru-RU" i="1" dirty="0" smtClean="0"/>
              <a:t>соболином </a:t>
            </a:r>
            <a:r>
              <a:rPr lang="ru-RU" i="1" dirty="0"/>
              <a:t>краю»</a:t>
            </a:r>
            <a:r>
              <a:rPr lang="ru-RU" dirty="0"/>
              <a:t>; Ю. </a:t>
            </a:r>
            <a:r>
              <a:rPr lang="ru-RU" dirty="0" err="1"/>
              <a:t>Магалиф</a:t>
            </a:r>
            <a:r>
              <a:rPr lang="ru-RU" dirty="0"/>
              <a:t> </a:t>
            </a:r>
            <a:r>
              <a:rPr lang="ru-RU" i="1" dirty="0"/>
              <a:t>«Приключения </a:t>
            </a:r>
            <a:r>
              <a:rPr lang="ru-RU" i="1" dirty="0" err="1"/>
              <a:t>Жакони</a:t>
            </a:r>
            <a:r>
              <a:rPr lang="ru-RU" i="1" dirty="0"/>
              <a:t>»</a:t>
            </a:r>
            <a:r>
              <a:rPr lang="ru-RU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 </a:t>
            </a:r>
            <a:r>
              <a:rPr lang="ru-RU" dirty="0"/>
              <a:t>Чтение энциклопедий.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514" y="3969527"/>
            <a:ext cx="3944983" cy="288847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9361" y="3969527"/>
            <a:ext cx="4349930" cy="288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6455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81051" y="679269"/>
            <a:ext cx="59658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                    Речевое развитие: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1690688"/>
            <a:ext cx="95990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Вечер загадок и отгадок по теме город</a:t>
            </a:r>
            <a:r>
              <a:rPr lang="ru-RU" dirty="0" smtClean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Составление </a:t>
            </a:r>
            <a:r>
              <a:rPr lang="ru-RU" dirty="0"/>
              <a:t>рассказа по картине «Строим дом»; «Мой город - Игра путешествие</a:t>
            </a:r>
            <a:r>
              <a:rPr lang="ru-RU" dirty="0" smtClean="0"/>
              <a:t>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Решение </a:t>
            </a:r>
            <a:r>
              <a:rPr lang="ru-RU" dirty="0"/>
              <a:t>ребусов на тему город</a:t>
            </a:r>
            <a:r>
              <a:rPr lang="ru-RU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«Город будущего»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509" y="3112747"/>
            <a:ext cx="5068671" cy="354931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9942" y="2979106"/>
            <a:ext cx="5129064" cy="3682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4096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01783" y="1031966"/>
            <a:ext cx="75236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         «ГОРОД БУДУЩЕГО» Сапожников Максим</a:t>
            </a:r>
            <a:endParaRPr lang="ru-RU" sz="28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206" y="1463040"/>
            <a:ext cx="4937759" cy="539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0414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0" y="875211"/>
            <a:ext cx="59574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Художественное творчество:</a:t>
            </a:r>
            <a:endParaRPr lang="ru-RU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177508" y="1907177"/>
            <a:ext cx="937728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Рисование</a:t>
            </a:r>
            <a:r>
              <a:rPr lang="ru-RU" dirty="0"/>
              <a:t> </a:t>
            </a:r>
            <a:r>
              <a:rPr lang="ru-RU" dirty="0" smtClean="0"/>
              <a:t>«Парки </a:t>
            </a:r>
            <a:r>
              <a:rPr lang="ru-RU" dirty="0" err="1" smtClean="0"/>
              <a:t>г.Новосибирска</a:t>
            </a:r>
            <a:r>
              <a:rPr lang="ru-RU" dirty="0" smtClean="0"/>
              <a:t>»,</a:t>
            </a:r>
            <a:r>
              <a:rPr lang="ru-RU" dirty="0"/>
              <a:t> «Улица, на которой я живу»,</a:t>
            </a:r>
          </a:p>
          <a:p>
            <a:r>
              <a:rPr lang="ru-RU" dirty="0"/>
              <a:t>«Мой любимый детский сад», «Фонтан в нашем городе</a:t>
            </a:r>
            <a:r>
              <a:rPr lang="ru-RU" dirty="0" smtClean="0"/>
              <a:t>»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Аппликация</a:t>
            </a:r>
            <a:r>
              <a:rPr lang="ru-RU" dirty="0"/>
              <a:t> </a:t>
            </a:r>
            <a:r>
              <a:rPr lang="ru-RU" dirty="0" smtClean="0"/>
              <a:t>,коллективная работа «Улицы </a:t>
            </a:r>
            <a:r>
              <a:rPr lang="ru-RU" dirty="0"/>
              <a:t>нашего города</a:t>
            </a:r>
            <a:r>
              <a:rPr lang="ru-RU" dirty="0" smtClean="0"/>
              <a:t>»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Лепка</a:t>
            </a:r>
            <a:r>
              <a:rPr lang="ru-RU" dirty="0"/>
              <a:t> </a:t>
            </a:r>
            <a:r>
              <a:rPr lang="ru-RU" dirty="0" smtClean="0"/>
              <a:t>«</a:t>
            </a:r>
            <a:r>
              <a:rPr lang="ru-RU" dirty="0" err="1" smtClean="0"/>
              <a:t>Бугринский</a:t>
            </a:r>
            <a:r>
              <a:rPr lang="ru-RU" dirty="0" smtClean="0"/>
              <a:t> мост»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Магнит из соленого теста «Флаг Новосибирска»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2072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882" y="2055813"/>
            <a:ext cx="5312837" cy="45670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1061" y="2055813"/>
            <a:ext cx="4955328" cy="44409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71153" y="1623588"/>
            <a:ext cx="3794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Рисование «Парки </a:t>
            </a:r>
            <a:r>
              <a:rPr lang="ru-RU" b="1" dirty="0" err="1" smtClean="0"/>
              <a:t>г.Новосибирска</a:t>
            </a:r>
            <a:r>
              <a:rPr lang="ru-RU" b="1" dirty="0" smtClean="0"/>
              <a:t>»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971061" y="1319349"/>
            <a:ext cx="5099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Лепка магнит из солёного теста</a:t>
            </a:r>
          </a:p>
          <a:p>
            <a:r>
              <a:rPr lang="ru-RU" b="1" dirty="0"/>
              <a:t> </a:t>
            </a:r>
            <a:r>
              <a:rPr lang="ru-RU" b="1" dirty="0" smtClean="0"/>
              <a:t>                    « Флаг Новосибирска»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6240624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59" y="2055812"/>
            <a:ext cx="5355772" cy="45278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9731" y="2055813"/>
            <a:ext cx="5504406" cy="45278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698171" y="927463"/>
            <a:ext cx="6514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                      Аппликация коллективная  «Улицы нашего города»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5802232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417" y="1254034"/>
            <a:ext cx="8037098" cy="509451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24743" y="457200"/>
            <a:ext cx="4848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                                      Лепка «</a:t>
            </a:r>
            <a:r>
              <a:rPr lang="ru-RU" b="1" dirty="0" err="1" smtClean="0"/>
              <a:t>Бугринский</a:t>
            </a:r>
            <a:r>
              <a:rPr lang="ru-RU" b="1" dirty="0" smtClean="0"/>
              <a:t> мост»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0128525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9494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90057" y="627017"/>
            <a:ext cx="5575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         Физическое развитие: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1815737"/>
            <a:ext cx="7822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705394" y="1959429"/>
            <a:ext cx="82165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Физминутки</a:t>
            </a:r>
            <a:r>
              <a:rPr lang="ru-RU" dirty="0" smtClean="0"/>
              <a:t>: «Улица», «Мы шагаем дружно».</a:t>
            </a:r>
          </a:p>
          <a:p>
            <a:r>
              <a:rPr lang="ru-RU" dirty="0" smtClean="0"/>
              <a:t>Мастер-класс в школе №94 «Вольная борьба»</a:t>
            </a:r>
          </a:p>
          <a:p>
            <a:r>
              <a:rPr lang="ru-RU" dirty="0" smtClean="0"/>
              <a:t>Подвижная игра «Золотые ворота»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7960" y="3151500"/>
            <a:ext cx="5414737" cy="379793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99463" y="2547257"/>
            <a:ext cx="6283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b="1" dirty="0" smtClean="0"/>
              <a:t>Мастер-класс, школа №94 «Вольная борьба»</a:t>
            </a:r>
            <a:endParaRPr lang="ru-RU" b="1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71" y="3151500"/>
            <a:ext cx="5643752" cy="379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9473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84664" y="365125"/>
            <a:ext cx="8451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b="1" dirty="0" smtClean="0"/>
              <a:t>      Обогащение развивающей среды:</a:t>
            </a:r>
            <a:endParaRPr lang="ru-RU" sz="36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406" y="2337019"/>
            <a:ext cx="5501383" cy="42511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45029" y="1476103"/>
            <a:ext cx="4206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      Развивающие игры</a:t>
            </a:r>
            <a:endParaRPr lang="ru-RU" sz="24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4739" y="2337019"/>
            <a:ext cx="5007775" cy="426014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551714" y="1476104"/>
            <a:ext cx="5447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                                Литературный уголок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2187370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37360" y="574766"/>
            <a:ext cx="6042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      Наши внешние партнеры: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940526" y="1690688"/>
            <a:ext cx="2372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Библиотека </a:t>
            </a:r>
            <a:r>
              <a:rPr lang="ru-RU" b="1" dirty="0" err="1" smtClean="0"/>
              <a:t>им.Садко</a:t>
            </a:r>
            <a:endParaRPr lang="ru-RU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20" y="2546660"/>
            <a:ext cx="4533249" cy="388958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544491" y="18753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185954" y="1690688"/>
            <a:ext cx="4109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Новосибирский зоопарк им. Р.А. Шило</a:t>
            </a:r>
            <a:endParaRPr lang="ru-RU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3830" y="2546660"/>
            <a:ext cx="4878707" cy="388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7791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8200" y="574766"/>
            <a:ext cx="6842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Новосибирский государственный краеведческий музей(природы)</a:t>
            </a:r>
            <a:endParaRPr lang="ru-RU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3970" y="1690687"/>
            <a:ext cx="5408523" cy="46839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634" y="1690686"/>
            <a:ext cx="5264828" cy="4683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2584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66651" y="365125"/>
            <a:ext cx="8406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            Новосибирский государственный краеведческий музей(Красный проспект)</a:t>
            </a:r>
            <a:endParaRPr lang="ru-RU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1" y="1690688"/>
            <a:ext cx="5473336" cy="47231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8366" y="1690687"/>
            <a:ext cx="5460273" cy="472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7848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32411" y="849086"/>
            <a:ext cx="72256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                  Выставочный центр Западно-Сибирской железной дороги</a:t>
            </a:r>
            <a:endParaRPr lang="ru-RU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57" y="1423851"/>
            <a:ext cx="6049991" cy="50306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3027" y="1423851"/>
            <a:ext cx="5207864" cy="5030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247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37360" y="640080"/>
            <a:ext cx="5849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                       Центр истории развития Ленинского района</a:t>
            </a:r>
            <a:endParaRPr lang="ru-RU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474" y="1690688"/>
            <a:ext cx="5010612" cy="485380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9974" y="1690688"/>
            <a:ext cx="5381552" cy="4853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4576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02229" y="822960"/>
            <a:ext cx="50513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                                                               Музей бересты</a:t>
            </a:r>
            <a:endParaRPr lang="ru-RU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346" y="1690688"/>
            <a:ext cx="5075487" cy="46275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7033" y="1691489"/>
            <a:ext cx="5691622" cy="4513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1504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67989" y="365125"/>
            <a:ext cx="5386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                           Большой Новосибирский планетарий</a:t>
            </a:r>
            <a:endParaRPr lang="ru-RU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739" y="940594"/>
            <a:ext cx="8572500" cy="566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9705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1" cy="70539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33303" y="627017"/>
            <a:ext cx="80214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Новосибирская государственная филармония. Концертный зал им. А.М. </a:t>
            </a:r>
            <a:r>
              <a:rPr lang="ru-RU" b="1" dirty="0" err="1" smtClean="0"/>
              <a:t>Каца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125" y="1952581"/>
            <a:ext cx="5526223" cy="459191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2296" y="1952580"/>
            <a:ext cx="5528777" cy="4591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2986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2309" y="535577"/>
            <a:ext cx="52839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       Работа с родителями:</a:t>
            </a:r>
            <a:endParaRPr lang="ru-RU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9451" y="1352360"/>
            <a:ext cx="1017596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 </a:t>
            </a:r>
            <a:r>
              <a:rPr lang="ru-RU" dirty="0"/>
              <a:t>Консультации «О названии улиц нашего города», «Знаменитые люди </a:t>
            </a:r>
            <a:r>
              <a:rPr lang="ru-RU" dirty="0" smtClean="0"/>
              <a:t>Новосибирска</a:t>
            </a:r>
            <a:r>
              <a:rPr lang="ru-RU" dirty="0"/>
              <a:t>». 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«</a:t>
            </a:r>
            <a:r>
              <a:rPr lang="ru-RU" dirty="0"/>
              <a:t>История создания Новосибирска».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Экскурсии </a:t>
            </a:r>
            <a:r>
              <a:rPr lang="ru-RU" dirty="0"/>
              <a:t>с детьми по городу.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Совместное </a:t>
            </a:r>
            <a:r>
              <a:rPr lang="ru-RU" dirty="0"/>
              <a:t>изготовление родителей и детей </a:t>
            </a:r>
            <a:r>
              <a:rPr lang="ru-RU" dirty="0" smtClean="0"/>
              <a:t>рисунков для выставки </a:t>
            </a:r>
            <a:r>
              <a:rPr lang="ru-RU" dirty="0"/>
              <a:t>«Мой родной </a:t>
            </a:r>
            <a:r>
              <a:rPr lang="ru-RU" dirty="0" smtClean="0"/>
              <a:t>Новосибирск».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Оформление </a:t>
            </a:r>
            <a:r>
              <a:rPr lang="ru-RU" dirty="0"/>
              <a:t>фото выставки «Наши любимые места».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Подборка </a:t>
            </a:r>
            <a:r>
              <a:rPr lang="ru-RU" dirty="0"/>
              <a:t>стихотворений, загадок, пословиц, поговорок.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Составление </a:t>
            </a:r>
            <a:r>
              <a:rPr lang="ru-RU" dirty="0"/>
              <a:t>родителей с детьми описательных рассказов о своей улице, </a:t>
            </a:r>
            <a:r>
              <a:rPr lang="ru-RU" dirty="0" smtClean="0"/>
              <a:t>доме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Видео ролики «Интересные места в Новосибирске»</a:t>
            </a:r>
            <a:endParaRPr lang="ru-RU" dirty="0"/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30" y="3686962"/>
            <a:ext cx="6368750" cy="31710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5924" y="3422469"/>
            <a:ext cx="4096773" cy="343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8256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40035" y="658574"/>
            <a:ext cx="5315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Заключительный этап:</a:t>
            </a:r>
            <a:endParaRPr lang="ru-RU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1690688"/>
            <a:ext cx="87286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Мультфильм о Новосибирске ,снятый совместно с ребятами группы «</a:t>
            </a:r>
            <a:r>
              <a:rPr lang="ru-RU" dirty="0" err="1" smtClean="0"/>
              <a:t>Дельфинчик</a:t>
            </a:r>
            <a:r>
              <a:rPr lang="ru-RU" dirty="0" smtClean="0"/>
              <a:t>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Экскурсия для сотрудников детского сада «Тихий центр»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525" y="2534194"/>
            <a:ext cx="5409503" cy="41728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605" y="2534194"/>
            <a:ext cx="5695405" cy="417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1523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26080" y="470263"/>
            <a:ext cx="46821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    Результаты проекта: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18457" y="1515291"/>
            <a:ext cx="996696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1.У </a:t>
            </a:r>
            <a:r>
              <a:rPr lang="ru-RU" b="1" dirty="0"/>
              <a:t>детей сформирована система знаний о своем городе, о традициях, достопримечательностях родного края.</a:t>
            </a:r>
            <a:endParaRPr lang="ru-RU" dirty="0"/>
          </a:p>
          <a:p>
            <a:r>
              <a:rPr lang="ru-RU" b="1" dirty="0"/>
              <a:t>2. Созданы необходимые условия в группе по формированию целостного представления о Родине.</a:t>
            </a:r>
            <a:endParaRPr lang="ru-RU" dirty="0"/>
          </a:p>
          <a:p>
            <a:r>
              <a:rPr lang="ru-RU" b="1" dirty="0"/>
              <a:t>3. У детей появился интерес к достопримечательностям родного края. Желание их посетить.</a:t>
            </a:r>
            <a:endParaRPr lang="ru-RU" dirty="0"/>
          </a:p>
          <a:p>
            <a:r>
              <a:rPr lang="ru-RU" b="1" dirty="0"/>
              <a:t>4. Повышение речевой активности детей, активизация словаря по теме проекта. </a:t>
            </a:r>
            <a:endParaRPr lang="ru-RU" dirty="0"/>
          </a:p>
          <a:p>
            <a:r>
              <a:rPr lang="ru-RU" b="1" dirty="0"/>
              <a:t>5. Знание детьми о безопасном поведении на улицах родного города.</a:t>
            </a:r>
            <a:endParaRPr lang="ru-RU" dirty="0"/>
          </a:p>
          <a:p>
            <a:r>
              <a:rPr lang="ru-RU" b="1" dirty="0"/>
              <a:t>6. Участие родителей в пополнения материалом по теме проекта, </a:t>
            </a:r>
            <a:r>
              <a:rPr lang="ru-RU" b="1" dirty="0" smtClean="0"/>
              <a:t>проявляющих </a:t>
            </a:r>
            <a:r>
              <a:rPr lang="ru-RU" b="1" dirty="0"/>
              <a:t>интерес к жизни группы, детского сада.</a:t>
            </a: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2217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361</TotalTime>
  <Words>906</Words>
  <Application>Microsoft Office PowerPoint</Application>
  <PresentationFormat>Широкоэкранный</PresentationFormat>
  <Paragraphs>131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Times New Roman</vt:lpstr>
      <vt:lpstr>Office Theme</vt:lpstr>
      <vt:lpstr>ГОРОДА НОВОСИБИРСКА  «МУНИЦИПАЛЬНОЕ КАЗЕННОЕ ДОШКОЛЬНОЕ ОБРАЗОВАТЕЛЬНОЕ УЧРЕЖДЕНИЕ ДЕТСКИЙ САД № 331 Радуга»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Pavel</dc:creator>
  <cp:lastModifiedBy>Pavel</cp:lastModifiedBy>
  <cp:revision>39</cp:revision>
  <dcterms:created xsi:type="dcterms:W3CDTF">2023-04-08T13:47:15Z</dcterms:created>
  <dcterms:modified xsi:type="dcterms:W3CDTF">2023-04-19T13:39:08Z</dcterms:modified>
</cp:coreProperties>
</file>