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0" r:id="rId3"/>
    <p:sldId id="271" r:id="rId4"/>
    <p:sldId id="257" r:id="rId5"/>
    <p:sldId id="261" r:id="rId6"/>
    <p:sldId id="263" r:id="rId7"/>
    <p:sldId id="262" r:id="rId8"/>
    <p:sldId id="274" r:id="rId9"/>
    <p:sldId id="264" r:id="rId10"/>
    <p:sldId id="265" r:id="rId11"/>
    <p:sldId id="266" r:id="rId12"/>
    <p:sldId id="267" r:id="rId13"/>
    <p:sldId id="268" r:id="rId14"/>
    <p:sldId id="272" r:id="rId15"/>
    <p:sldId id="288" r:id="rId16"/>
    <p:sldId id="273" r:id="rId17"/>
    <p:sldId id="290" r:id="rId18"/>
    <p:sldId id="275" r:id="rId19"/>
    <p:sldId id="291" r:id="rId20"/>
    <p:sldId id="276" r:id="rId21"/>
    <p:sldId id="278" r:id="rId22"/>
    <p:sldId id="277" r:id="rId23"/>
    <p:sldId id="279" r:id="rId24"/>
    <p:sldId id="289" r:id="rId25"/>
    <p:sldId id="280" r:id="rId26"/>
    <p:sldId id="283" r:id="rId27"/>
    <p:sldId id="281" r:id="rId28"/>
    <p:sldId id="282" r:id="rId29"/>
    <p:sldId id="286" r:id="rId30"/>
    <p:sldId id="284" r:id="rId31"/>
    <p:sldId id="285" r:id="rId32"/>
    <p:sldId id="287" r:id="rId33"/>
  </p:sldIdLst>
  <p:sldSz cx="12192000" cy="6858000"/>
  <p:notesSz cx="6858000" cy="12192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2A2F"/>
    <a:srgbClr val="00FF00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131021537685386"/>
          <c:y val="2.6891863962473731E-2"/>
          <c:w val="0.89397865655948228"/>
          <c:h val="0.8613014561734841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2947566076342039E-2"/>
                  <c:y val="1.07743353634895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08B-4B87-BFBD-9E69EDACB44D}"/>
                </c:ext>
              </c:extLst>
            </c:dLbl>
            <c:dLbl>
              <c:idx val="1"/>
              <c:layout>
                <c:manualLayout>
                  <c:x val="2.5242141994479585E-2"/>
                  <c:y val="1.07743353634895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08B-4B87-BFBD-9E69EDACB44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Начало проекта</c:v>
                </c:pt>
                <c:pt idx="1">
                  <c:v>Конец проекта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2.9</c:v>
                </c:pt>
                <c:pt idx="1">
                  <c:v>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08B-4B87-BFBD-9E69EDACB4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37774976"/>
        <c:axId val="137776512"/>
        <c:axId val="0"/>
      </c:bar3DChart>
      <c:catAx>
        <c:axId val="137774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7776512"/>
        <c:crosses val="autoZero"/>
        <c:auto val="1"/>
        <c:lblAlgn val="ctr"/>
        <c:lblOffset val="100"/>
        <c:noMultiLvlLbl val="0"/>
      </c:catAx>
      <c:valAx>
        <c:axId val="1377765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77749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064931911605717E-2"/>
          <c:y val="6.2486634150588215E-2"/>
          <c:w val="0.58620177405761986"/>
          <c:h val="0.7565603674540682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8793449179599353E-2"/>
                  <c:y val="9.2241719009542184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AC2-4624-86C6-6696A732B3B7}"/>
                </c:ext>
              </c:extLst>
            </c:dLbl>
            <c:dLbl>
              <c:idx val="3"/>
              <c:layout>
                <c:manualLayout>
                  <c:x val="1.301084943203032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AC2-4624-86C6-6696A732B3B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Начало проекта</c:v>
                </c:pt>
                <c:pt idx="3">
                  <c:v>Конец пректа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%">
                  <c:v>0.2</c:v>
                </c:pt>
                <c:pt idx="3" formatCode="0%">
                  <c:v>0.75000000000000133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AC2-4624-86C6-6696A732B3B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Начало проекта</c:v>
                </c:pt>
                <c:pt idx="3">
                  <c:v>Конец пректа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3-7AC2-4624-86C6-6696A732B3B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Начало проекта</c:v>
                </c:pt>
                <c:pt idx="3">
                  <c:v>Конец пректа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4-7AC2-4624-86C6-6696A732B3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6"/>
        <c:gapDepth val="193"/>
        <c:shape val="cylinder"/>
        <c:axId val="141112448"/>
        <c:axId val="141113984"/>
        <c:axId val="0"/>
      </c:bar3DChart>
      <c:catAx>
        <c:axId val="141112448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41113984"/>
        <c:crosses val="autoZero"/>
        <c:auto val="1"/>
        <c:lblAlgn val="ctr"/>
        <c:lblOffset val="100"/>
        <c:noMultiLvlLbl val="0"/>
      </c:catAx>
      <c:valAx>
        <c:axId val="14111398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4111244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7A764E-7089-4827-97E3-82B22A6771C4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254181-E4EC-4E70-86B6-6DE53832FD8E}">
      <dgm:prSet phldrT="[Текст]"/>
      <dgm:spPr>
        <a:solidFill>
          <a:schemeClr val="accent1">
            <a:lumMod val="60000"/>
            <a:lumOff val="40000"/>
          </a:schemeClr>
        </a:solidFill>
        <a:ln>
          <a:solidFill>
            <a:srgbClr val="FFFF00"/>
          </a:solidFill>
        </a:ln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Познавательное развитие</a:t>
          </a:r>
        </a:p>
      </dgm:t>
    </dgm:pt>
    <dgm:pt modelId="{ABC82588-D110-4E1A-B618-FD23AAE57322}" type="parTrans" cxnId="{69AD5493-8851-4B1F-BC48-B9B28D33D87E}">
      <dgm:prSet/>
      <dgm:spPr/>
      <dgm:t>
        <a:bodyPr/>
        <a:lstStyle/>
        <a:p>
          <a:endParaRPr lang="ru-RU"/>
        </a:p>
      </dgm:t>
    </dgm:pt>
    <dgm:pt modelId="{6055924E-2D90-42D7-A660-A12A1933165C}" type="sibTrans" cxnId="{69AD5493-8851-4B1F-BC48-B9B28D33D87E}">
      <dgm:prSet/>
      <dgm:spPr/>
      <dgm:t>
        <a:bodyPr/>
        <a:lstStyle/>
        <a:p>
          <a:endParaRPr lang="ru-RU"/>
        </a:p>
      </dgm:t>
    </dgm:pt>
    <dgm:pt modelId="{617C681B-D450-48FD-ACF8-B5CD8C9F74B8}">
      <dgm:prSet phldrT="[Текст]"/>
      <dgm:spPr>
        <a:solidFill>
          <a:schemeClr val="accent1">
            <a:lumMod val="60000"/>
            <a:lumOff val="40000"/>
          </a:schemeClr>
        </a:solidFill>
        <a:ln>
          <a:solidFill>
            <a:srgbClr val="FFFF00"/>
          </a:solidFill>
        </a:ln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Социально-коммуникативное развитие</a:t>
          </a:r>
        </a:p>
      </dgm:t>
    </dgm:pt>
    <dgm:pt modelId="{5AE5AC10-19A2-472C-AE0B-538B2FB256B7}" type="parTrans" cxnId="{528C6C47-AED9-421D-A923-ADF782B1D482}">
      <dgm:prSet/>
      <dgm:spPr/>
      <dgm:t>
        <a:bodyPr/>
        <a:lstStyle/>
        <a:p>
          <a:endParaRPr lang="ru-RU"/>
        </a:p>
      </dgm:t>
    </dgm:pt>
    <dgm:pt modelId="{00F97E0F-0C3F-49C8-A31D-8FCA9AB26FBB}" type="sibTrans" cxnId="{528C6C47-AED9-421D-A923-ADF782B1D482}">
      <dgm:prSet/>
      <dgm:spPr/>
      <dgm:t>
        <a:bodyPr/>
        <a:lstStyle/>
        <a:p>
          <a:endParaRPr lang="ru-RU"/>
        </a:p>
      </dgm:t>
    </dgm:pt>
    <dgm:pt modelId="{DDF94DCB-2298-4EBB-A747-573109B8ED8E}">
      <dgm:prSet phldrT="[Текст]"/>
      <dgm:spPr>
        <a:solidFill>
          <a:schemeClr val="accent1">
            <a:lumMod val="60000"/>
            <a:lumOff val="40000"/>
          </a:schemeClr>
        </a:solidFill>
        <a:ln>
          <a:solidFill>
            <a:srgbClr val="FFFF00"/>
          </a:solidFill>
        </a:ln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Речевое развитие</a:t>
          </a:r>
        </a:p>
      </dgm:t>
    </dgm:pt>
    <dgm:pt modelId="{D84E599B-8FF8-4993-9D32-00C08EAFA4AF}" type="parTrans" cxnId="{F4BE2FE1-2F2E-4B8D-8C4E-111A9B575989}">
      <dgm:prSet/>
      <dgm:spPr/>
      <dgm:t>
        <a:bodyPr/>
        <a:lstStyle/>
        <a:p>
          <a:endParaRPr lang="ru-RU"/>
        </a:p>
      </dgm:t>
    </dgm:pt>
    <dgm:pt modelId="{EDAFA7C8-F094-4A75-B5BA-DC475AA471D0}" type="sibTrans" cxnId="{F4BE2FE1-2F2E-4B8D-8C4E-111A9B575989}">
      <dgm:prSet/>
      <dgm:spPr/>
      <dgm:t>
        <a:bodyPr/>
        <a:lstStyle/>
        <a:p>
          <a:endParaRPr lang="ru-RU"/>
        </a:p>
      </dgm:t>
    </dgm:pt>
    <dgm:pt modelId="{786C176C-4D69-4857-8612-B3A90FD599DE}">
      <dgm:prSet phldrT="[Текст]"/>
      <dgm:spPr>
        <a:solidFill>
          <a:schemeClr val="accent1">
            <a:lumMod val="60000"/>
            <a:lumOff val="40000"/>
          </a:schemeClr>
        </a:solidFill>
        <a:ln>
          <a:solidFill>
            <a:srgbClr val="FFFF00"/>
          </a:solidFill>
        </a:ln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Художественно-эстетическое творчество</a:t>
          </a:r>
        </a:p>
      </dgm:t>
    </dgm:pt>
    <dgm:pt modelId="{0728D6C7-FB6C-46E3-891B-754B588363C3}" type="parTrans" cxnId="{D5809072-6C03-4823-AE99-E5D9973B8C04}">
      <dgm:prSet/>
      <dgm:spPr/>
      <dgm:t>
        <a:bodyPr/>
        <a:lstStyle/>
        <a:p>
          <a:endParaRPr lang="ru-RU"/>
        </a:p>
      </dgm:t>
    </dgm:pt>
    <dgm:pt modelId="{92970EB2-92B7-43D5-AB28-E307137D90ED}" type="sibTrans" cxnId="{D5809072-6C03-4823-AE99-E5D9973B8C04}">
      <dgm:prSet/>
      <dgm:spPr/>
      <dgm:t>
        <a:bodyPr/>
        <a:lstStyle/>
        <a:p>
          <a:endParaRPr lang="ru-RU"/>
        </a:p>
      </dgm:t>
    </dgm:pt>
    <dgm:pt modelId="{F24B292A-BB3C-4D24-B72A-76A558EB4B2A}" type="pres">
      <dgm:prSet presAssocID="{8C7A764E-7089-4827-97E3-82B22A6771C4}" presName="cycle" presStyleCnt="0">
        <dgm:presLayoutVars>
          <dgm:dir/>
          <dgm:resizeHandles val="exact"/>
        </dgm:presLayoutVars>
      </dgm:prSet>
      <dgm:spPr/>
    </dgm:pt>
    <dgm:pt modelId="{8EFB8158-BB75-4B1D-8D56-EA025CED323B}" type="pres">
      <dgm:prSet presAssocID="{B5254181-E4EC-4E70-86B6-6DE53832FD8E}" presName="node" presStyleLbl="node1" presStyleIdx="0" presStyleCnt="4">
        <dgm:presLayoutVars>
          <dgm:bulletEnabled val="1"/>
        </dgm:presLayoutVars>
      </dgm:prSet>
      <dgm:spPr/>
    </dgm:pt>
    <dgm:pt modelId="{F3A00854-731B-49BF-9227-5C9D218A76B8}" type="pres">
      <dgm:prSet presAssocID="{B5254181-E4EC-4E70-86B6-6DE53832FD8E}" presName="spNode" presStyleCnt="0"/>
      <dgm:spPr/>
    </dgm:pt>
    <dgm:pt modelId="{20536BF9-0EF4-412A-8043-AFC51C3A0EF2}" type="pres">
      <dgm:prSet presAssocID="{6055924E-2D90-42D7-A660-A12A1933165C}" presName="sibTrans" presStyleLbl="sibTrans1D1" presStyleIdx="0" presStyleCnt="4"/>
      <dgm:spPr/>
    </dgm:pt>
    <dgm:pt modelId="{69612B02-42A9-4579-9A4E-77EBD7C665F0}" type="pres">
      <dgm:prSet presAssocID="{617C681B-D450-48FD-ACF8-B5CD8C9F74B8}" presName="node" presStyleLbl="node1" presStyleIdx="1" presStyleCnt="4">
        <dgm:presLayoutVars>
          <dgm:bulletEnabled val="1"/>
        </dgm:presLayoutVars>
      </dgm:prSet>
      <dgm:spPr/>
    </dgm:pt>
    <dgm:pt modelId="{8D972739-8DB9-4610-96C0-491F0380F6B4}" type="pres">
      <dgm:prSet presAssocID="{617C681B-D450-48FD-ACF8-B5CD8C9F74B8}" presName="spNode" presStyleCnt="0"/>
      <dgm:spPr/>
    </dgm:pt>
    <dgm:pt modelId="{1CBCB017-CE24-4BAE-8526-97A9882FC1E5}" type="pres">
      <dgm:prSet presAssocID="{00F97E0F-0C3F-49C8-A31D-8FCA9AB26FBB}" presName="sibTrans" presStyleLbl="sibTrans1D1" presStyleIdx="1" presStyleCnt="4"/>
      <dgm:spPr/>
    </dgm:pt>
    <dgm:pt modelId="{A265C80F-43C9-44C6-A50D-5BDCBFD1EF02}" type="pres">
      <dgm:prSet presAssocID="{DDF94DCB-2298-4EBB-A747-573109B8ED8E}" presName="node" presStyleLbl="node1" presStyleIdx="2" presStyleCnt="4">
        <dgm:presLayoutVars>
          <dgm:bulletEnabled val="1"/>
        </dgm:presLayoutVars>
      </dgm:prSet>
      <dgm:spPr/>
    </dgm:pt>
    <dgm:pt modelId="{EA879DDC-D2D2-4C3B-BC46-9C5A2D5AE44E}" type="pres">
      <dgm:prSet presAssocID="{DDF94DCB-2298-4EBB-A747-573109B8ED8E}" presName="spNode" presStyleCnt="0"/>
      <dgm:spPr/>
    </dgm:pt>
    <dgm:pt modelId="{BCEFDAB1-D61D-41A7-BB0A-A864C1BD332B}" type="pres">
      <dgm:prSet presAssocID="{EDAFA7C8-F094-4A75-B5BA-DC475AA471D0}" presName="sibTrans" presStyleLbl="sibTrans1D1" presStyleIdx="2" presStyleCnt="4"/>
      <dgm:spPr/>
    </dgm:pt>
    <dgm:pt modelId="{75646E28-C9C3-41D3-97F4-CD1D48BD9930}" type="pres">
      <dgm:prSet presAssocID="{786C176C-4D69-4857-8612-B3A90FD599DE}" presName="node" presStyleLbl="node1" presStyleIdx="3" presStyleCnt="4">
        <dgm:presLayoutVars>
          <dgm:bulletEnabled val="1"/>
        </dgm:presLayoutVars>
      </dgm:prSet>
      <dgm:spPr/>
    </dgm:pt>
    <dgm:pt modelId="{6D7F4FA7-FFAB-45EC-9254-9170E7E84BCC}" type="pres">
      <dgm:prSet presAssocID="{786C176C-4D69-4857-8612-B3A90FD599DE}" presName="spNode" presStyleCnt="0"/>
      <dgm:spPr/>
    </dgm:pt>
    <dgm:pt modelId="{4438901B-6C47-44FE-8E4C-FEE699F3B9E5}" type="pres">
      <dgm:prSet presAssocID="{92970EB2-92B7-43D5-AB28-E307137D90ED}" presName="sibTrans" presStyleLbl="sibTrans1D1" presStyleIdx="3" presStyleCnt="4"/>
      <dgm:spPr/>
    </dgm:pt>
  </dgm:ptLst>
  <dgm:cxnLst>
    <dgm:cxn modelId="{D0A45F23-178F-4733-BD09-BFD7B6099619}" type="presOf" srcId="{6055924E-2D90-42D7-A660-A12A1933165C}" destId="{20536BF9-0EF4-412A-8043-AFC51C3A0EF2}" srcOrd="0" destOrd="0" presId="urn:microsoft.com/office/officeart/2005/8/layout/cycle6"/>
    <dgm:cxn modelId="{7628062E-E4F1-4882-9C9D-4155D989B47E}" type="presOf" srcId="{B5254181-E4EC-4E70-86B6-6DE53832FD8E}" destId="{8EFB8158-BB75-4B1D-8D56-EA025CED323B}" srcOrd="0" destOrd="0" presId="urn:microsoft.com/office/officeart/2005/8/layout/cycle6"/>
    <dgm:cxn modelId="{528C6C47-AED9-421D-A923-ADF782B1D482}" srcId="{8C7A764E-7089-4827-97E3-82B22A6771C4}" destId="{617C681B-D450-48FD-ACF8-B5CD8C9F74B8}" srcOrd="1" destOrd="0" parTransId="{5AE5AC10-19A2-472C-AE0B-538B2FB256B7}" sibTransId="{00F97E0F-0C3F-49C8-A31D-8FCA9AB26FBB}"/>
    <dgm:cxn modelId="{D5809072-6C03-4823-AE99-E5D9973B8C04}" srcId="{8C7A764E-7089-4827-97E3-82B22A6771C4}" destId="{786C176C-4D69-4857-8612-B3A90FD599DE}" srcOrd="3" destOrd="0" parTransId="{0728D6C7-FB6C-46E3-891B-754B588363C3}" sibTransId="{92970EB2-92B7-43D5-AB28-E307137D90ED}"/>
    <dgm:cxn modelId="{EAA6D259-058D-4598-A325-D6F630CA0DF7}" type="presOf" srcId="{92970EB2-92B7-43D5-AB28-E307137D90ED}" destId="{4438901B-6C47-44FE-8E4C-FEE699F3B9E5}" srcOrd="0" destOrd="0" presId="urn:microsoft.com/office/officeart/2005/8/layout/cycle6"/>
    <dgm:cxn modelId="{7921658D-B08D-4BAE-809A-FCEDDEF29B89}" type="presOf" srcId="{DDF94DCB-2298-4EBB-A747-573109B8ED8E}" destId="{A265C80F-43C9-44C6-A50D-5BDCBFD1EF02}" srcOrd="0" destOrd="0" presId="urn:microsoft.com/office/officeart/2005/8/layout/cycle6"/>
    <dgm:cxn modelId="{A55D1A8E-902C-4EF6-A834-260C477D7E23}" type="presOf" srcId="{617C681B-D450-48FD-ACF8-B5CD8C9F74B8}" destId="{69612B02-42A9-4579-9A4E-77EBD7C665F0}" srcOrd="0" destOrd="0" presId="urn:microsoft.com/office/officeart/2005/8/layout/cycle6"/>
    <dgm:cxn modelId="{69AD5493-8851-4B1F-BC48-B9B28D33D87E}" srcId="{8C7A764E-7089-4827-97E3-82B22A6771C4}" destId="{B5254181-E4EC-4E70-86B6-6DE53832FD8E}" srcOrd="0" destOrd="0" parTransId="{ABC82588-D110-4E1A-B618-FD23AAE57322}" sibTransId="{6055924E-2D90-42D7-A660-A12A1933165C}"/>
    <dgm:cxn modelId="{5683CDAE-6FE5-474A-8D4D-CA91475763A2}" type="presOf" srcId="{786C176C-4D69-4857-8612-B3A90FD599DE}" destId="{75646E28-C9C3-41D3-97F4-CD1D48BD9930}" srcOrd="0" destOrd="0" presId="urn:microsoft.com/office/officeart/2005/8/layout/cycle6"/>
    <dgm:cxn modelId="{DA58E3B8-5C39-49FE-93D6-8617BCA1B029}" type="presOf" srcId="{00F97E0F-0C3F-49C8-A31D-8FCA9AB26FBB}" destId="{1CBCB017-CE24-4BAE-8526-97A9882FC1E5}" srcOrd="0" destOrd="0" presId="urn:microsoft.com/office/officeart/2005/8/layout/cycle6"/>
    <dgm:cxn modelId="{685AFDCE-64A9-4E0A-A366-EAE980EF49B6}" type="presOf" srcId="{EDAFA7C8-F094-4A75-B5BA-DC475AA471D0}" destId="{BCEFDAB1-D61D-41A7-BB0A-A864C1BD332B}" srcOrd="0" destOrd="0" presId="urn:microsoft.com/office/officeart/2005/8/layout/cycle6"/>
    <dgm:cxn modelId="{E0F9F3D7-0B32-4752-BC1E-899648F7A538}" type="presOf" srcId="{8C7A764E-7089-4827-97E3-82B22A6771C4}" destId="{F24B292A-BB3C-4D24-B72A-76A558EB4B2A}" srcOrd="0" destOrd="0" presId="urn:microsoft.com/office/officeart/2005/8/layout/cycle6"/>
    <dgm:cxn modelId="{F4BE2FE1-2F2E-4B8D-8C4E-111A9B575989}" srcId="{8C7A764E-7089-4827-97E3-82B22A6771C4}" destId="{DDF94DCB-2298-4EBB-A747-573109B8ED8E}" srcOrd="2" destOrd="0" parTransId="{D84E599B-8FF8-4993-9D32-00C08EAFA4AF}" sibTransId="{EDAFA7C8-F094-4A75-B5BA-DC475AA471D0}"/>
    <dgm:cxn modelId="{D0E97D3B-130B-499C-B4C5-8B42DE7DEB2D}" type="presParOf" srcId="{F24B292A-BB3C-4D24-B72A-76A558EB4B2A}" destId="{8EFB8158-BB75-4B1D-8D56-EA025CED323B}" srcOrd="0" destOrd="0" presId="urn:microsoft.com/office/officeart/2005/8/layout/cycle6"/>
    <dgm:cxn modelId="{0A01D924-BBE0-470C-B269-DB4ED1B05E1A}" type="presParOf" srcId="{F24B292A-BB3C-4D24-B72A-76A558EB4B2A}" destId="{F3A00854-731B-49BF-9227-5C9D218A76B8}" srcOrd="1" destOrd="0" presId="urn:microsoft.com/office/officeart/2005/8/layout/cycle6"/>
    <dgm:cxn modelId="{6788DDFC-668C-4D24-AF09-28D4734027F7}" type="presParOf" srcId="{F24B292A-BB3C-4D24-B72A-76A558EB4B2A}" destId="{20536BF9-0EF4-412A-8043-AFC51C3A0EF2}" srcOrd="2" destOrd="0" presId="urn:microsoft.com/office/officeart/2005/8/layout/cycle6"/>
    <dgm:cxn modelId="{65D44022-88F6-42D3-ACE0-3FAE6D77E62F}" type="presParOf" srcId="{F24B292A-BB3C-4D24-B72A-76A558EB4B2A}" destId="{69612B02-42A9-4579-9A4E-77EBD7C665F0}" srcOrd="3" destOrd="0" presId="urn:microsoft.com/office/officeart/2005/8/layout/cycle6"/>
    <dgm:cxn modelId="{3C62D68A-F42D-4171-B91F-91A7ACF12553}" type="presParOf" srcId="{F24B292A-BB3C-4D24-B72A-76A558EB4B2A}" destId="{8D972739-8DB9-4610-96C0-491F0380F6B4}" srcOrd="4" destOrd="0" presId="urn:microsoft.com/office/officeart/2005/8/layout/cycle6"/>
    <dgm:cxn modelId="{8DA5BF41-02EE-4108-BCB7-D2DF7E9AE846}" type="presParOf" srcId="{F24B292A-BB3C-4D24-B72A-76A558EB4B2A}" destId="{1CBCB017-CE24-4BAE-8526-97A9882FC1E5}" srcOrd="5" destOrd="0" presId="urn:microsoft.com/office/officeart/2005/8/layout/cycle6"/>
    <dgm:cxn modelId="{AA302184-4243-4B1E-8DD4-A6E6F828B427}" type="presParOf" srcId="{F24B292A-BB3C-4D24-B72A-76A558EB4B2A}" destId="{A265C80F-43C9-44C6-A50D-5BDCBFD1EF02}" srcOrd="6" destOrd="0" presId="urn:microsoft.com/office/officeart/2005/8/layout/cycle6"/>
    <dgm:cxn modelId="{BEC34160-F2FF-4E34-9225-FE162F703321}" type="presParOf" srcId="{F24B292A-BB3C-4D24-B72A-76A558EB4B2A}" destId="{EA879DDC-D2D2-4C3B-BC46-9C5A2D5AE44E}" srcOrd="7" destOrd="0" presId="urn:microsoft.com/office/officeart/2005/8/layout/cycle6"/>
    <dgm:cxn modelId="{8DEA6B24-2A0A-4DB1-BC0A-A80775C68594}" type="presParOf" srcId="{F24B292A-BB3C-4D24-B72A-76A558EB4B2A}" destId="{BCEFDAB1-D61D-41A7-BB0A-A864C1BD332B}" srcOrd="8" destOrd="0" presId="urn:microsoft.com/office/officeart/2005/8/layout/cycle6"/>
    <dgm:cxn modelId="{E819B06D-90EA-444A-8FF5-FA6DA3144B19}" type="presParOf" srcId="{F24B292A-BB3C-4D24-B72A-76A558EB4B2A}" destId="{75646E28-C9C3-41D3-97F4-CD1D48BD9930}" srcOrd="9" destOrd="0" presId="urn:microsoft.com/office/officeart/2005/8/layout/cycle6"/>
    <dgm:cxn modelId="{A8DFB22E-4E5E-44A5-8785-90BD78F80BDB}" type="presParOf" srcId="{F24B292A-BB3C-4D24-B72A-76A558EB4B2A}" destId="{6D7F4FA7-FFAB-45EC-9254-9170E7E84BCC}" srcOrd="10" destOrd="0" presId="urn:microsoft.com/office/officeart/2005/8/layout/cycle6"/>
    <dgm:cxn modelId="{15388803-99B0-4678-A503-A0518B39A17B}" type="presParOf" srcId="{F24B292A-BB3C-4D24-B72A-76A558EB4B2A}" destId="{4438901B-6C47-44FE-8E4C-FEE699F3B9E5}" srcOrd="11" destOrd="0" presId="urn:microsoft.com/office/officeart/2005/8/layout/cycle6"/>
  </dgm:cxnLst>
  <dgm:bg/>
  <dgm:whole>
    <a:ln>
      <a:solidFill>
        <a:srgbClr val="FF000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B8158-BB75-4B1D-8D56-EA025CED323B}">
      <dsp:nvSpPr>
        <dsp:cNvPr id="0" name=""/>
        <dsp:cNvSpPr/>
      </dsp:nvSpPr>
      <dsp:spPr>
        <a:xfrm>
          <a:off x="4461792" y="2434"/>
          <a:ext cx="2274639" cy="147851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Познавательное развитие</a:t>
          </a:r>
        </a:p>
      </dsp:txBody>
      <dsp:txXfrm>
        <a:off x="4533967" y="74609"/>
        <a:ext cx="2130289" cy="1334165"/>
      </dsp:txXfrm>
    </dsp:sp>
    <dsp:sp modelId="{20536BF9-0EF4-412A-8043-AFC51C3A0EF2}">
      <dsp:nvSpPr>
        <dsp:cNvPr id="0" name=""/>
        <dsp:cNvSpPr/>
      </dsp:nvSpPr>
      <dsp:spPr>
        <a:xfrm>
          <a:off x="3158301" y="741692"/>
          <a:ext cx="4881621" cy="4881621"/>
        </a:xfrm>
        <a:custGeom>
          <a:avLst/>
          <a:gdLst/>
          <a:ahLst/>
          <a:cxnLst/>
          <a:rect l="0" t="0" r="0" b="0"/>
          <a:pathLst>
            <a:path>
              <a:moveTo>
                <a:pt x="3594486" y="289859"/>
              </a:moveTo>
              <a:arcTo wR="2440810" hR="2440810" stAng="17892429" swAng="2623665"/>
            </a:path>
          </a:pathLst>
        </a:custGeom>
        <a:noFill/>
        <a:ln w="635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612B02-42A9-4579-9A4E-77EBD7C665F0}">
      <dsp:nvSpPr>
        <dsp:cNvPr id="0" name=""/>
        <dsp:cNvSpPr/>
      </dsp:nvSpPr>
      <dsp:spPr>
        <a:xfrm>
          <a:off x="6902603" y="2443245"/>
          <a:ext cx="2274639" cy="147851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Социально-коммуникативное развитие</a:t>
          </a:r>
        </a:p>
      </dsp:txBody>
      <dsp:txXfrm>
        <a:off x="6974778" y="2515420"/>
        <a:ext cx="2130289" cy="1334165"/>
      </dsp:txXfrm>
    </dsp:sp>
    <dsp:sp modelId="{1CBCB017-CE24-4BAE-8526-97A9882FC1E5}">
      <dsp:nvSpPr>
        <dsp:cNvPr id="0" name=""/>
        <dsp:cNvSpPr/>
      </dsp:nvSpPr>
      <dsp:spPr>
        <a:xfrm>
          <a:off x="3158301" y="741692"/>
          <a:ext cx="4881621" cy="4881621"/>
        </a:xfrm>
        <a:custGeom>
          <a:avLst/>
          <a:gdLst/>
          <a:ahLst/>
          <a:cxnLst/>
          <a:rect l="0" t="0" r="0" b="0"/>
          <a:pathLst>
            <a:path>
              <a:moveTo>
                <a:pt x="4761301" y="3197699"/>
              </a:moveTo>
              <a:arcTo wR="2440810" hR="2440810" stAng="1083906" swAng="2623665"/>
            </a:path>
          </a:pathLst>
        </a:custGeom>
        <a:noFill/>
        <a:ln w="635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65C80F-43C9-44C6-A50D-5BDCBFD1EF02}">
      <dsp:nvSpPr>
        <dsp:cNvPr id="0" name=""/>
        <dsp:cNvSpPr/>
      </dsp:nvSpPr>
      <dsp:spPr>
        <a:xfrm>
          <a:off x="4461792" y="4884056"/>
          <a:ext cx="2274639" cy="147851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Речевое развитие</a:t>
          </a:r>
        </a:p>
      </dsp:txBody>
      <dsp:txXfrm>
        <a:off x="4533967" y="4956231"/>
        <a:ext cx="2130289" cy="1334165"/>
      </dsp:txXfrm>
    </dsp:sp>
    <dsp:sp modelId="{BCEFDAB1-D61D-41A7-BB0A-A864C1BD332B}">
      <dsp:nvSpPr>
        <dsp:cNvPr id="0" name=""/>
        <dsp:cNvSpPr/>
      </dsp:nvSpPr>
      <dsp:spPr>
        <a:xfrm>
          <a:off x="3158301" y="741692"/>
          <a:ext cx="4881621" cy="4881621"/>
        </a:xfrm>
        <a:custGeom>
          <a:avLst/>
          <a:gdLst/>
          <a:ahLst/>
          <a:cxnLst/>
          <a:rect l="0" t="0" r="0" b="0"/>
          <a:pathLst>
            <a:path>
              <a:moveTo>
                <a:pt x="1287135" y="4591761"/>
              </a:moveTo>
              <a:arcTo wR="2440810" hR="2440810" stAng="7092429" swAng="2623665"/>
            </a:path>
          </a:pathLst>
        </a:custGeom>
        <a:noFill/>
        <a:ln w="635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646E28-C9C3-41D3-97F4-CD1D48BD9930}">
      <dsp:nvSpPr>
        <dsp:cNvPr id="0" name=""/>
        <dsp:cNvSpPr/>
      </dsp:nvSpPr>
      <dsp:spPr>
        <a:xfrm>
          <a:off x="2020981" y="2443245"/>
          <a:ext cx="2274639" cy="147851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Художественно-эстетическое творчество</a:t>
          </a:r>
        </a:p>
      </dsp:txBody>
      <dsp:txXfrm>
        <a:off x="2093156" y="2515420"/>
        <a:ext cx="2130289" cy="1334165"/>
      </dsp:txXfrm>
    </dsp:sp>
    <dsp:sp modelId="{4438901B-6C47-44FE-8E4C-FEE699F3B9E5}">
      <dsp:nvSpPr>
        <dsp:cNvPr id="0" name=""/>
        <dsp:cNvSpPr/>
      </dsp:nvSpPr>
      <dsp:spPr>
        <a:xfrm>
          <a:off x="3158301" y="741692"/>
          <a:ext cx="4881621" cy="4881621"/>
        </a:xfrm>
        <a:custGeom>
          <a:avLst/>
          <a:gdLst/>
          <a:ahLst/>
          <a:cxnLst/>
          <a:rect l="0" t="0" r="0" b="0"/>
          <a:pathLst>
            <a:path>
              <a:moveTo>
                <a:pt x="120320" y="1683921"/>
              </a:moveTo>
              <a:arcTo wR="2440810" hR="2440810" stAng="11883906" swAng="2623665"/>
            </a:path>
          </a:pathLst>
        </a:custGeom>
        <a:noFill/>
        <a:ln w="635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0.67213</cdr:x>
      <cdr:y>0</cdr:y>
    </cdr:from>
    <cdr:to>
      <cdr:x>1</cdr:x>
      <cdr:y>0.96997</cdr:y>
    </cdr:to>
    <cdr:sp macro="" textlink="">
      <cdr:nvSpPr>
        <cdr:cNvPr id="2" name="Скругленный прямоугольник 1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904646" y="-1484784"/>
          <a:ext cx="2880330" cy="4896673"/>
        </a:xfrm>
        <a:prstGeom xmlns:a="http://schemas.openxmlformats.org/drawingml/2006/main" prst="roundRect">
          <a:avLst>
            <a:gd name="adj" fmla="val 17051"/>
          </a:avLst>
        </a:prstGeom>
        <a:ln xmlns:a="http://schemas.openxmlformats.org/drawingml/2006/main">
          <a:headEnd/>
          <a:tailEnd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2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onstantia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onstantia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onstantia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onstantia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onstantia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onstantia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onstantia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onstantia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pPr algn="ctr"/>
          <a:r>
            <a:rPr lang="ru-RU" b="1" i="1" u="sng" dirty="0">
              <a:solidFill>
                <a:srgbClr val="FF0000"/>
              </a:solidFill>
            </a:rPr>
            <a:t>Вывод: </a:t>
          </a:r>
        </a:p>
        <a:p xmlns:a="http://schemas.openxmlformats.org/drawingml/2006/main">
          <a:pPr>
            <a:lnSpc>
              <a:spcPct val="150000"/>
            </a:lnSpc>
          </a:pPr>
          <a:r>
            <a: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Графический анализ показывает динамику уровня повышения педагогической культуры  родителей по проблеме приобщения дошкольников к книге на 50% </a:t>
          </a:r>
        </a:p>
        <a:p xmlns:a="http://schemas.openxmlformats.org/drawingml/2006/main">
          <a:pPr>
            <a:lnSpc>
              <a:spcPct val="150000"/>
            </a:lnSpc>
          </a:pP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pPr>
            <a:lnSpc>
              <a:spcPct val="150000"/>
            </a:lnSpc>
          </a:pPr>
          <a:r>
            <a: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 детей и родителей появилось желание записать ребёнка в  детскую библиотеку.</a:t>
          </a:r>
        </a:p>
        <a:p xmlns:a="http://schemas.openxmlformats.org/drawingml/2006/main">
          <a:pPr>
            <a:lnSpc>
              <a:spcPct val="150000"/>
            </a:lnSpc>
          </a:pPr>
          <a:r>
            <a: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	</a:t>
          </a:r>
        </a:p>
      </cdr:txBody>
    </cdr:sp>
  </cdr:relSizeAnchor>
  <cdr:relSizeAnchor xmlns:cdr="http://schemas.openxmlformats.org/drawingml/2006/chartDrawing">
    <cdr:from>
      <cdr:x>0.13267</cdr:x>
      <cdr:y>0.84159</cdr:y>
    </cdr:from>
    <cdr:to>
      <cdr:x>0.24758</cdr:x>
      <cdr:y>0.89687</cdr:y>
    </cdr:to>
    <cdr:sp macro="" textlink="">
      <cdr:nvSpPr>
        <cdr:cNvPr id="3" name="Прямоугольник 2">
          <a:extLst xmlns:a="http://schemas.openxmlformats.org/drawingml/2006/main">
            <a:ext uri="{FF2B5EF4-FFF2-40B4-BE49-F238E27FC236}">
              <a16:creationId xmlns:a16="http://schemas.microsoft.com/office/drawing/2014/main" id="{FC1C884C-24D5-91C3-AC09-87E5737D5573}"/>
            </a:ext>
          </a:extLst>
        </cdr:cNvPr>
        <cdr:cNvSpPr/>
      </cdr:nvSpPr>
      <cdr:spPr>
        <a:xfrm xmlns:a="http://schemas.openxmlformats.org/drawingml/2006/main">
          <a:off x="1454539" y="5104154"/>
          <a:ext cx="1259840" cy="335280"/>
        </a:xfrm>
        <a:prstGeom xmlns:a="http://schemas.openxmlformats.org/drawingml/2006/main" prst="rect">
          <a:avLst/>
        </a:prstGeom>
        <a:solidFill xmlns:a="http://schemas.openxmlformats.org/drawingml/2006/main">
          <a:srgbClr val="00B0F0"/>
        </a:solidFill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Начало года</a:t>
          </a:r>
        </a:p>
      </cdr:txBody>
    </cdr:sp>
  </cdr:relSizeAnchor>
  <cdr:relSizeAnchor xmlns:cdr="http://schemas.openxmlformats.org/drawingml/2006/chartDrawing">
    <cdr:from>
      <cdr:x>0.52467</cdr:x>
      <cdr:y>0.84588</cdr:y>
    </cdr:from>
    <cdr:to>
      <cdr:x>0.64885</cdr:x>
      <cdr:y>0.89614</cdr:y>
    </cdr:to>
    <cdr:sp macro="" textlink="">
      <cdr:nvSpPr>
        <cdr:cNvPr id="4" name="Прямоугольник 3">
          <a:extLst xmlns:a="http://schemas.openxmlformats.org/drawingml/2006/main">
            <a:ext uri="{FF2B5EF4-FFF2-40B4-BE49-F238E27FC236}">
              <a16:creationId xmlns:a16="http://schemas.microsoft.com/office/drawing/2014/main" id="{D8F25EF8-DE06-E87B-C51F-13075EA65E3F}"/>
            </a:ext>
          </a:extLst>
        </cdr:cNvPr>
        <cdr:cNvSpPr/>
      </cdr:nvSpPr>
      <cdr:spPr>
        <a:xfrm xmlns:a="http://schemas.openxmlformats.org/drawingml/2006/main">
          <a:off x="5752219" y="5130177"/>
          <a:ext cx="1361440" cy="304800"/>
        </a:xfrm>
        <a:prstGeom xmlns:a="http://schemas.openxmlformats.org/drawingml/2006/main" prst="rect">
          <a:avLst/>
        </a:prstGeom>
        <a:solidFill xmlns:a="http://schemas.openxmlformats.org/drawingml/2006/main">
          <a:srgbClr val="00B0F0"/>
        </a:solidFill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Конец года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30.05.2024</a:t>
            </a:r>
          </a:p>
        </p:txBody>
      </p:sp>
      <p:sp>
        <p:nvSpPr>
          <p:cNvPr id="41" name="Shape 4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Group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30.05.2024</a:t>
            </a:r>
          </a:p>
        </p:txBody>
      </p:sp>
      <p:sp>
        <p:nvSpPr>
          <p:cNvPr id="15" name="Shape 1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Group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2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1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70" name="Shape 7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1" name="Shape 7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7" cy="823911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72" name="Shape 7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7" cy="368458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30.05.2024</a:t>
            </a:r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Title, Text and Object">
    <p:spTree>
      <p:nvGrpSpPr>
        <p:cNvPr id="1" name="Group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defPPr/>
            <a:lvl1pPr lvl="0">
              <a:defRPr sz="3200"/>
            </a:lvl1pPr>
          </a:lstStyle>
          <a:p>
            <a:r>
              <a:t>Образец заголовка</a:t>
            </a:r>
          </a:p>
        </p:txBody>
      </p:sp>
      <p:sp>
        <p:nvSpPr>
          <p:cNvPr id="32" name="Shape 3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199" cy="4873625"/>
          </a:xfrm>
          <a:prstGeom prst="rect">
            <a:avLst/>
          </a:prstGeom>
        </p:spPr>
        <p:txBody>
          <a:bodyPr/>
          <a:lstStyle>
            <a:defPPr/>
            <a:lvl1pPr lvl="0">
              <a:defRPr sz="3200"/>
            </a:lvl1pPr>
            <a:lvl2pPr lvl="1">
              <a:defRPr sz="2800"/>
            </a:lvl2pPr>
            <a:lvl3pPr lvl="2">
              <a:defRPr sz="2400"/>
            </a:lvl3pPr>
            <a:lvl4pPr lvl="3">
              <a:defRPr sz="2000"/>
            </a:lvl4pPr>
            <a:lvl5pPr lvl="4">
              <a:defRPr sz="20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3" name="Shape 3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600"/>
            </a:lvl1pPr>
            <a:lvl2pPr marL="457200" lvl="1" indent="0">
              <a:buNone/>
              <a:defRPr sz="1400"/>
            </a:lvl2pPr>
            <a:lvl3pPr marL="914400" lvl="2" indent="0">
              <a:buNone/>
              <a:defRPr sz="1200"/>
            </a:lvl3pPr>
            <a:lvl4pPr marL="1371600" lvl="3" indent="0">
              <a:buNone/>
              <a:defRPr sz="1000"/>
            </a:lvl4pPr>
            <a:lvl5pPr marL="1828800" lvl="4" indent="0">
              <a:buNone/>
              <a:defRPr sz="1000"/>
            </a:lvl5pPr>
            <a:lvl6pPr marL="2286000" lvl="5" indent="0">
              <a:buNone/>
              <a:defRPr sz="1000"/>
            </a:lvl6pPr>
            <a:lvl7pPr marL="2743200" lvl="6" indent="0">
              <a:buNone/>
              <a:defRPr sz="1000"/>
            </a:lvl7pPr>
            <a:lvl8pPr marL="3200400" lvl="7" indent="0">
              <a:buNone/>
              <a:defRPr sz="1000"/>
            </a:lvl8pPr>
            <a:lvl9pPr marL="3657600" lvl="8" indent="0">
              <a:buNone/>
              <a:defRPr sz="10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34" name="Shape 3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30.05.2024</a:t>
            </a:r>
          </a:p>
        </p:txBody>
      </p:sp>
      <p:sp>
        <p:nvSpPr>
          <p:cNvPr id="35" name="Shape 3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Title and Picture">
    <p:spTree>
      <p:nvGrpSpPr>
        <p:cNvPr id="1" name="Group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defPPr/>
            <a:lvl1pPr lvl="0">
              <a:defRPr sz="3200"/>
            </a:lvl1pPr>
          </a:lstStyle>
          <a:p>
            <a:r>
              <a:t>Образец заголовка</a:t>
            </a:r>
          </a:p>
        </p:txBody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199" cy="4873625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3200"/>
            </a:lvl1pPr>
            <a:lvl2pPr marL="457200" lvl="1" indent="0">
              <a:buNone/>
              <a:defRPr sz="2800"/>
            </a:lvl2pPr>
            <a:lvl3pPr marL="914400" lvl="2" indent="0">
              <a:buNone/>
              <a:defRPr sz="2400"/>
            </a:lvl3pPr>
            <a:lvl4pPr marL="1371600" lvl="3" indent="0">
              <a:buNone/>
              <a:defRPr sz="2000"/>
            </a:lvl4pPr>
            <a:lvl5pPr marL="1828800" lvl="4" indent="0">
              <a:buNone/>
              <a:defRPr sz="2000"/>
            </a:lvl5pPr>
            <a:lvl6pPr marL="2286000" lvl="5" indent="0">
              <a:buNone/>
              <a:defRPr sz="2000"/>
            </a:lvl6pPr>
            <a:lvl7pPr marL="2743200" lvl="6" indent="0">
              <a:buNone/>
              <a:defRPr sz="2000"/>
            </a:lvl7pPr>
            <a:lvl8pPr marL="3200400" lvl="7" indent="0">
              <a:buNone/>
              <a:defRPr sz="2000"/>
            </a:lvl8pPr>
            <a:lvl9pPr marL="3657600" lvl="8" indent="0">
              <a:buNone/>
              <a:defRPr sz="2000"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600"/>
            </a:lvl1pPr>
            <a:lvl2pPr marL="457200" lvl="1" indent="0">
              <a:buNone/>
              <a:defRPr sz="1400"/>
            </a:lvl2pPr>
            <a:lvl3pPr marL="914400" lvl="2" indent="0">
              <a:buNone/>
              <a:defRPr sz="1200"/>
            </a:lvl3pPr>
            <a:lvl4pPr marL="1371600" lvl="3" indent="0">
              <a:buNone/>
              <a:defRPr sz="1000"/>
            </a:lvl4pPr>
            <a:lvl5pPr marL="1828800" lvl="4" indent="0">
              <a:buNone/>
              <a:defRPr sz="1000"/>
            </a:lvl5pPr>
            <a:lvl6pPr marL="2286000" lvl="5" indent="0">
              <a:buNone/>
              <a:defRPr sz="1000"/>
            </a:lvl6pPr>
            <a:lvl7pPr marL="2743200" lvl="6" indent="0">
              <a:buNone/>
              <a:defRPr sz="1000"/>
            </a:lvl7pPr>
            <a:lvl8pPr marL="3200400" lvl="7" indent="0">
              <a:buNone/>
              <a:defRPr sz="1000"/>
            </a:lvl8pPr>
            <a:lvl9pPr marL="3657600" lvl="8" indent="0">
              <a:buNone/>
              <a:defRPr sz="10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30.05.2024</a:t>
            </a:r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Group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2" name="Shape 5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30.05.2024</a:t>
            </a:r>
          </a:p>
        </p:txBody>
      </p:sp>
      <p:sp>
        <p:nvSpPr>
          <p:cNvPr id="53" name="Shape 5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Group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 txBox="1">
            <a:spLocks noGrp="1"/>
          </p:cNvSpPr>
          <p:nvPr>
            <p:ph type="title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9" name="Shape 9"/>
          <p:cNvSpPr txBox="1">
            <a:spLocks noGrp="1"/>
          </p:cNvSpPr>
          <p:nvPr>
            <p:ph type="body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" name="Shape 1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30.05.2024</a:t>
            </a:r>
          </a:p>
        </p:txBody>
      </p:sp>
      <p:sp>
        <p:nvSpPr>
          <p:cNvPr id="11" name="Shape 1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Образец заголовка</a:t>
            </a:r>
          </a:p>
        </p:txBody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" name="Shape 4"/>
          <p:cNvSpPr txBox="1">
            <a:spLocks noGrp="1"/>
          </p:cNvSpPr>
          <p:nvPr>
            <p:ph type="dt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l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30.05.2024</a:t>
            </a:r>
          </a:p>
        </p:txBody>
      </p:sp>
      <p:sp>
        <p:nvSpPr>
          <p:cNvPr id="5" name="Shape 5"/>
          <p:cNvSpPr txBox="1">
            <a:spLocks noGrp="1"/>
          </p:cNvSpPr>
          <p:nvPr>
            <p:ph type="ft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ct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</p:sldLayoutIdLst>
  <p:txStyles>
    <p:titleStyle>
      <a:defPPr/>
      <a:lvl1pPr lvl="0" algn="l">
        <a:lnSpc>
          <a:spcPct val="90000"/>
        </a:lnSpc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228600" lvl="0" indent="-228600" algn="l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lvl="1" indent="-228600" algn="l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6.jpg"/><Relationship Id="rId4" Type="http://schemas.openxmlformats.org/officeDocument/2006/relationships/image" Target="../media/image7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jpg"/><Relationship Id="rId5" Type="http://schemas.openxmlformats.org/officeDocument/2006/relationships/image" Target="../media/image80.png"/><Relationship Id="rId4" Type="http://schemas.openxmlformats.org/officeDocument/2006/relationships/image" Target="../media/image7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8"/>
          <p:cNvPicPr/>
          <p:nvPr/>
        </p:nvPicPr>
        <p:blipFill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9" name="Shape 79"/>
          <p:cNvSpPr/>
          <p:nvPr/>
        </p:nvSpPr>
        <p:spPr>
          <a:xfrm>
            <a:off x="780177" y="1392572"/>
            <a:ext cx="10452682" cy="553997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роект</a:t>
            </a:r>
            <a:r>
              <a:rPr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/>
            <a:r>
              <a:rPr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Читающее детство</a:t>
            </a:r>
            <a:r>
              <a:rPr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подготовительная группа</a:t>
            </a:r>
          </a:p>
          <a:p>
            <a:pPr marL="0" indent="0" algn="ctr"/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/>
            <a:endParaRPr lang="ru-RU" sz="2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lang="ru-RU" sz="2800" b="1" dirty="0"/>
          </a:p>
          <a:p>
            <a:pPr marL="0" indent="0" algn="r">
              <a:lnSpc>
                <a:spcPct val="150000"/>
              </a:lnSpc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</a:t>
            </a:r>
          </a:p>
          <a:p>
            <a:pPr marL="0" indent="0" algn="r">
              <a:lnSpc>
                <a:spcPct val="150000"/>
              </a:lnSpc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Литюшкина О.С</a:t>
            </a:r>
          </a:p>
          <a:p>
            <a:pPr marL="0" indent="0" algn="r">
              <a:lnSpc>
                <a:spcPct val="150000"/>
              </a:lnSpc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квалификационная категория</a:t>
            </a:r>
          </a:p>
          <a:p>
            <a:pPr marL="0" indent="0" algn="r">
              <a:lnSpc>
                <a:spcPct val="150000"/>
              </a:lnSpc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Рубанова О.В.</a:t>
            </a:r>
          </a:p>
          <a:p>
            <a:pPr algn="r">
              <a:lnSpc>
                <a:spcPct val="150000"/>
              </a:lnSpc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квалификационная категория</a:t>
            </a:r>
          </a:p>
          <a:p>
            <a:pPr marL="0" indent="0" algn="r">
              <a:lnSpc>
                <a:spcPct val="150000"/>
              </a:lnSpc>
            </a:pPr>
            <a:endParaRPr lang="ru-RU" sz="1400" b="1" dirty="0"/>
          </a:p>
          <a:p>
            <a:pPr marL="0" indent="0" algn="ctr"/>
            <a:endParaRPr lang="ru-RU" sz="1400" b="1" dirty="0"/>
          </a:p>
        </p:txBody>
      </p:sp>
      <p:sp>
        <p:nvSpPr>
          <p:cNvPr id="80" name="Shape 80"/>
          <p:cNvSpPr txBox="1"/>
          <p:nvPr/>
        </p:nvSpPr>
        <p:spPr>
          <a:xfrm>
            <a:off x="0" y="67112"/>
            <a:ext cx="12192000" cy="8901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>
              <a:lnSpc>
                <a:spcPct val="150000"/>
              </a:lnSpc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бюджетное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ошкольное образовательное </a:t>
            </a:r>
          </a:p>
          <a:p>
            <a:pPr marL="0" indent="0" algn="ctr">
              <a:lnSpc>
                <a:spcPct val="150000"/>
              </a:lnSpc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чреждение города Новосибирска </a:t>
            </a:r>
          </a:p>
          <a:p>
            <a:pPr marL="0" indent="0" algn="ctr">
              <a:lnSpc>
                <a:spcPct val="150000"/>
              </a:lnSpc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331 «Радуга» </a:t>
            </a:r>
            <a:endParaRPr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35AE1198-D7BC-6C63-9540-53E3B9AB8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514" y="2948473"/>
            <a:ext cx="5093143" cy="3207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8">
            <a:extLst>
              <a:ext uri="{FF2B5EF4-FFF2-40B4-BE49-F238E27FC236}">
                <a16:creationId xmlns:a16="http://schemas.microsoft.com/office/drawing/2014/main" id="{5D33957A-9381-D53C-B2AD-6FD1396C8F32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13670" y="0"/>
            <a:ext cx="12192000" cy="69792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4BFD64-7D91-58C1-0C3A-F5B8E15C1E41}"/>
              </a:ext>
            </a:extLst>
          </p:cNvPr>
          <p:cNvSpPr txBox="1"/>
          <p:nvPr/>
        </p:nvSpPr>
        <p:spPr>
          <a:xfrm>
            <a:off x="578499" y="942392"/>
            <a:ext cx="9265298" cy="638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Паспорт проекта:</a:t>
            </a: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Тип проекта: </a:t>
            </a:r>
            <a:r>
              <a:rPr lang="ru-RU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информационно- познавательный, творческий.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* Продолжительность проекта: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 1 год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* Возраст детей: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6-7 лет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* Участники проекта: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подготовительной группы; родители; воспитатели; муз. руководитель Наумова Светлана Валерьевна; </a:t>
            </a:r>
          </a:p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по физической культуре Буренок Светлана Геннадьевна; </a:t>
            </a:r>
          </a:p>
          <a:p>
            <a:pPr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внешние партнеры: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Новосибирского педагогического колледжа имени А.С. Макаренко,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Андраханова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Лилия Александровна; библиотека Садко; межнациональный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48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8">
            <a:extLst>
              <a:ext uri="{FF2B5EF4-FFF2-40B4-BE49-F238E27FC236}">
                <a16:creationId xmlns:a16="http://schemas.microsoft.com/office/drawing/2014/main" id="{509B95CA-1667-B7D3-E3AD-A88216E3C1F3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0" y="0"/>
            <a:ext cx="12205669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E6DBFAF-4D50-C1C1-BB84-2DF5C5BEBAE0}"/>
              </a:ext>
            </a:extLst>
          </p:cNvPr>
          <p:cNvSpPr txBox="1"/>
          <p:nvPr/>
        </p:nvSpPr>
        <p:spPr>
          <a:xfrm>
            <a:off x="503853" y="457200"/>
            <a:ext cx="11196735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Актуальность</a:t>
            </a:r>
          </a:p>
          <a:p>
            <a:pPr algn="r">
              <a:buNone/>
            </a:pPr>
            <a:endParaRPr lang="ru-RU" sz="1800" b="1" i="0" u="sng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r">
              <a:buNone/>
            </a:pPr>
            <a:r>
              <a:rPr lang="ru-RU" sz="1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«Уметь читать – это означает быть чутким к красоте слова, и мелодиями окружающего мира ».</a:t>
            </a:r>
            <a:endParaRPr lang="ru-RU" sz="1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В.А. Сухомлинский.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Поколение  нынешних дошкольников и школьников в массе не хочет читать книги. Таким положением вещей обеспокоены многие родители. Следует признать, что развитое телевидение, телефоны, компьютеры и интернет в основном не способствуют приобщению подрастающего поколения к книжной культуре, хорошей литературе. Педагоги бьют тревогу : дети безграмотно пишут, не умеют рассуждать, логически и последовательно излагать свои мысли.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Значение хорошей книги в жизни человека сложно переоценить.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Читающий человек - мыслящий человек.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почему так важно прививать детям любовь к книге начиная с дошкольного возраста. Ведь книга способствует расширению горизонта детского знания о мире, помогает ребенку усвоить образцы поведения, воплощенный в тех или иных литературных героях, формирует начальное представления о прекрасном.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endParaRPr lang="ru-RU" sz="180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Содержимое 6" descr="11.png">
            <a:extLst>
              <a:ext uri="{FF2B5EF4-FFF2-40B4-BE49-F238E27FC236}">
                <a16:creationId xmlns:a16="http://schemas.microsoft.com/office/drawing/2014/main" id="{52B10905-2EEC-A1DC-7A2B-EE73A6B4FCA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6289" y="-330021"/>
            <a:ext cx="3468648" cy="2336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0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Picture 85"/>
          <p:cNvPicPr/>
          <p:nvPr/>
        </p:nvPicPr>
        <p:blipFill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7" name="Shape 87"/>
          <p:cNvSpPr txBox="1"/>
          <p:nvPr/>
        </p:nvSpPr>
        <p:spPr>
          <a:xfrm>
            <a:off x="4488110" y="436227"/>
            <a:ext cx="11336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D99657-FB25-2A5A-B4AE-BF5A63AE6F04}"/>
              </a:ext>
            </a:extLst>
          </p:cNvPr>
          <p:cNvSpPr txBox="1"/>
          <p:nvPr/>
        </p:nvSpPr>
        <p:spPr>
          <a:xfrm>
            <a:off x="774440" y="1082558"/>
            <a:ext cx="8826759" cy="5061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750"/>
              </a:spcAft>
            </a:pPr>
            <a:r>
              <a:rPr lang="ru-RU" sz="16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устойчивого интереса ребёнка к художественной и познавательной литературе. Привлечение детей к книге, закрепить интерес к семейному чтению через совместную систему работы: воспитатель, родители.</a:t>
            </a:r>
          </a:p>
          <a:p>
            <a:pPr algn="ctr">
              <a:lnSpc>
                <a:spcPct val="107000"/>
              </a:lnSpc>
              <a:spcAft>
                <a:spcPts val="750"/>
              </a:spcAft>
              <a:buNone/>
            </a:pPr>
            <a:r>
              <a:rPr lang="ru-RU" sz="2800" b="1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  <a:buNone/>
            </a:pP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Формирование у детей интереса к общению с книгой.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  <a:buNone/>
            </a:pP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 Расширение представлений у детей о значении библиотеки в жизни человека.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  <a:buNone/>
            </a:pP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Способствовать формированию запаса литературных и художественных впечатлений.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  <a:buNone/>
            </a:pP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 Воспитание бережного отношения дошкольников к книге как результату труда многих людей.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Привлечение родителей к проблеме домашнего чтения.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ru-RU" sz="1400" kern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F7EC39-BEDD-26E3-B7D6-634D1D4A70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795" y="959446"/>
            <a:ext cx="4598491" cy="33419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2BC36C-32BD-8102-9654-CCD161CC9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46C0ADC-4386-95C1-F4D0-B4CFA6481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</a:t>
            </a:r>
          </a:p>
        </p:txBody>
      </p:sp>
      <p:grpSp>
        <p:nvGrpSpPr>
          <p:cNvPr id="4" name="Diagram group">
            <a:extLst>
              <a:ext uri="{FF2B5EF4-FFF2-40B4-BE49-F238E27FC236}">
                <a16:creationId xmlns:a16="http://schemas.microsoft.com/office/drawing/2014/main" id="{4248F86E-48A4-1C9C-75CD-3B9C5349A728}"/>
              </a:ext>
            </a:extLst>
          </p:cNvPr>
          <p:cNvGrpSpPr/>
          <p:nvPr/>
        </p:nvGrpSpPr>
        <p:grpSpPr>
          <a:xfrm>
            <a:off x="266881" y="476885"/>
            <a:ext cx="3799092" cy="6381115"/>
            <a:chOff x="1013" y="-1"/>
            <a:chExt cx="2631504" cy="4827240"/>
          </a:xfrm>
          <a:scene3d>
            <a:camera prst="isometricOffAxis2Left" zoom="95000"/>
            <a:lightRig rig="flat" dir="t"/>
          </a:scene3d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92C91E8A-051F-5D4D-149C-F35919CD75E4}"/>
                </a:ext>
              </a:extLst>
            </p:cNvPr>
            <p:cNvGrpSpPr/>
            <p:nvPr/>
          </p:nvGrpSpPr>
          <p:grpSpPr>
            <a:xfrm>
              <a:off x="1013" y="-1"/>
              <a:ext cx="2631504" cy="4827240"/>
              <a:chOff x="1013" y="-1"/>
              <a:chExt cx="2631504" cy="4827240"/>
            </a:xfrm>
          </p:grpSpPr>
          <p:sp>
            <p:nvSpPr>
              <p:cNvPr id="6" name="Блок-схема: ручное управление 5">
                <a:extLst>
                  <a:ext uri="{FF2B5EF4-FFF2-40B4-BE49-F238E27FC236}">
                    <a16:creationId xmlns:a16="http://schemas.microsoft.com/office/drawing/2014/main" id="{7AD60765-DE6A-905E-A4BC-9D77F7493506}"/>
                  </a:ext>
                </a:extLst>
              </p:cNvPr>
              <p:cNvSpPr/>
              <p:nvPr/>
            </p:nvSpPr>
            <p:spPr>
              <a:xfrm rot="16200000">
                <a:off x="-1096855" y="1097867"/>
                <a:ext cx="4827240" cy="2631504"/>
              </a:xfrm>
              <a:prstGeom prst="flowChartManualOperation">
                <a:avLst/>
              </a:prstGeom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7" name="Блок-схема: ручное управление 4">
                <a:extLst>
                  <a:ext uri="{FF2B5EF4-FFF2-40B4-BE49-F238E27FC236}">
                    <a16:creationId xmlns:a16="http://schemas.microsoft.com/office/drawing/2014/main" id="{66E6C2E7-65FA-4414-2C5E-6FEF81A12CC6}"/>
                  </a:ext>
                </a:extLst>
              </p:cNvPr>
              <p:cNvSpPr txBox="1"/>
              <p:nvPr/>
            </p:nvSpPr>
            <p:spPr>
              <a:xfrm rot="21600000">
                <a:off x="1013" y="965447"/>
                <a:ext cx="2631504" cy="2896344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200" tIns="0" rIns="76200" bIns="0" numCol="1" spcCol="1270" anchor="t" anchorCtr="0">
                <a:noAutofit/>
              </a:bodyPr>
              <a:lstStyle/>
              <a:p>
                <a:pPr marL="0" lvl="0" indent="0" algn="l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ru-RU" sz="1200" b="1" kern="1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ru-RU" sz="2400" b="1" u="sng" kern="1200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Подготовительный этап</a:t>
                </a:r>
                <a:endParaRPr lang="ru-RU" sz="2400" u="sng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9" name="Diagram group">
            <a:extLst>
              <a:ext uri="{FF2B5EF4-FFF2-40B4-BE49-F238E27FC236}">
                <a16:creationId xmlns:a16="http://schemas.microsoft.com/office/drawing/2014/main" id="{1856CE0F-DF59-C83C-257A-B6E4FADA81BC}"/>
              </a:ext>
            </a:extLst>
          </p:cNvPr>
          <p:cNvGrpSpPr/>
          <p:nvPr/>
        </p:nvGrpSpPr>
        <p:grpSpPr>
          <a:xfrm>
            <a:off x="4207186" y="831891"/>
            <a:ext cx="4160360" cy="5953536"/>
            <a:chOff x="2928958" y="-1"/>
            <a:chExt cx="2631504" cy="4827240"/>
          </a:xfrm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isometricOffAxis2Left" zoom="95000"/>
            <a:lightRig rig="flat" dir="t"/>
          </a:scene3d>
        </p:grpSpPr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937CFFA2-FD87-BF02-AEFB-722D576AF51C}"/>
                </a:ext>
              </a:extLst>
            </p:cNvPr>
            <p:cNvGrpSpPr/>
            <p:nvPr/>
          </p:nvGrpSpPr>
          <p:grpSpPr>
            <a:xfrm>
              <a:off x="2928958" y="-1"/>
              <a:ext cx="2631504" cy="4827240"/>
              <a:chOff x="2928958" y="-1"/>
              <a:chExt cx="2631504" cy="4827240"/>
            </a:xfrm>
          </p:grpSpPr>
          <p:sp>
            <p:nvSpPr>
              <p:cNvPr id="11" name="Блок-схема: ручное управление 10">
                <a:extLst>
                  <a:ext uri="{FF2B5EF4-FFF2-40B4-BE49-F238E27FC236}">
                    <a16:creationId xmlns:a16="http://schemas.microsoft.com/office/drawing/2014/main" id="{D8115FAA-64EE-6BCF-E994-B85A49ECAB63}"/>
                  </a:ext>
                </a:extLst>
              </p:cNvPr>
              <p:cNvSpPr/>
              <p:nvPr/>
            </p:nvSpPr>
            <p:spPr>
              <a:xfrm rot="16200000">
                <a:off x="1831090" y="1097867"/>
                <a:ext cx="4827240" cy="2631504"/>
              </a:xfrm>
              <a:prstGeom prst="flowChartManualOperation">
                <a:avLst/>
              </a:prstGeom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10661560"/>
                  <a:satOff val="6060"/>
                  <a:lumOff val="-5000"/>
                  <a:alphaOff val="0"/>
                </a:schemeClr>
              </a:fillRef>
              <a:effectRef idx="0">
                <a:schemeClr val="accent5">
                  <a:hueOff val="-10661560"/>
                  <a:satOff val="6060"/>
                  <a:lumOff val="-500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2" name="Блок-схема: ручное управление 4">
                <a:extLst>
                  <a:ext uri="{FF2B5EF4-FFF2-40B4-BE49-F238E27FC236}">
                    <a16:creationId xmlns:a16="http://schemas.microsoft.com/office/drawing/2014/main" id="{A6050379-CA78-828A-4044-7F08E6D1DB05}"/>
                  </a:ext>
                </a:extLst>
              </p:cNvPr>
              <p:cNvSpPr txBox="1"/>
              <p:nvPr/>
            </p:nvSpPr>
            <p:spPr>
              <a:xfrm rot="21600000">
                <a:off x="2928958" y="965447"/>
                <a:ext cx="2631504" cy="2896344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200" tIns="0" rIns="76200" bIns="0" numCol="1" spcCol="1270" anchor="t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ru-RU" sz="2400" b="1" u="sng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Основной этап</a:t>
                </a:r>
                <a:endParaRPr lang="ru-RU" sz="2400" b="1" u="sng" kern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lvl="1" indent="-114300" algn="l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endParaRPr lang="ru-RU" sz="1200" kern="1200" dirty="0"/>
              </a:p>
            </p:txBody>
          </p:sp>
        </p:grpSp>
      </p:grp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2328C5B-3358-570D-EE41-0219DB4EC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956" y="2631233"/>
            <a:ext cx="3348047" cy="3049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4" name="Diagram group">
            <a:extLst>
              <a:ext uri="{FF2B5EF4-FFF2-40B4-BE49-F238E27FC236}">
                <a16:creationId xmlns:a16="http://schemas.microsoft.com/office/drawing/2014/main" id="{48F0DD91-86AC-B3D6-A657-5712041B9545}"/>
              </a:ext>
            </a:extLst>
          </p:cNvPr>
          <p:cNvGrpSpPr/>
          <p:nvPr/>
        </p:nvGrpSpPr>
        <p:grpSpPr>
          <a:xfrm>
            <a:off x="8681676" y="691489"/>
            <a:ext cx="3168201" cy="6091866"/>
            <a:chOff x="5658747" y="-1"/>
            <a:chExt cx="2631504" cy="4827240"/>
          </a:xfrm>
          <a:scene3d>
            <a:camera prst="isometricOffAxis2Left" zoom="95000"/>
            <a:lightRig rig="flat" dir="t"/>
          </a:scene3d>
        </p:grpSpPr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id="{D95785E5-825C-8891-69C8-539DD92CFC43}"/>
                </a:ext>
              </a:extLst>
            </p:cNvPr>
            <p:cNvGrpSpPr/>
            <p:nvPr/>
          </p:nvGrpSpPr>
          <p:grpSpPr>
            <a:xfrm>
              <a:off x="5658747" y="-1"/>
              <a:ext cx="2631504" cy="4827240"/>
              <a:chOff x="5658747" y="-1"/>
              <a:chExt cx="2631504" cy="4827240"/>
            </a:xfrm>
          </p:grpSpPr>
          <p:sp>
            <p:nvSpPr>
              <p:cNvPr id="16" name="Блок-схема: ручное управление 15">
                <a:extLst>
                  <a:ext uri="{FF2B5EF4-FFF2-40B4-BE49-F238E27FC236}">
                    <a16:creationId xmlns:a16="http://schemas.microsoft.com/office/drawing/2014/main" id="{453E6037-3342-664C-60B2-DAF7B6B57B2F}"/>
                  </a:ext>
                </a:extLst>
              </p:cNvPr>
              <p:cNvSpPr/>
              <p:nvPr/>
            </p:nvSpPr>
            <p:spPr>
              <a:xfrm rot="16200000">
                <a:off x="4560879" y="1097867"/>
                <a:ext cx="4827240" cy="2631504"/>
              </a:xfrm>
              <a:prstGeom prst="flowChartManualOperation">
                <a:avLst/>
              </a:prstGeom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1323121"/>
                  <a:satOff val="12119"/>
                  <a:lumOff val="-10000"/>
                  <a:alphaOff val="0"/>
                </a:schemeClr>
              </a:fillRef>
              <a:effectRef idx="0">
                <a:schemeClr val="accent5">
                  <a:hueOff val="-21323121"/>
                  <a:satOff val="12119"/>
                  <a:lumOff val="-1000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7" name="Блок-схема: ручное управление 4">
                <a:extLst>
                  <a:ext uri="{FF2B5EF4-FFF2-40B4-BE49-F238E27FC236}">
                    <a16:creationId xmlns:a16="http://schemas.microsoft.com/office/drawing/2014/main" id="{E837D29F-C13D-CC39-7D9F-10B03FCC5C73}"/>
                  </a:ext>
                </a:extLst>
              </p:cNvPr>
              <p:cNvSpPr txBox="1"/>
              <p:nvPr/>
            </p:nvSpPr>
            <p:spPr>
              <a:xfrm rot="21600000">
                <a:off x="5658747" y="965447"/>
                <a:ext cx="2631504" cy="2896344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6200" tIns="0" rIns="76200" bIns="0" numCol="1" spcCol="1270" anchor="t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ru-RU" sz="2400" b="1" u="sng" kern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Заключительный этап</a:t>
                </a:r>
              </a:p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ru-RU" sz="1600" kern="1200" dirty="0"/>
                  <a:t> </a:t>
                </a:r>
              </a:p>
            </p:txBody>
          </p:sp>
        </p:grpSp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7E1376F-7D2F-ACBE-7D97-B825ED6D14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82" r="19115" b="5324"/>
          <a:stretch/>
        </p:blipFill>
        <p:spPr>
          <a:xfrm>
            <a:off x="838201" y="2470454"/>
            <a:ext cx="2455506" cy="3193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8B25647-9ABF-BFB7-6802-2678E88CCF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9586" y="2809177"/>
            <a:ext cx="2580374" cy="2785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782304-23DB-63E2-5F8A-6765CFF94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937C63B-526B-9F73-4E03-5C2D76065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5314" y="0"/>
            <a:ext cx="12257314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4" name="Объект 4">
            <a:extLst>
              <a:ext uri="{FF2B5EF4-FFF2-40B4-BE49-F238E27FC236}">
                <a16:creationId xmlns:a16="http://schemas.microsoft.com/office/drawing/2014/main" id="{0CE9C7F6-BF45-35D3-2FFE-7F6880D16C3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4726869"/>
              </p:ext>
            </p:extLst>
          </p:nvPr>
        </p:nvGraphicFramePr>
        <p:xfrm>
          <a:off x="155575" y="160338"/>
          <a:ext cx="11198225" cy="6365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8B1D4DF-53DC-7079-FBE2-7386144739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551" y="1895474"/>
            <a:ext cx="7797819" cy="34651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B831478-985E-4B1C-944E-8E46E5465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 этап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38B062A-B4AA-A3CA-729F-49B9D7CAC4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E0F356D-3DF9-A6DC-051A-36871A824EE2}"/>
              </a:ext>
            </a:extLst>
          </p:cNvPr>
          <p:cNvSpPr/>
          <p:nvPr/>
        </p:nvSpPr>
        <p:spPr>
          <a:xfrm>
            <a:off x="1101946" y="1623527"/>
            <a:ext cx="45719" cy="671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F864E76-FCB9-7EB5-FD82-2C4A48C38252}"/>
              </a:ext>
            </a:extLst>
          </p:cNvPr>
          <p:cNvSpPr/>
          <p:nvPr/>
        </p:nvSpPr>
        <p:spPr>
          <a:xfrm>
            <a:off x="1281712" y="815551"/>
            <a:ext cx="8995644" cy="5878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dirty="0">
                <a:solidFill>
                  <a:schemeClr val="tx1"/>
                </a:solidFill>
              </a:rPr>
              <a:t>Проведение бесед и познавательные занятия « Печатная машинка», «Создание книги»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Настольно – печатные игры «Сказка за сказкой», дидактическая игра «Угадай сказку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>
                <a:solidFill>
                  <a:schemeClr val="tx1"/>
                </a:solidFill>
              </a:rPr>
              <a:t>«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6E441EC-6B12-A251-2533-FCCDACC4EB58}"/>
              </a:ext>
            </a:extLst>
          </p:cNvPr>
          <p:cNvSpPr/>
          <p:nvPr/>
        </p:nvSpPr>
        <p:spPr>
          <a:xfrm>
            <a:off x="119741" y="2319518"/>
            <a:ext cx="11122090" cy="5193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Проведение викторины «В гостях у сказки»; чтение сказок «Литературная гостиная»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Сюжетно-ролевые игры «Библиотека», «Книжный магазин»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0D1F465-F92A-ADA3-7B44-5207C67BCDA7}"/>
              </a:ext>
            </a:extLst>
          </p:cNvPr>
          <p:cNvSpPr/>
          <p:nvPr/>
        </p:nvSpPr>
        <p:spPr>
          <a:xfrm>
            <a:off x="685019" y="1594136"/>
            <a:ext cx="10189029" cy="51933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Консультации и анкетирование родителей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CCAF49E-EFE7-33C8-C159-3D000A731C6E}"/>
              </a:ext>
            </a:extLst>
          </p:cNvPr>
          <p:cNvSpPr/>
          <p:nvPr/>
        </p:nvSpPr>
        <p:spPr>
          <a:xfrm>
            <a:off x="586271" y="3626347"/>
            <a:ext cx="10189029" cy="5193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Создание книжек – малышек «Сочинение и рассказ своей сказки»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0C63B23-BAAB-C648-D6DC-090540AFC3AE}"/>
              </a:ext>
            </a:extLst>
          </p:cNvPr>
          <p:cNvSpPr/>
          <p:nvPr/>
        </p:nvSpPr>
        <p:spPr>
          <a:xfrm>
            <a:off x="2527816" y="5085185"/>
            <a:ext cx="6503437" cy="5878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Посещение библиотеки «Садко»; встреча с детскими писателями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07F0681-BE6B-D202-8345-BFF091AE775D}"/>
              </a:ext>
            </a:extLst>
          </p:cNvPr>
          <p:cNvSpPr/>
          <p:nvPr/>
        </p:nvSpPr>
        <p:spPr>
          <a:xfrm>
            <a:off x="0" y="2997516"/>
            <a:ext cx="11625943" cy="38255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Участие детей в конкурсах разного уровня; участие в акции  «Международное дарение книг»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6C51AE6-3C6C-ED2C-1A48-3D0C818258AE}"/>
              </a:ext>
            </a:extLst>
          </p:cNvPr>
          <p:cNvSpPr/>
          <p:nvPr/>
        </p:nvSpPr>
        <p:spPr>
          <a:xfrm>
            <a:off x="1323390" y="4343447"/>
            <a:ext cx="8912291" cy="54444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Реставрация и лечение книг. Изготовление закладок для книг «Переплетная мастерская»</a:t>
            </a:r>
          </a:p>
        </p:txBody>
      </p:sp>
      <p:pic>
        <p:nvPicPr>
          <p:cNvPr id="14" name="Picture 6" descr="C:\Saved Games\Desktop\1000176046.jpg">
            <a:extLst>
              <a:ext uri="{FF2B5EF4-FFF2-40B4-BE49-F238E27FC236}">
                <a16:creationId xmlns:a16="http://schemas.microsoft.com/office/drawing/2014/main" id="{7403476B-27BA-1501-08C9-E91006F7C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16606">
            <a:off x="10371418" y="4420691"/>
            <a:ext cx="1427265" cy="216230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68FA36-077E-C8A5-768B-6C6D9D073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C328E23-D504-44BB-F353-E09186F779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«Создание книги»                                 ИКТ «Путешествие по сказкам»                                              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D06E3AA-24BB-91A0-2682-72A00382C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87" r="6704" b="15918"/>
          <a:stretch/>
        </p:blipFill>
        <p:spPr>
          <a:xfrm>
            <a:off x="0" y="863082"/>
            <a:ext cx="4798656" cy="5994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B4EE355-2D9C-5945-3FDF-9A8B273169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776" r="-1780" b="15442"/>
          <a:stretch/>
        </p:blipFill>
        <p:spPr>
          <a:xfrm>
            <a:off x="4595970" y="734298"/>
            <a:ext cx="3750068" cy="4616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5A9A31B-2B1D-AE1B-6A1B-7E69FC201B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346" y="3293706"/>
            <a:ext cx="4752392" cy="3564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6DD5481-404D-AE6F-1AFC-0E04F80CFA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4626" y="74538"/>
            <a:ext cx="2502997" cy="3193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15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9987E4-BD30-634A-50DE-41DC8CF6B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D3532D6-94B2-254A-9417-024A5AADAE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18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«В гостях у сказки»                                                 Библиотека «Садко»</a:t>
            </a:r>
          </a:p>
          <a:p>
            <a:pPr marL="0" indent="0">
              <a:buNone/>
            </a:pP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5070C1-1595-5140-3522-C0EFF9D8F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9" y="776772"/>
            <a:ext cx="4638869" cy="3479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E18727-772F-8058-6C6A-519F90746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535" y="3659349"/>
            <a:ext cx="5060302" cy="37952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ED07D9E-29B6-E436-3BD7-33AD9C3C01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785" y="776772"/>
            <a:ext cx="5464629" cy="3258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74F1BEE-1826-3E56-6FDD-18E5EF8C8A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6" t="15374" r="13197" b="19183"/>
          <a:stretch/>
        </p:blipFill>
        <p:spPr>
          <a:xfrm>
            <a:off x="5135773" y="3706878"/>
            <a:ext cx="6218027" cy="3479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C5DDB8-A285-B715-9941-5730BE9E1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4221E0E-3E93-64F9-A183-17C6B5C18A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pPr marL="0" indent="0" algn="ctr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детскими писателями: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Анастасия Витальевна Безлюдная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CD10678-8627-FC8D-46EA-EEACBB1FE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369"/>
            <a:ext cx="5318449" cy="5645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6BCA10D-95E1-0F64-536D-A62D8EBD06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705" y="365125"/>
            <a:ext cx="5197151" cy="3897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3CC29DC-83A5-CCE8-5BB9-77ED8A662B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709" y="3889853"/>
            <a:ext cx="2898324" cy="30852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0B72F3-D23C-0E4A-1AB5-E12FD33347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912" y="3780957"/>
            <a:ext cx="4267200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77A8B0-E90D-ACFC-5FF1-CDFED01FB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DE332D1-C68F-109F-60DC-76A70C33A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Ольга Николаевна Киевская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D003C5A-D74B-469D-7D6F-0A893310F7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192" y="589059"/>
            <a:ext cx="5170712" cy="37672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F72B30D-2F27-2A17-4958-BB79F191EB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35" y="2952034"/>
            <a:ext cx="5041641" cy="37812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806945-7290-9085-C4C2-0D7F12739A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22" y="1785"/>
            <a:ext cx="3933665" cy="29502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743788B-45EE-7C0C-37B1-C7D2A5754F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76" y="4766400"/>
            <a:ext cx="4670743" cy="2091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/>
          <p:nvPr/>
        </p:nvSpPr>
        <p:spPr>
          <a:xfrm>
            <a:off x="142613" y="218113"/>
            <a:ext cx="1083354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2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B027C-91F3-C9CB-F1D0-CBCF7C071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DF0435-B15A-C4B3-9C0D-A689560163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Анна Валерьевна Белоус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A049F45-1247-F369-5433-E39AFA859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83" r="11059" b="35782"/>
          <a:stretch/>
        </p:blipFill>
        <p:spPr>
          <a:xfrm>
            <a:off x="2692" y="572056"/>
            <a:ext cx="5009116" cy="3569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D957EC2-E497-3FC6-168A-661C422C15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908" y="425843"/>
            <a:ext cx="5625199" cy="4218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B7FA471-F94E-2A1D-2F04-6BF0C9050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0" b="26291"/>
          <a:stretch/>
        </p:blipFill>
        <p:spPr>
          <a:xfrm>
            <a:off x="377399" y="3816176"/>
            <a:ext cx="5545494" cy="32599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68C18D1-16FA-8BFB-FB68-A946CED6AB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093" y="3185350"/>
            <a:ext cx="5053508" cy="3672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9E6775-2450-58D7-7B15-375FCAA58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931E93A-2FBD-9D6B-B7E0-62F2E36FCB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Начинающий писатель </a:t>
            </a:r>
            <a:r>
              <a:rPr lang="ru-RU" sz="20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Казенева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Наталья Александровна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FF66C7-B203-88AF-D868-DC3C122B5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95" y="0"/>
            <a:ext cx="3051111" cy="4068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A65B80D-AA36-DAE6-26C3-D44F7CF55F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048" b="22511"/>
          <a:stretch/>
        </p:blipFill>
        <p:spPr>
          <a:xfrm>
            <a:off x="7231854" y="337541"/>
            <a:ext cx="4716920" cy="6193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95B0D40-AD29-627E-E3EB-2671109DD9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4" t="38912" r="4218" b="7501"/>
          <a:stretch/>
        </p:blipFill>
        <p:spPr>
          <a:xfrm>
            <a:off x="644982" y="3806794"/>
            <a:ext cx="6224147" cy="29579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47FDA53-C841-F7B2-2E68-65F69E5809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606" y="922442"/>
            <a:ext cx="3719023" cy="26580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BE08BD-7EB0-A005-9C63-530F9787C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59B4888-64DE-FAAC-2278-2228FDE9C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№ 27 4А класс ( выпускники группы «Бабочка»)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62966F-A65E-79EC-0D56-074B94714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5715" r="-2222" b="21224"/>
          <a:stretch/>
        </p:blipFill>
        <p:spPr>
          <a:xfrm>
            <a:off x="82421" y="365125"/>
            <a:ext cx="5257800" cy="3638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C8AC2B-0228-EB3C-00F1-A1A002C36C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r="11157"/>
          <a:stretch/>
        </p:blipFill>
        <p:spPr>
          <a:xfrm>
            <a:off x="5516723" y="365125"/>
            <a:ext cx="6364255" cy="42834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A65B694-7874-CEB6-1F91-7866569110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5" t="38776" r="12279" b="-1234"/>
          <a:stretch/>
        </p:blipFill>
        <p:spPr>
          <a:xfrm>
            <a:off x="838200" y="3722065"/>
            <a:ext cx="5784978" cy="3417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BB2023B-9AF5-6CC0-A36F-CEFF2352BF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378" y="4180160"/>
            <a:ext cx="4098787" cy="257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7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869C05-05A2-F820-2BCC-5CA9DA344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EC356FD-7464-F9B2-8D48-2C37653D4A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Печатная мастерская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ACD5EA2-BC6B-8F39-B2E8-9A63B774E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81" y="498290"/>
            <a:ext cx="3927799" cy="5237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A69F227-9620-3C59-03BA-95431823FB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000" y="1268091"/>
            <a:ext cx="4449022" cy="5449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D803E46-658B-BC90-9240-E5CF51FE87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7361" y="140865"/>
            <a:ext cx="3130966" cy="326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87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3A018E-2732-DA63-F55A-C811E05A7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8F473E6-8D9F-7CCA-A2EE-2B9E2BE00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Социально-коммуникативное развитие</a:t>
            </a:r>
          </a:p>
          <a:p>
            <a:pPr marL="0" indent="0" algn="ctr">
              <a:buNone/>
            </a:pP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 игра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«Книжный магазин»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C89C34-AA6C-AEB7-0206-C0076DED2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89485"/>
            <a:ext cx="3995666" cy="4768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6566A64-27A4-6648-CDCA-047B1286AF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210" y="452778"/>
            <a:ext cx="4332515" cy="3727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5C068A1-E3AA-06E1-E027-E80BBB6CDE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390" y="2055812"/>
            <a:ext cx="3479097" cy="4638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763D794-8B44-C1B4-F8F9-96A3754857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747" y="4267766"/>
            <a:ext cx="2487451" cy="2487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5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1C5EA4-D964-68DA-7B7A-9D95529DC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1A1603-F5FC-C8CF-B4B8-16A13F890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Настольно-печатные игры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«Сказка за сказкой»                                              Мемо «Любимая сказка»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38EBDC2-02EA-C3A7-5DD5-98D5BCF9B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48" y="1027906"/>
            <a:ext cx="5138057" cy="5195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C534D9F-D1A6-9097-47FE-6CC1C9175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6" t="19320" r="1870" b="14988"/>
          <a:stretch/>
        </p:blipFill>
        <p:spPr>
          <a:xfrm>
            <a:off x="5663953" y="896645"/>
            <a:ext cx="6036816" cy="559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221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C21A-4C7A-4836-48D5-7E7262688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B67AFB0-378B-736F-2412-7701A71865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Театрализованная постановка «Как Вася обидел маму»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0140D6F-41AC-793B-8060-461141FBF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34" t="12338" r="9299" b="25010"/>
          <a:stretch/>
        </p:blipFill>
        <p:spPr>
          <a:xfrm>
            <a:off x="317241" y="505699"/>
            <a:ext cx="6064898" cy="3693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B5B02B0-B4CA-6F37-EFF0-A709CB181E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0" t="12653" r="15952" b="20681"/>
          <a:stretch/>
        </p:blipFill>
        <p:spPr>
          <a:xfrm>
            <a:off x="6842449" y="603530"/>
            <a:ext cx="4889241" cy="3497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EE18934-D740-38B9-1387-5DD479E24C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74" r="4943" b="19864"/>
          <a:stretch/>
        </p:blipFill>
        <p:spPr>
          <a:xfrm>
            <a:off x="6842449" y="4235144"/>
            <a:ext cx="4713709" cy="2763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B7CEFDF-339A-A152-80EF-80BF1150EB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2" t="35261" r="10545" b="12652"/>
          <a:stretch/>
        </p:blipFill>
        <p:spPr>
          <a:xfrm>
            <a:off x="530626" y="4235144"/>
            <a:ext cx="5565374" cy="2763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474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F10132-5B29-85B8-6A45-8AF796B6E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E88380B-9313-CC62-4CB2-2D5EFE1995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2C80B6-56FE-225A-7620-A33103870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952" b="22183"/>
          <a:stretch/>
        </p:blipFill>
        <p:spPr>
          <a:xfrm>
            <a:off x="0" y="0"/>
            <a:ext cx="7147249" cy="4091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8D46371-F053-1D33-7A20-E7B5175D8B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249" y="172616"/>
            <a:ext cx="4884576" cy="6512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C0AAC3C-A962-4936-6F65-9B5B60A0C6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049418"/>
            <a:ext cx="4884576" cy="26780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170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6C75F66-DF68-9A01-33EA-AB0A99D9B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571F998-880E-8F3C-C8DF-C8F2EFA4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941976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«Международный день дарения книги»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146434B-FCD7-F6DF-3140-4B5F63A23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38" r="1571"/>
          <a:stretch/>
        </p:blipFill>
        <p:spPr>
          <a:xfrm>
            <a:off x="158622" y="365125"/>
            <a:ext cx="5673012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AF9476A-BAF8-8BC8-0820-173D5BB0F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616" y="365125"/>
            <a:ext cx="4704184" cy="6272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303BF83-3C69-76FA-3016-C33336E7A3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4" t="21769" r="10748" b="-2106"/>
          <a:stretch/>
        </p:blipFill>
        <p:spPr>
          <a:xfrm>
            <a:off x="765109" y="3155590"/>
            <a:ext cx="5540829" cy="4014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832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F13C5E-335E-33B1-A776-1415C1A36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0BA574E-B641-82A8-ADE2-CC217930C4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 эстетическое развитие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Переплетная мастерская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BFB5F0-96ED-F001-C426-23A8F5264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2" r="3439" b="16599"/>
          <a:stretch/>
        </p:blipFill>
        <p:spPr>
          <a:xfrm>
            <a:off x="146568" y="1124339"/>
            <a:ext cx="4748347" cy="4567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198E42F-F98D-6496-35A1-71A99E096F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152" y="497777"/>
            <a:ext cx="4257869" cy="3193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942A952-A80B-071A-DC6E-843AF6DD3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07" r="4218"/>
          <a:stretch/>
        </p:blipFill>
        <p:spPr>
          <a:xfrm>
            <a:off x="5941815" y="3473632"/>
            <a:ext cx="5411985" cy="35170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911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CAAC16-4D91-E6FB-CC4A-499E75C37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0FD13E5-CD86-6678-EFC8-7CE952A6C4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Выставка «Герои любимых сказок»                                                          Книга «Синичка –карамелька»</a:t>
            </a:r>
            <a:endParaRPr lang="ru-RU" sz="1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A8422F6-038A-25FD-C851-912637A85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77" y="847595"/>
            <a:ext cx="4233961" cy="56452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29B2EF-7938-EAEC-A9BF-E9CC114A2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7" r="1625" b="30748"/>
          <a:stretch/>
        </p:blipFill>
        <p:spPr>
          <a:xfrm>
            <a:off x="4893315" y="391046"/>
            <a:ext cx="3420940" cy="2901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2393ABB-F210-7F77-32FA-228B1A4A23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122966" y="3343438"/>
            <a:ext cx="6382578" cy="3463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A5BD857-0EE6-A4A8-CE80-42A6A2618D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626" y="689626"/>
            <a:ext cx="3294595" cy="234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8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81E87F-B679-7B23-5693-40B3E4A2C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A72178A-1D19-2DD4-4532-4E42143C6C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-35663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речи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«Литературная гостиная»                                                            Книжки-малышки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B923A3F-21B9-F119-C74E-BE405673D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336" y="1201944"/>
            <a:ext cx="3181738" cy="2931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DFD9918-89BF-3443-185B-90BFB2D3C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096" y="901930"/>
            <a:ext cx="4579904" cy="3122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0C72AC9-D58D-A7C0-0DED-BCAF85ADE8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635" y="3555520"/>
            <a:ext cx="2563739" cy="34183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47EFFFC-EA7A-B42E-002E-59CA0AC25F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693" y="3864103"/>
            <a:ext cx="2721655" cy="30550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652A3A-5276-933B-D5D9-4DB017DEF4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17" y="747047"/>
            <a:ext cx="4156075" cy="3117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013F91-FA78-624A-D4E6-150FEA3165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72" y="3594600"/>
            <a:ext cx="4866724" cy="33401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9952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1866AB-2128-E910-5674-79B76DB98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3A773F7-E596-5E97-8135-4F303EFC2A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Аудиосказки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проигрывателе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2E1B9E7-D03C-71C3-4719-68843749E0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87" r="1047"/>
          <a:stretch/>
        </p:blipFill>
        <p:spPr>
          <a:xfrm>
            <a:off x="5302242" y="402447"/>
            <a:ext cx="6586035" cy="6492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FACB01D-D098-C134-2581-4F5FFC749D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20" r="5979"/>
          <a:stretch/>
        </p:blipFill>
        <p:spPr>
          <a:xfrm>
            <a:off x="0" y="588884"/>
            <a:ext cx="5066522" cy="6120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577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D0AAE5-1490-F86D-188B-51FADDF22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F80E54-CEF4-C896-D76A-B79A96008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конкурсах разного уровня</a:t>
            </a:r>
          </a:p>
          <a:p>
            <a:pPr marL="0" indent="0">
              <a:buNone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Звучащее слово                                                                                                                     </a:t>
            </a: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Конкурс чтецов</a:t>
            </a:r>
          </a:p>
          <a:p>
            <a:pPr marL="0" indent="0" algn="ctr">
              <a:buNone/>
            </a:pP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EECD66-7118-DE01-F641-E9E8C83E2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10" y="1087535"/>
            <a:ext cx="3638550" cy="485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EFD70C9-D282-4C30-76B2-16160414A7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030" y="1848643"/>
            <a:ext cx="3638550" cy="485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33C4A19-0D11-2766-E6A4-657DA7A898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350" y="1271571"/>
            <a:ext cx="3638550" cy="5086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5548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793F0A-8459-00A9-46A9-9BC865183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76013B9-017C-1E4D-50DE-55C61F5391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«Фронтовая медсестра»                                                                       «Знаешь Зинка»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D5BDF2B-2094-AE6E-F953-0A6D79BCC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21" y="1690687"/>
            <a:ext cx="3797561" cy="5063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EB7B7E8-B6F0-7E26-3C07-8A64962FCE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5" y="640601"/>
            <a:ext cx="3154376" cy="5576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DDEBE64-9477-1426-F0C3-C03E20B9F6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842" y="807891"/>
            <a:ext cx="4443222" cy="2495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FDB4F2C-DC95-329F-2B9E-3DEDBC8A7F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070" y="3429000"/>
            <a:ext cx="5351585" cy="3006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808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173DC-A4E2-F61C-586F-C78C01F8F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FF2552-0896-A31E-EF39-E127A0955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А. Барто  :         «Болтунья»                                           «Выросла»       </a:t>
            </a: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К. Чуковский «Обжора»</a:t>
            </a: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</a:t>
            </a: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720114-FC0E-8F72-D5F5-564293E0B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7" r="12" b="18775"/>
          <a:stretch/>
        </p:blipFill>
        <p:spPr>
          <a:xfrm>
            <a:off x="229666" y="473066"/>
            <a:ext cx="4085877" cy="3722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B4EE27-3AD0-C813-A2D4-C344F9A6F6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66" y="4310743"/>
            <a:ext cx="4410781" cy="2547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9FA7E4E-642F-2FC1-54F9-12FFC1A00E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406" y="2670172"/>
            <a:ext cx="3094017" cy="4125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B86448E-7012-744C-48EC-8140C444B5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3959" y="-45114"/>
            <a:ext cx="2839182" cy="199907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026A542-74EF-5743-54D4-44ED37649C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402" y="536763"/>
            <a:ext cx="3712028" cy="5817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63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F976CB-F914-B191-F461-2BF5A49C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F4D9F1A-244C-ADA2-4A6D-593D852EBF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</a:t>
            </a: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«Мир сказок»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E9E2181-BE95-4AEE-EE9D-9C1DD554C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62" y="1824392"/>
            <a:ext cx="6568751" cy="4926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03ADD6B-9FD1-20F0-3A06-FBB162D9A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856" y="343483"/>
            <a:ext cx="4612044" cy="6149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C29D56D-940C-4B80-4E99-FCDAA46EF4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38" y="107045"/>
            <a:ext cx="5475124" cy="116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92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B26119-2107-8548-A09A-58AAC30C0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4ED9403-263A-BEEC-3262-710F6B8AA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-1"/>
            <a:ext cx="12192000" cy="7100597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VID-20250526-WA0076">
            <a:hlinkClick r:id="" action="ppaction://media"/>
            <a:extLst>
              <a:ext uri="{FF2B5EF4-FFF2-40B4-BE49-F238E27FC236}">
                <a16:creationId xmlns:a16="http://schemas.microsoft.com/office/drawing/2014/main" id="{FB709836-82F9-035F-7AC1-F0F8169558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43512" y="-1"/>
            <a:ext cx="7750047" cy="710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0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2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A9DAE1-7AEF-C160-C566-394F02DEB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CE6CD7-A037-727B-EAB3-99CABF8560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pPr marL="0" indent="0" algn="ctr" rtl="0">
              <a:buNone/>
            </a:pPr>
            <a:r>
              <a:rPr kumimoji="0" lang="ru-RU" sz="2000" b="1" i="1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График  мониторинга  уровня  развития детей  в образовательной  области  «Чтение художественной литературы»  по итогам  проекта  за  2024 – 2025 у. г.</a:t>
            </a:r>
            <a:br>
              <a:rPr kumimoji="0" lang="ru-RU" sz="2000" b="1" i="1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000" b="1" i="1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66FB467-99D9-B55C-51A5-DE511AC09A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5693342"/>
              </p:ext>
            </p:extLst>
          </p:nvPr>
        </p:nvGraphicFramePr>
        <p:xfrm>
          <a:off x="242595" y="1166327"/>
          <a:ext cx="6419461" cy="5505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ый прямоугольник 6">
            <a:extLst>
              <a:ext uri="{FF2B5EF4-FFF2-40B4-BE49-F238E27FC236}">
                <a16:creationId xmlns:a16="http://schemas.microsoft.com/office/drawing/2014/main" id="{42366E7E-820F-7D01-61D4-421224F62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1025" y="1166326"/>
            <a:ext cx="3086967" cy="5626359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i="1" u="sng" dirty="0">
                <a:solidFill>
                  <a:srgbClr val="FF0000"/>
                </a:solidFill>
              </a:rPr>
              <a:t>Вывод: </a:t>
            </a:r>
          </a:p>
          <a:p>
            <a:pPr>
              <a:lnSpc>
                <a:spcPct val="150000"/>
              </a:lnSpc>
            </a:pPr>
            <a:r>
              <a:rPr lang="ru-RU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Графический анализ показывает динамику уровня развития в образовательной области «Чтение художественной литературы»  на 17% .</a:t>
            </a:r>
          </a:p>
          <a:p>
            <a:pPr>
              <a:lnSpc>
                <a:spcPct val="150000"/>
              </a:lnSpc>
            </a:pPr>
            <a:r>
              <a:rPr lang="ru-RU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детей появился устойчивый интерес к чтению, к книге, к библиотеке.  Дети  стали проявлять бережное отношение к книге.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87212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  <p:bldP spid="5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F6A937-1A79-FA69-30A5-CE95F65C7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27630EA-37E1-AEFF-1195-C48F4FDE0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pPr marL="0" indent="0" rtl="0">
              <a:buNone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График создания семьями  читательского абонемента в библиотеке для своего ребёнка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4" name="Содержимое 13">
            <a:extLst>
              <a:ext uri="{FF2B5EF4-FFF2-40B4-BE49-F238E27FC236}">
                <a16:creationId xmlns:a16="http://schemas.microsoft.com/office/drawing/2014/main" id="{952672D3-079D-55C9-DA8F-CF6160746D0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6232373"/>
              </p:ext>
            </p:extLst>
          </p:nvPr>
        </p:nvGraphicFramePr>
        <p:xfrm>
          <a:off x="475861" y="793103"/>
          <a:ext cx="10963469" cy="60648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12288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94236B0E-A871-3E85-63E1-BC336857D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B3AA817C-68B4-EA97-79A3-DEC0FFA89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858000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079AD4-9514-D41A-1B62-DC551E75D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39" y="1461599"/>
            <a:ext cx="10900462" cy="373555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2297685-055E-73D1-56ED-B17096BB44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9190">
            <a:off x="7803828" y="381648"/>
            <a:ext cx="4585868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9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861</TotalTime>
  <Words>776</Words>
  <Application>Microsoft Office PowerPoint</Application>
  <DocSecurity>0</DocSecurity>
  <PresentationFormat>Широкоэкранный</PresentationFormat>
  <Paragraphs>138</Paragraphs>
  <Slides>32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Constantia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Практический этап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Professional</cp:lastModifiedBy>
  <cp:revision>21</cp:revision>
  <dcterms:modified xsi:type="dcterms:W3CDTF">2025-05-28T01:59:06Z</dcterms:modified>
</cp:coreProperties>
</file>