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3" r:id="rId15"/>
    <p:sldId id="269" r:id="rId16"/>
    <p:sldId id="274" r:id="rId17"/>
    <p:sldId id="270" r:id="rId18"/>
    <p:sldId id="271" r:id="rId19"/>
    <p:sldId id="272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vel" initials="P" lastIdx="0" clrIdx="0">
    <p:extLst>
      <p:ext uri="{19B8F6BF-5375-455C-9EA6-DF929625EA0E}">
        <p15:presenceInfo xmlns:p15="http://schemas.microsoft.com/office/powerpoint/2012/main" userId="Pave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-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301812-37CF-403C-96C5-D4CB6820F707}" type="doc">
      <dgm:prSet loTypeId="urn:microsoft.com/office/officeart/2005/8/layout/orgChart1" loCatId="hierarchy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EC46C174-3863-422D-96EC-19CF98C7E512}">
      <dgm:prSet phldrT="[Текст]"/>
      <dgm:spPr/>
      <dgm:t>
        <a:bodyPr/>
        <a:lstStyle/>
        <a:p>
          <a:r>
            <a: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06D17C8C-DB7D-4814-A088-565D9A3A673C}" type="parTrans" cxnId="{07E75922-DFE6-43B2-A51F-8F8B847A9BCF}">
      <dgm:prSet/>
      <dgm:spPr/>
      <dgm:t>
        <a:bodyPr/>
        <a:lstStyle/>
        <a:p>
          <a:endParaRPr lang="ru-RU"/>
        </a:p>
      </dgm:t>
    </dgm:pt>
    <dgm:pt modelId="{AB0B65C9-299B-46AC-A906-72E4767242D7}" type="sibTrans" cxnId="{07E75922-DFE6-43B2-A51F-8F8B847A9BCF}">
      <dgm:prSet/>
      <dgm:spPr/>
      <dgm:t>
        <a:bodyPr/>
        <a:lstStyle/>
        <a:p>
          <a:endParaRPr lang="ru-RU"/>
        </a:p>
      </dgm:t>
    </dgm:pt>
    <dgm:pt modelId="{3D70FEC1-9C72-4AF0-95BF-B784F5E2C29B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1E02F49-9DD2-48FF-BE8D-4CA64A333411}" type="parTrans" cxnId="{C21CFC64-8DAA-432F-B341-E6BE1063E090}">
      <dgm:prSet/>
      <dgm:spPr/>
      <dgm:t>
        <a:bodyPr/>
        <a:lstStyle/>
        <a:p>
          <a:endParaRPr lang="ru-RU"/>
        </a:p>
      </dgm:t>
    </dgm:pt>
    <dgm:pt modelId="{C09682CA-98CE-4AE9-8DE7-AE30496A7729}" type="sibTrans" cxnId="{C21CFC64-8DAA-432F-B341-E6BE1063E090}">
      <dgm:prSet/>
      <dgm:spPr/>
      <dgm:t>
        <a:bodyPr/>
        <a:lstStyle/>
        <a:p>
          <a:endParaRPr lang="ru-RU"/>
        </a:p>
      </dgm:t>
    </dgm:pt>
    <dgm:pt modelId="{B7151CE4-1097-4191-A6DE-DE1F78E6AA68}">
      <dgm:prSet phldrT="[Текст]"/>
      <dgm:spPr/>
      <dgm:t>
        <a:bodyPr/>
        <a:lstStyle/>
        <a:p>
          <a:r>
            <a:rPr lang="ru-RU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dirty="0">
            <a:solidFill>
              <a:schemeClr val="accent6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540A76-E506-4160-9A52-E2099DC09202}" type="parTrans" cxnId="{788DA920-8D09-4160-B293-25339EA1F0A6}">
      <dgm:prSet/>
      <dgm:spPr/>
      <dgm:t>
        <a:bodyPr/>
        <a:lstStyle/>
        <a:p>
          <a:endParaRPr lang="ru-RU"/>
        </a:p>
      </dgm:t>
    </dgm:pt>
    <dgm:pt modelId="{C4A81D42-3D31-4457-80CF-C7B65BF3E5E0}" type="sibTrans" cxnId="{788DA920-8D09-4160-B293-25339EA1F0A6}">
      <dgm:prSet/>
      <dgm:spPr/>
      <dgm:t>
        <a:bodyPr/>
        <a:lstStyle/>
        <a:p>
          <a:endParaRPr lang="ru-RU"/>
        </a:p>
      </dgm:t>
    </dgm:pt>
    <dgm:pt modelId="{A79CD796-66E9-491E-85EA-E6D728A90109}">
      <dgm:prSet phldrT="[Текст]"/>
      <dgm:spPr/>
      <dgm:t>
        <a:bodyPr/>
        <a:lstStyle/>
        <a:p>
          <a:r>
            <a:rPr lang="ru-RU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9BBF4F1-CA66-4A19-B946-0DF9BA323766}" type="parTrans" cxnId="{3C39D080-7679-465A-8527-97AAA7804C7E}">
      <dgm:prSet/>
      <dgm:spPr/>
      <dgm:t>
        <a:bodyPr/>
        <a:lstStyle/>
        <a:p>
          <a:endParaRPr lang="ru-RU"/>
        </a:p>
      </dgm:t>
    </dgm:pt>
    <dgm:pt modelId="{F7A32702-40FA-45D7-894C-307339E52554}" type="sibTrans" cxnId="{3C39D080-7679-465A-8527-97AAA7804C7E}">
      <dgm:prSet/>
      <dgm:spPr/>
      <dgm:t>
        <a:bodyPr/>
        <a:lstStyle/>
        <a:p>
          <a:endParaRPr lang="ru-RU"/>
        </a:p>
      </dgm:t>
    </dgm:pt>
    <dgm:pt modelId="{8550CC57-C7A5-42AF-9294-4079C0D328C5}" type="pres">
      <dgm:prSet presAssocID="{6B301812-37CF-403C-96C5-D4CB6820F70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2B9D981-9440-4E7D-9A9B-CE7A908D6070}" type="pres">
      <dgm:prSet presAssocID="{EC46C174-3863-422D-96EC-19CF98C7E512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030A57F5-C19A-4106-AAD4-6EE3909AB500}" type="pres">
      <dgm:prSet presAssocID="{EC46C174-3863-422D-96EC-19CF98C7E512}" presName="rootComposite1" presStyleCnt="0"/>
      <dgm:spPr/>
      <dgm:t>
        <a:bodyPr/>
        <a:lstStyle/>
        <a:p>
          <a:endParaRPr lang="ru-RU"/>
        </a:p>
      </dgm:t>
    </dgm:pt>
    <dgm:pt modelId="{7791E148-8BB5-49EC-807A-E23FE9340E59}" type="pres">
      <dgm:prSet presAssocID="{EC46C174-3863-422D-96EC-19CF98C7E512}" presName="rootText1" presStyleLbl="node0" presStyleIdx="0" presStyleCnt="1" custLinFactNeighborX="4677" custLinFactNeighborY="-525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EDE101-FC8B-494A-B09D-856509ACB1D0}" type="pres">
      <dgm:prSet presAssocID="{EC46C174-3863-422D-96EC-19CF98C7E51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7524A26-544F-4D0E-B856-1B8C0B004D13}" type="pres">
      <dgm:prSet presAssocID="{EC46C174-3863-422D-96EC-19CF98C7E512}" presName="hierChild2" presStyleCnt="0"/>
      <dgm:spPr/>
      <dgm:t>
        <a:bodyPr/>
        <a:lstStyle/>
        <a:p>
          <a:endParaRPr lang="ru-RU"/>
        </a:p>
      </dgm:t>
    </dgm:pt>
    <dgm:pt modelId="{1A00102B-0C3E-44A6-9AAE-849229DBE4BE}" type="pres">
      <dgm:prSet presAssocID="{21E02F49-9DD2-48FF-BE8D-4CA64A333411}" presName="Name37" presStyleLbl="parChTrans1D2" presStyleIdx="0" presStyleCnt="3"/>
      <dgm:spPr/>
      <dgm:t>
        <a:bodyPr/>
        <a:lstStyle/>
        <a:p>
          <a:endParaRPr lang="ru-RU"/>
        </a:p>
      </dgm:t>
    </dgm:pt>
    <dgm:pt modelId="{949F0B2F-0FC0-4D94-99D7-754015297FEC}" type="pres">
      <dgm:prSet presAssocID="{3D70FEC1-9C72-4AF0-95BF-B784F5E2C29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3A856F29-23B3-4D90-916E-5CB166CC2028}" type="pres">
      <dgm:prSet presAssocID="{3D70FEC1-9C72-4AF0-95BF-B784F5E2C29B}" presName="rootComposite" presStyleCnt="0"/>
      <dgm:spPr/>
      <dgm:t>
        <a:bodyPr/>
        <a:lstStyle/>
        <a:p>
          <a:endParaRPr lang="ru-RU"/>
        </a:p>
      </dgm:t>
    </dgm:pt>
    <dgm:pt modelId="{27BB4BDB-FA95-4567-B0FA-24033444A5E1}" type="pres">
      <dgm:prSet presAssocID="{3D70FEC1-9C72-4AF0-95BF-B784F5E2C29B}" presName="rootText" presStyleLbl="node2" presStyleIdx="0" presStyleCnt="3" custScaleY="89790" custLinFactNeighborX="14941" custLinFactNeighborY="-581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8CF413-1634-4A99-A49A-733331BE6ABD}" type="pres">
      <dgm:prSet presAssocID="{3D70FEC1-9C72-4AF0-95BF-B784F5E2C29B}" presName="rootConnector" presStyleLbl="node2" presStyleIdx="0" presStyleCnt="3"/>
      <dgm:spPr/>
      <dgm:t>
        <a:bodyPr/>
        <a:lstStyle/>
        <a:p>
          <a:endParaRPr lang="ru-RU"/>
        </a:p>
      </dgm:t>
    </dgm:pt>
    <dgm:pt modelId="{323B5C17-A582-4FA2-AC48-3C68ADA38DE5}" type="pres">
      <dgm:prSet presAssocID="{3D70FEC1-9C72-4AF0-95BF-B784F5E2C29B}" presName="hierChild4" presStyleCnt="0"/>
      <dgm:spPr/>
      <dgm:t>
        <a:bodyPr/>
        <a:lstStyle/>
        <a:p>
          <a:endParaRPr lang="ru-RU"/>
        </a:p>
      </dgm:t>
    </dgm:pt>
    <dgm:pt modelId="{BA9A5EE0-8B6D-4E98-B7F8-20D12F721591}" type="pres">
      <dgm:prSet presAssocID="{3D70FEC1-9C72-4AF0-95BF-B784F5E2C29B}" presName="hierChild5" presStyleCnt="0"/>
      <dgm:spPr/>
      <dgm:t>
        <a:bodyPr/>
        <a:lstStyle/>
        <a:p>
          <a:endParaRPr lang="ru-RU"/>
        </a:p>
      </dgm:t>
    </dgm:pt>
    <dgm:pt modelId="{5AA0BE2A-FA86-4B05-8B8D-FDA1F80E9FA2}" type="pres">
      <dgm:prSet presAssocID="{AD540A76-E506-4160-9A52-E2099DC09202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DA5C9ED-6B35-48FB-91ED-9DEC2E594927}" type="pres">
      <dgm:prSet presAssocID="{B7151CE4-1097-4191-A6DE-DE1F78E6AA68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F41A0119-27A7-491C-BDF6-589D51BA87FA}" type="pres">
      <dgm:prSet presAssocID="{B7151CE4-1097-4191-A6DE-DE1F78E6AA68}" presName="rootComposite" presStyleCnt="0"/>
      <dgm:spPr/>
      <dgm:t>
        <a:bodyPr/>
        <a:lstStyle/>
        <a:p>
          <a:endParaRPr lang="ru-RU"/>
        </a:p>
      </dgm:t>
    </dgm:pt>
    <dgm:pt modelId="{AF7B6982-ED5F-4E8F-BB38-593A2D5A0918}" type="pres">
      <dgm:prSet presAssocID="{B7151CE4-1097-4191-A6DE-DE1F78E6AA68}" presName="rootText" presStyleLbl="node2" presStyleIdx="1" presStyleCnt="3" custLinFactNeighborX="4677" custLinFactNeighborY="328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FB9C1C-6EEC-4631-8618-9FB676D1A6A3}" type="pres">
      <dgm:prSet presAssocID="{B7151CE4-1097-4191-A6DE-DE1F78E6AA68}" presName="rootConnector" presStyleLbl="node2" presStyleIdx="1" presStyleCnt="3"/>
      <dgm:spPr/>
      <dgm:t>
        <a:bodyPr/>
        <a:lstStyle/>
        <a:p>
          <a:endParaRPr lang="ru-RU"/>
        </a:p>
      </dgm:t>
    </dgm:pt>
    <dgm:pt modelId="{2986EC9B-C44D-43E8-BE57-7365FF360E98}" type="pres">
      <dgm:prSet presAssocID="{B7151CE4-1097-4191-A6DE-DE1F78E6AA68}" presName="hierChild4" presStyleCnt="0"/>
      <dgm:spPr/>
      <dgm:t>
        <a:bodyPr/>
        <a:lstStyle/>
        <a:p>
          <a:endParaRPr lang="ru-RU"/>
        </a:p>
      </dgm:t>
    </dgm:pt>
    <dgm:pt modelId="{ED02B31B-6F56-4458-B02A-D1BE457FCED0}" type="pres">
      <dgm:prSet presAssocID="{B7151CE4-1097-4191-A6DE-DE1F78E6AA68}" presName="hierChild5" presStyleCnt="0"/>
      <dgm:spPr/>
      <dgm:t>
        <a:bodyPr/>
        <a:lstStyle/>
        <a:p>
          <a:endParaRPr lang="ru-RU"/>
        </a:p>
      </dgm:t>
    </dgm:pt>
    <dgm:pt modelId="{548C293A-88E2-451D-B246-0A1671F36C00}" type="pres">
      <dgm:prSet presAssocID="{29BBF4F1-CA66-4A19-B946-0DF9BA323766}" presName="Name37" presStyleLbl="parChTrans1D2" presStyleIdx="2" presStyleCnt="3"/>
      <dgm:spPr/>
      <dgm:t>
        <a:bodyPr/>
        <a:lstStyle/>
        <a:p>
          <a:endParaRPr lang="ru-RU"/>
        </a:p>
      </dgm:t>
    </dgm:pt>
    <dgm:pt modelId="{354A4837-9776-4A51-A833-CBE772A64EA6}" type="pres">
      <dgm:prSet presAssocID="{A79CD796-66E9-491E-85EA-E6D728A9010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494F851B-B17D-4473-9E8F-C9FD646CD9E2}" type="pres">
      <dgm:prSet presAssocID="{A79CD796-66E9-491E-85EA-E6D728A90109}" presName="rootComposite" presStyleCnt="0"/>
      <dgm:spPr/>
      <dgm:t>
        <a:bodyPr/>
        <a:lstStyle/>
        <a:p>
          <a:endParaRPr lang="ru-RU"/>
        </a:p>
      </dgm:t>
    </dgm:pt>
    <dgm:pt modelId="{7504C643-7E04-4769-AB95-075380FF089C}" type="pres">
      <dgm:prSet presAssocID="{A79CD796-66E9-491E-85EA-E6D728A90109}" presName="rootText" presStyleLbl="node2" presStyleIdx="2" presStyleCnt="3" custLinFactNeighborX="-8580" custLinFactNeighborY="-581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44EA80-A8DC-41F9-885A-AC73ACFC18E4}" type="pres">
      <dgm:prSet presAssocID="{A79CD796-66E9-491E-85EA-E6D728A90109}" presName="rootConnector" presStyleLbl="node2" presStyleIdx="2" presStyleCnt="3"/>
      <dgm:spPr/>
      <dgm:t>
        <a:bodyPr/>
        <a:lstStyle/>
        <a:p>
          <a:endParaRPr lang="ru-RU"/>
        </a:p>
      </dgm:t>
    </dgm:pt>
    <dgm:pt modelId="{7B0544C0-6572-4D0B-AF1B-DA48B824E54C}" type="pres">
      <dgm:prSet presAssocID="{A79CD796-66E9-491E-85EA-E6D728A90109}" presName="hierChild4" presStyleCnt="0"/>
      <dgm:spPr/>
      <dgm:t>
        <a:bodyPr/>
        <a:lstStyle/>
        <a:p>
          <a:endParaRPr lang="ru-RU"/>
        </a:p>
      </dgm:t>
    </dgm:pt>
    <dgm:pt modelId="{16A875A9-713B-4077-9B01-2C5D17D39FF6}" type="pres">
      <dgm:prSet presAssocID="{A79CD796-66E9-491E-85EA-E6D728A90109}" presName="hierChild5" presStyleCnt="0"/>
      <dgm:spPr/>
      <dgm:t>
        <a:bodyPr/>
        <a:lstStyle/>
        <a:p>
          <a:endParaRPr lang="ru-RU"/>
        </a:p>
      </dgm:t>
    </dgm:pt>
    <dgm:pt modelId="{0E9D088B-92EE-4196-8291-98A07B346976}" type="pres">
      <dgm:prSet presAssocID="{EC46C174-3863-422D-96EC-19CF98C7E512}" presName="hierChild3" presStyleCnt="0"/>
      <dgm:spPr/>
      <dgm:t>
        <a:bodyPr/>
        <a:lstStyle/>
        <a:p>
          <a:endParaRPr lang="ru-RU"/>
        </a:p>
      </dgm:t>
    </dgm:pt>
  </dgm:ptLst>
  <dgm:cxnLst>
    <dgm:cxn modelId="{3E3E7B59-11BF-4731-8020-6DAE52110BF7}" type="presOf" srcId="{A79CD796-66E9-491E-85EA-E6D728A90109}" destId="{7504C643-7E04-4769-AB95-075380FF089C}" srcOrd="0" destOrd="0" presId="urn:microsoft.com/office/officeart/2005/8/layout/orgChart1"/>
    <dgm:cxn modelId="{1DDDE6BF-25FC-42E0-94D1-16D9122579C9}" type="presOf" srcId="{29BBF4F1-CA66-4A19-B946-0DF9BA323766}" destId="{548C293A-88E2-451D-B246-0A1671F36C00}" srcOrd="0" destOrd="0" presId="urn:microsoft.com/office/officeart/2005/8/layout/orgChart1"/>
    <dgm:cxn modelId="{C83B8A2F-DBD3-4811-AD07-ADDB938C2B80}" type="presOf" srcId="{EC46C174-3863-422D-96EC-19CF98C7E512}" destId="{7791E148-8BB5-49EC-807A-E23FE9340E59}" srcOrd="0" destOrd="0" presId="urn:microsoft.com/office/officeart/2005/8/layout/orgChart1"/>
    <dgm:cxn modelId="{11C28CA2-5157-4598-AEB6-64AFDEA611BC}" type="presOf" srcId="{21E02F49-9DD2-48FF-BE8D-4CA64A333411}" destId="{1A00102B-0C3E-44A6-9AAE-849229DBE4BE}" srcOrd="0" destOrd="0" presId="urn:microsoft.com/office/officeart/2005/8/layout/orgChart1"/>
    <dgm:cxn modelId="{7AE006AB-809A-4C7F-8F19-B4E0B396A1A4}" type="presOf" srcId="{B7151CE4-1097-4191-A6DE-DE1F78E6AA68}" destId="{D6FB9C1C-6EEC-4631-8618-9FB676D1A6A3}" srcOrd="1" destOrd="0" presId="urn:microsoft.com/office/officeart/2005/8/layout/orgChart1"/>
    <dgm:cxn modelId="{242C29DB-1A7B-4E30-A7B1-44AD87302172}" type="presOf" srcId="{3D70FEC1-9C72-4AF0-95BF-B784F5E2C29B}" destId="{27BB4BDB-FA95-4567-B0FA-24033444A5E1}" srcOrd="0" destOrd="0" presId="urn:microsoft.com/office/officeart/2005/8/layout/orgChart1"/>
    <dgm:cxn modelId="{3C39D080-7679-465A-8527-97AAA7804C7E}" srcId="{EC46C174-3863-422D-96EC-19CF98C7E512}" destId="{A79CD796-66E9-491E-85EA-E6D728A90109}" srcOrd="2" destOrd="0" parTransId="{29BBF4F1-CA66-4A19-B946-0DF9BA323766}" sibTransId="{F7A32702-40FA-45D7-894C-307339E52554}"/>
    <dgm:cxn modelId="{1DA13E0E-D236-48E1-9001-1CED77A8D262}" type="presOf" srcId="{EC46C174-3863-422D-96EC-19CF98C7E512}" destId="{A4EDE101-FC8B-494A-B09D-856509ACB1D0}" srcOrd="1" destOrd="0" presId="urn:microsoft.com/office/officeart/2005/8/layout/orgChart1"/>
    <dgm:cxn modelId="{3729D8C4-914A-4940-AAFE-03C11FFB2519}" type="presOf" srcId="{B7151CE4-1097-4191-A6DE-DE1F78E6AA68}" destId="{AF7B6982-ED5F-4E8F-BB38-593A2D5A0918}" srcOrd="0" destOrd="0" presId="urn:microsoft.com/office/officeart/2005/8/layout/orgChart1"/>
    <dgm:cxn modelId="{8BB94BBB-C633-44F0-B0E3-55867446966B}" type="presOf" srcId="{3D70FEC1-9C72-4AF0-95BF-B784F5E2C29B}" destId="{A78CF413-1634-4A99-A49A-733331BE6ABD}" srcOrd="1" destOrd="0" presId="urn:microsoft.com/office/officeart/2005/8/layout/orgChart1"/>
    <dgm:cxn modelId="{CD5C8E09-8791-46B3-B737-356A57333EC6}" type="presOf" srcId="{6B301812-37CF-403C-96C5-D4CB6820F707}" destId="{8550CC57-C7A5-42AF-9294-4079C0D328C5}" srcOrd="0" destOrd="0" presId="urn:microsoft.com/office/officeart/2005/8/layout/orgChart1"/>
    <dgm:cxn modelId="{3448B0F9-87D4-4F8E-BB23-A7B00E9D7AF2}" type="presOf" srcId="{AD540A76-E506-4160-9A52-E2099DC09202}" destId="{5AA0BE2A-FA86-4B05-8B8D-FDA1F80E9FA2}" srcOrd="0" destOrd="0" presId="urn:microsoft.com/office/officeart/2005/8/layout/orgChart1"/>
    <dgm:cxn modelId="{C21CFC64-8DAA-432F-B341-E6BE1063E090}" srcId="{EC46C174-3863-422D-96EC-19CF98C7E512}" destId="{3D70FEC1-9C72-4AF0-95BF-B784F5E2C29B}" srcOrd="0" destOrd="0" parTransId="{21E02F49-9DD2-48FF-BE8D-4CA64A333411}" sibTransId="{C09682CA-98CE-4AE9-8DE7-AE30496A7729}"/>
    <dgm:cxn modelId="{20A02256-64E5-480E-A096-DBBC348A81A4}" type="presOf" srcId="{A79CD796-66E9-491E-85EA-E6D728A90109}" destId="{B144EA80-A8DC-41F9-885A-AC73ACFC18E4}" srcOrd="1" destOrd="0" presId="urn:microsoft.com/office/officeart/2005/8/layout/orgChart1"/>
    <dgm:cxn modelId="{788DA920-8D09-4160-B293-25339EA1F0A6}" srcId="{EC46C174-3863-422D-96EC-19CF98C7E512}" destId="{B7151CE4-1097-4191-A6DE-DE1F78E6AA68}" srcOrd="1" destOrd="0" parTransId="{AD540A76-E506-4160-9A52-E2099DC09202}" sibTransId="{C4A81D42-3D31-4457-80CF-C7B65BF3E5E0}"/>
    <dgm:cxn modelId="{07E75922-DFE6-43B2-A51F-8F8B847A9BCF}" srcId="{6B301812-37CF-403C-96C5-D4CB6820F707}" destId="{EC46C174-3863-422D-96EC-19CF98C7E512}" srcOrd="0" destOrd="0" parTransId="{06D17C8C-DB7D-4814-A088-565D9A3A673C}" sibTransId="{AB0B65C9-299B-46AC-A906-72E4767242D7}"/>
    <dgm:cxn modelId="{1012F0B9-CDEF-4D14-89C4-836AB34D5537}" type="presParOf" srcId="{8550CC57-C7A5-42AF-9294-4079C0D328C5}" destId="{72B9D981-9440-4E7D-9A9B-CE7A908D6070}" srcOrd="0" destOrd="0" presId="urn:microsoft.com/office/officeart/2005/8/layout/orgChart1"/>
    <dgm:cxn modelId="{FB7354F2-1A0C-4DF4-9BF3-295386D06C32}" type="presParOf" srcId="{72B9D981-9440-4E7D-9A9B-CE7A908D6070}" destId="{030A57F5-C19A-4106-AAD4-6EE3909AB500}" srcOrd="0" destOrd="0" presId="urn:microsoft.com/office/officeart/2005/8/layout/orgChart1"/>
    <dgm:cxn modelId="{CB7F6D2B-0E46-40F5-8CFB-7CF3400F6CF9}" type="presParOf" srcId="{030A57F5-C19A-4106-AAD4-6EE3909AB500}" destId="{7791E148-8BB5-49EC-807A-E23FE9340E59}" srcOrd="0" destOrd="0" presId="urn:microsoft.com/office/officeart/2005/8/layout/orgChart1"/>
    <dgm:cxn modelId="{0A04476F-3C2F-49F7-AADF-269B0FAF1DEC}" type="presParOf" srcId="{030A57F5-C19A-4106-AAD4-6EE3909AB500}" destId="{A4EDE101-FC8B-494A-B09D-856509ACB1D0}" srcOrd="1" destOrd="0" presId="urn:microsoft.com/office/officeart/2005/8/layout/orgChart1"/>
    <dgm:cxn modelId="{00D05F02-0F30-4D99-9359-C427F8A8B59D}" type="presParOf" srcId="{72B9D981-9440-4E7D-9A9B-CE7A908D6070}" destId="{67524A26-544F-4D0E-B856-1B8C0B004D13}" srcOrd="1" destOrd="0" presId="urn:microsoft.com/office/officeart/2005/8/layout/orgChart1"/>
    <dgm:cxn modelId="{267C8676-B039-4669-822B-A1D0D0CAF59F}" type="presParOf" srcId="{67524A26-544F-4D0E-B856-1B8C0B004D13}" destId="{1A00102B-0C3E-44A6-9AAE-849229DBE4BE}" srcOrd="0" destOrd="0" presId="urn:microsoft.com/office/officeart/2005/8/layout/orgChart1"/>
    <dgm:cxn modelId="{A9019EC2-4D4E-4B80-8ECB-3FEEF6A53F29}" type="presParOf" srcId="{67524A26-544F-4D0E-B856-1B8C0B004D13}" destId="{949F0B2F-0FC0-4D94-99D7-754015297FEC}" srcOrd="1" destOrd="0" presId="urn:microsoft.com/office/officeart/2005/8/layout/orgChart1"/>
    <dgm:cxn modelId="{9F3E065C-98EC-4BA2-B785-B3F6AC9DF7B8}" type="presParOf" srcId="{949F0B2F-0FC0-4D94-99D7-754015297FEC}" destId="{3A856F29-23B3-4D90-916E-5CB166CC2028}" srcOrd="0" destOrd="0" presId="urn:microsoft.com/office/officeart/2005/8/layout/orgChart1"/>
    <dgm:cxn modelId="{1A0FEB18-7D08-4F64-A8E5-64C88A4EC2E5}" type="presParOf" srcId="{3A856F29-23B3-4D90-916E-5CB166CC2028}" destId="{27BB4BDB-FA95-4567-B0FA-24033444A5E1}" srcOrd="0" destOrd="0" presId="urn:microsoft.com/office/officeart/2005/8/layout/orgChart1"/>
    <dgm:cxn modelId="{14F5B315-1162-4FAD-8E76-CE039A62806D}" type="presParOf" srcId="{3A856F29-23B3-4D90-916E-5CB166CC2028}" destId="{A78CF413-1634-4A99-A49A-733331BE6ABD}" srcOrd="1" destOrd="0" presId="urn:microsoft.com/office/officeart/2005/8/layout/orgChart1"/>
    <dgm:cxn modelId="{E6B6343C-5039-4DF8-A02E-C5CDEB5E9132}" type="presParOf" srcId="{949F0B2F-0FC0-4D94-99D7-754015297FEC}" destId="{323B5C17-A582-4FA2-AC48-3C68ADA38DE5}" srcOrd="1" destOrd="0" presId="urn:microsoft.com/office/officeart/2005/8/layout/orgChart1"/>
    <dgm:cxn modelId="{07B3E1FD-9940-41F2-A3D4-758AC42687D2}" type="presParOf" srcId="{949F0B2F-0FC0-4D94-99D7-754015297FEC}" destId="{BA9A5EE0-8B6D-4E98-B7F8-20D12F721591}" srcOrd="2" destOrd="0" presId="urn:microsoft.com/office/officeart/2005/8/layout/orgChart1"/>
    <dgm:cxn modelId="{49702B80-DAFC-498D-B684-2E29237D5DFF}" type="presParOf" srcId="{67524A26-544F-4D0E-B856-1B8C0B004D13}" destId="{5AA0BE2A-FA86-4B05-8B8D-FDA1F80E9FA2}" srcOrd="2" destOrd="0" presId="urn:microsoft.com/office/officeart/2005/8/layout/orgChart1"/>
    <dgm:cxn modelId="{B3706F27-C1B3-4DE0-BA95-D496CF18E861}" type="presParOf" srcId="{67524A26-544F-4D0E-B856-1B8C0B004D13}" destId="{4DA5C9ED-6B35-48FB-91ED-9DEC2E594927}" srcOrd="3" destOrd="0" presId="urn:microsoft.com/office/officeart/2005/8/layout/orgChart1"/>
    <dgm:cxn modelId="{68784E79-EB44-4D4B-AB2A-81BA060D291A}" type="presParOf" srcId="{4DA5C9ED-6B35-48FB-91ED-9DEC2E594927}" destId="{F41A0119-27A7-491C-BDF6-589D51BA87FA}" srcOrd="0" destOrd="0" presId="urn:microsoft.com/office/officeart/2005/8/layout/orgChart1"/>
    <dgm:cxn modelId="{5FE5D1D5-A370-4202-AB16-6812A594A51D}" type="presParOf" srcId="{F41A0119-27A7-491C-BDF6-589D51BA87FA}" destId="{AF7B6982-ED5F-4E8F-BB38-593A2D5A0918}" srcOrd="0" destOrd="0" presId="urn:microsoft.com/office/officeart/2005/8/layout/orgChart1"/>
    <dgm:cxn modelId="{1C69564E-70CB-4DAA-901C-1D2026446D78}" type="presParOf" srcId="{F41A0119-27A7-491C-BDF6-589D51BA87FA}" destId="{D6FB9C1C-6EEC-4631-8618-9FB676D1A6A3}" srcOrd="1" destOrd="0" presId="urn:microsoft.com/office/officeart/2005/8/layout/orgChart1"/>
    <dgm:cxn modelId="{2FB8E002-E115-463F-ADE9-070A3D011588}" type="presParOf" srcId="{4DA5C9ED-6B35-48FB-91ED-9DEC2E594927}" destId="{2986EC9B-C44D-43E8-BE57-7365FF360E98}" srcOrd="1" destOrd="0" presId="urn:microsoft.com/office/officeart/2005/8/layout/orgChart1"/>
    <dgm:cxn modelId="{39B98AA0-57DA-4BA0-B847-53C24DCFF56F}" type="presParOf" srcId="{4DA5C9ED-6B35-48FB-91ED-9DEC2E594927}" destId="{ED02B31B-6F56-4458-B02A-D1BE457FCED0}" srcOrd="2" destOrd="0" presId="urn:microsoft.com/office/officeart/2005/8/layout/orgChart1"/>
    <dgm:cxn modelId="{605E8F96-EE87-42B0-8E86-1EDD59CB1AE6}" type="presParOf" srcId="{67524A26-544F-4D0E-B856-1B8C0B004D13}" destId="{548C293A-88E2-451D-B246-0A1671F36C00}" srcOrd="4" destOrd="0" presId="urn:microsoft.com/office/officeart/2005/8/layout/orgChart1"/>
    <dgm:cxn modelId="{2CDE7A3C-622C-4A3D-B18A-70BD16C47BAC}" type="presParOf" srcId="{67524A26-544F-4D0E-B856-1B8C0B004D13}" destId="{354A4837-9776-4A51-A833-CBE772A64EA6}" srcOrd="5" destOrd="0" presId="urn:microsoft.com/office/officeart/2005/8/layout/orgChart1"/>
    <dgm:cxn modelId="{BC4D45A9-9817-4553-95E7-79ECD4C0720C}" type="presParOf" srcId="{354A4837-9776-4A51-A833-CBE772A64EA6}" destId="{494F851B-B17D-4473-9E8F-C9FD646CD9E2}" srcOrd="0" destOrd="0" presId="urn:microsoft.com/office/officeart/2005/8/layout/orgChart1"/>
    <dgm:cxn modelId="{1A480518-C645-4A2A-AD6F-FFF5974F6CE0}" type="presParOf" srcId="{494F851B-B17D-4473-9E8F-C9FD646CD9E2}" destId="{7504C643-7E04-4769-AB95-075380FF089C}" srcOrd="0" destOrd="0" presId="urn:microsoft.com/office/officeart/2005/8/layout/orgChart1"/>
    <dgm:cxn modelId="{31BB2425-D86B-4278-837B-DD317688F853}" type="presParOf" srcId="{494F851B-B17D-4473-9E8F-C9FD646CD9E2}" destId="{B144EA80-A8DC-41F9-885A-AC73ACFC18E4}" srcOrd="1" destOrd="0" presId="urn:microsoft.com/office/officeart/2005/8/layout/orgChart1"/>
    <dgm:cxn modelId="{66D3B721-F85E-4C48-8E76-C3497650C06F}" type="presParOf" srcId="{354A4837-9776-4A51-A833-CBE772A64EA6}" destId="{7B0544C0-6572-4D0B-AF1B-DA48B824E54C}" srcOrd="1" destOrd="0" presId="urn:microsoft.com/office/officeart/2005/8/layout/orgChart1"/>
    <dgm:cxn modelId="{ACD84EB6-D571-4839-BBC7-C1777C83B2B4}" type="presParOf" srcId="{354A4837-9776-4A51-A833-CBE772A64EA6}" destId="{16A875A9-713B-4077-9B01-2C5D17D39FF6}" srcOrd="2" destOrd="0" presId="urn:microsoft.com/office/officeart/2005/8/layout/orgChart1"/>
    <dgm:cxn modelId="{0613FC9E-D1C1-4360-99DA-FD2ECDFE0EA6}" type="presParOf" srcId="{72B9D981-9440-4E7D-9A9B-CE7A908D6070}" destId="{0E9D088B-92EE-4196-8291-98A07B34697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8C293A-88E2-451D-B246-0A1671F36C00}">
      <dsp:nvSpPr>
        <dsp:cNvPr id="0" name=""/>
        <dsp:cNvSpPr/>
      </dsp:nvSpPr>
      <dsp:spPr>
        <a:xfrm>
          <a:off x="4227328" y="1377744"/>
          <a:ext cx="2592288" cy="4384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778"/>
              </a:lnTo>
              <a:lnTo>
                <a:pt x="2592288" y="185778"/>
              </a:lnTo>
              <a:lnTo>
                <a:pt x="2592288" y="43840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A0BE2A-FA86-4B05-8B8D-FDA1F80E9FA2}">
      <dsp:nvSpPr>
        <dsp:cNvPr id="0" name=""/>
        <dsp:cNvSpPr/>
      </dsp:nvSpPr>
      <dsp:spPr>
        <a:xfrm>
          <a:off x="4181608" y="1377744"/>
          <a:ext cx="91440" cy="15333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53330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00102B-0C3E-44A6-9AAE-849229DBE4BE}">
      <dsp:nvSpPr>
        <dsp:cNvPr id="0" name=""/>
        <dsp:cNvSpPr/>
      </dsp:nvSpPr>
      <dsp:spPr>
        <a:xfrm>
          <a:off x="1563028" y="1377744"/>
          <a:ext cx="2664300" cy="438407"/>
        </a:xfrm>
        <a:custGeom>
          <a:avLst/>
          <a:gdLst/>
          <a:ahLst/>
          <a:cxnLst/>
          <a:rect l="0" t="0" r="0" b="0"/>
          <a:pathLst>
            <a:path>
              <a:moveTo>
                <a:pt x="2664300" y="0"/>
              </a:moveTo>
              <a:lnTo>
                <a:pt x="2664300" y="185778"/>
              </a:lnTo>
              <a:lnTo>
                <a:pt x="0" y="185778"/>
              </a:lnTo>
              <a:lnTo>
                <a:pt x="0" y="43840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91E148-8BB5-49EC-807A-E23FE9340E59}">
      <dsp:nvSpPr>
        <dsp:cNvPr id="0" name=""/>
        <dsp:cNvSpPr/>
      </dsp:nvSpPr>
      <dsp:spPr>
        <a:xfrm>
          <a:off x="3024331" y="174748"/>
          <a:ext cx="2405992" cy="12029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sz="2300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24331" y="174748"/>
        <a:ext cx="2405992" cy="1202996"/>
      </dsp:txXfrm>
    </dsp:sp>
    <dsp:sp modelId="{27BB4BDB-FA95-4567-B0FA-24033444A5E1}">
      <dsp:nvSpPr>
        <dsp:cNvPr id="0" name=""/>
        <dsp:cNvSpPr/>
      </dsp:nvSpPr>
      <dsp:spPr>
        <a:xfrm>
          <a:off x="360031" y="1816152"/>
          <a:ext cx="2405992" cy="108017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sz="23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0031" y="1816152"/>
        <a:ext cx="2405992" cy="1080170"/>
      </dsp:txXfrm>
    </dsp:sp>
    <dsp:sp modelId="{AF7B6982-ED5F-4E8F-BB38-593A2D5A0918}">
      <dsp:nvSpPr>
        <dsp:cNvPr id="0" name=""/>
        <dsp:cNvSpPr/>
      </dsp:nvSpPr>
      <dsp:spPr>
        <a:xfrm>
          <a:off x="3024331" y="2911047"/>
          <a:ext cx="2405992" cy="12029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sz="2300" kern="1200" dirty="0">
            <a:solidFill>
              <a:schemeClr val="accent6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24331" y="2911047"/>
        <a:ext cx="2405992" cy="1202996"/>
      </dsp:txXfrm>
    </dsp:sp>
    <dsp:sp modelId="{7504C643-7E04-4769-AB95-075380FF089C}">
      <dsp:nvSpPr>
        <dsp:cNvPr id="0" name=""/>
        <dsp:cNvSpPr/>
      </dsp:nvSpPr>
      <dsp:spPr>
        <a:xfrm>
          <a:off x="5616620" y="1816152"/>
          <a:ext cx="2405992" cy="12029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sz="2300" kern="1200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16620" y="1816152"/>
        <a:ext cx="2405992" cy="12029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FCE72A-C2D5-4D79-A271-B69A96CE4C4B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76536C-B143-4E8E-94CA-55C865CB75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4562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9A1E3-86DE-43F1-B384-5427A7FC09C6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42DE0-4EFA-4D13-B91A-F6C6B3B7B9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928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9A1E3-86DE-43F1-B384-5427A7FC09C6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42DE0-4EFA-4D13-B91A-F6C6B3B7B9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907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9A1E3-86DE-43F1-B384-5427A7FC09C6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42DE0-4EFA-4D13-B91A-F6C6B3B7B9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686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9A1E3-86DE-43F1-B384-5427A7FC09C6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42DE0-4EFA-4D13-B91A-F6C6B3B7B9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736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9A1E3-86DE-43F1-B384-5427A7FC09C6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42DE0-4EFA-4D13-B91A-F6C6B3B7B9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143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9A1E3-86DE-43F1-B384-5427A7FC09C6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42DE0-4EFA-4D13-B91A-F6C6B3B7B9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4594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9A1E3-86DE-43F1-B384-5427A7FC09C6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42DE0-4EFA-4D13-B91A-F6C6B3B7B9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224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9A1E3-86DE-43F1-B384-5427A7FC09C6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42DE0-4EFA-4D13-B91A-F6C6B3B7B9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485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9A1E3-86DE-43F1-B384-5427A7FC09C6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42DE0-4EFA-4D13-B91A-F6C6B3B7B9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0488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9A1E3-86DE-43F1-B384-5427A7FC09C6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42DE0-4EFA-4D13-B91A-F6C6B3B7B9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988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9A1E3-86DE-43F1-B384-5427A7FC09C6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42DE0-4EFA-4D13-B91A-F6C6B3B7B9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3799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9A1E3-86DE-43F1-B384-5427A7FC09C6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42DE0-4EFA-4D13-B91A-F6C6B3B7B9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084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g"/><Relationship Id="rId4" Type="http://schemas.openxmlformats.org/officeDocument/2006/relationships/image" Target="../media/image6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4538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50126" y="332269"/>
            <a:ext cx="91178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КАЗЕННОЕ ДОШКОЛЬНОЕ ОБРАЗОВАТЕЛЬНОЕ УЧРЕЖДЕНИЕ</a:t>
            </a:r>
          </a:p>
          <a:p>
            <a:pPr algn="ctr"/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ГОРОДА НОВОСИБИРСКА </a:t>
            </a:r>
          </a:p>
          <a:p>
            <a:pPr algn="ctr"/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331 КОМБИНИРОВАННОГО ВИДА»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24743" y="2664823"/>
            <a:ext cx="81158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Сортируя мусор- мы сохраняем природу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Проект в старшей группе «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Дельфинчик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67897" y="5055326"/>
            <a:ext cx="4402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Некрасова А.В., </a:t>
            </a:r>
          </a:p>
          <a:p>
            <a:pPr algn="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высшая квалификационная категория</a:t>
            </a:r>
          </a:p>
          <a:p>
            <a:pPr algn="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Рубанова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О.В., </a:t>
            </a:r>
          </a:p>
          <a:p>
            <a:pPr algn="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квалификационная категория</a:t>
            </a:r>
          </a:p>
        </p:txBody>
      </p:sp>
    </p:spTree>
    <p:extLst>
      <p:ext uri="{BB962C8B-B14F-4D97-AF65-F5344CB8AC3E}">
        <p14:creationId xmlns:p14="http://schemas.microsoft.com/office/powerpoint/2010/main" val="104389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" y="-169818"/>
            <a:ext cx="12374880" cy="7354389"/>
          </a:xfrm>
        </p:spPr>
      </p:pic>
      <p:sp>
        <p:nvSpPr>
          <p:cNvPr id="3" name="TextBox 2"/>
          <p:cNvSpPr txBox="1"/>
          <p:nvPr/>
        </p:nvSpPr>
        <p:spPr>
          <a:xfrm>
            <a:off x="3265714" y="114953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468880" y="572662"/>
            <a:ext cx="6296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8200" y="1518863"/>
            <a:ext cx="1072242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Актуальность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выбранной темы обусловлена социальной значимостью воспитания в дошкольниках бережного отношения к природе в соответствии с концепцией устойчивого развития.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дни, когда мир находится на грани экологической катастрофы и под угрозой будущее всего человечества, экологическое воспитание и образование являются одной из актуальных проблем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современности.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дошкольном детстве развивается эмоционально-ценностное отношение к окружающему, формируются основы нравственно-экологических позиций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Большинство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попросту не привыкли к раздельному сбору мусора. Всем известно, что привычки взрослого человека поменять довольно сложно. А всё наше взрослое население выросло в условиях, когда о сортировке мусора задумывались лишь единицы. Обучать граждан раздельному сбору отходов нужно с детского возраста. Для того, чтобы переработка мусора была эффективной и оправданной, необходимо, чтобы отходы были разделены по принципу материала, из которого они изготовлены, то есть стекло отдельно от бумаги, пластика,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дерева.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Населению пока гораздо удобнее и привычнее выбрасывать все отходы в мусоропровод, чем сортировать и выносить часть мусора на улицу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Ведь на том месте, где находятся свалки, могли быть разбиты парки, расти леса.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8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605657" cy="7262948"/>
          </a:xfrm>
        </p:spPr>
      </p:pic>
      <p:sp>
        <p:nvSpPr>
          <p:cNvPr id="3" name="TextBox 2"/>
          <p:cNvSpPr txBox="1"/>
          <p:nvPr/>
        </p:nvSpPr>
        <p:spPr>
          <a:xfrm>
            <a:off x="3309038" y="809897"/>
            <a:ext cx="31165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Цель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80160" y="218149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084218" y="2181497"/>
            <a:ext cx="871292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Повышение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экологической культуры дошкольников через знакомство с принципами раздельного сбора и возможностью их вторичного использования бытовых отходов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Создать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систему работы по приобщению дошкольников к проблеме загрязнения окружающей среды мусором, ориентированную на взаимодействие с семьей и внедрение практики современного сбора отходов.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1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5131" y="-156754"/>
            <a:ext cx="12605657" cy="7707085"/>
          </a:xfrm>
        </p:spPr>
      </p:pic>
      <p:sp>
        <p:nvSpPr>
          <p:cNvPr id="3" name="TextBox 2"/>
          <p:cNvSpPr txBox="1"/>
          <p:nvPr/>
        </p:nvSpPr>
        <p:spPr>
          <a:xfrm>
            <a:off x="3696788" y="735518"/>
            <a:ext cx="25472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Задачи: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8091" y="220762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1690688"/>
            <a:ext cx="7979229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-привлечь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 детей к проблеме загрязнения окружающей среды мусором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-дать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детям представление о видах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отходов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их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свойствах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 опасности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отходов в жизни человека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организмов ,природы;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-показать наглядно способы утилизации и пользу раздельного сбора мусора;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-найти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использования вторичных ресурсов бросового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экологическую культуру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288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943" y="0"/>
            <a:ext cx="12579531" cy="6949440"/>
          </a:xfrm>
        </p:spPr>
      </p:pic>
      <p:sp>
        <p:nvSpPr>
          <p:cNvPr id="3" name="TextBox 2"/>
          <p:cNvSpPr txBox="1"/>
          <p:nvPr/>
        </p:nvSpPr>
        <p:spPr>
          <a:xfrm>
            <a:off x="3200400" y="953589"/>
            <a:ext cx="570265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Предполагаемые результаты:</a:t>
            </a:r>
          </a:p>
          <a:p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7830" y="2279152"/>
            <a:ext cx="1152825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-привлечение внимания детей и родителей к проблеме загрязнения окружающей среды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мусором;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-повышение уровня экологической воспитанности;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-ответственное отношение к окружающей среде и природе нашего края, родного города;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-сформировать навыки исследовательской деятельности, умения обобщать, делать выводы;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-повысить уровень знаний детей о вторичном использовании бытового мусора и его переработке;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-сформировать навыки изготовления поделок из ненужных предметов (ТБО).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53800" y="326571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1247120" y="326571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403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4319" y="-143692"/>
            <a:ext cx="12579530" cy="7158445"/>
          </a:xfrm>
        </p:spPr>
      </p:pic>
      <p:sp>
        <p:nvSpPr>
          <p:cNvPr id="3" name="TextBox 2"/>
          <p:cNvSpPr txBox="1"/>
          <p:nvPr/>
        </p:nvSpPr>
        <p:spPr>
          <a:xfrm>
            <a:off x="2312126" y="875211"/>
            <a:ext cx="46534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 проекта: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4583" y="2142309"/>
            <a:ext cx="940525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познавательно-исследовательский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проекта: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недели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 детей: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лет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старшей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группы; родители; воспитатели; инструктор по физической культуре;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внешние партнеры: Федеральная группа компаний по обращению с твердо коммунальными отходам и отходами упаковки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Тайгер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Сибирь», Новосибирская региональная общественная организация по защите и охране окружающей среды «Экологи».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22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880"/>
            <a:ext cx="12318274" cy="7184571"/>
          </a:xfrm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947980"/>
              </p:ext>
            </p:extLst>
          </p:nvPr>
        </p:nvGraphicFramePr>
        <p:xfrm>
          <a:off x="1981200" y="1166019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97308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753" y="-104503"/>
            <a:ext cx="12514216" cy="7132320"/>
          </a:xfrm>
        </p:spPr>
      </p:pic>
      <p:sp>
        <p:nvSpPr>
          <p:cNvPr id="5" name="TextBox 4"/>
          <p:cNvSpPr txBox="1"/>
          <p:nvPr/>
        </p:nvSpPr>
        <p:spPr>
          <a:xfrm>
            <a:off x="2390503" y="966651"/>
            <a:ext cx="57165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9531" y="1894114"/>
            <a:ext cx="71584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проблемы, цели и задач проекта.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Информирование участников проекта об актуальности, целях и задачах проекта.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плана реализации основного этапа проекта.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методической и художественной литературы по выбранной тематике проекта.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дидактических, подвижных, сюжетно- ролевых игр.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необходимого оборудования и пособий для практического обогащения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28326441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566" y="-104503"/>
            <a:ext cx="12435840" cy="710619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738" y="574766"/>
            <a:ext cx="9983113" cy="6039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0265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5131" y="-235131"/>
            <a:ext cx="12631781" cy="7328262"/>
          </a:xfrm>
        </p:spPr>
      </p:pic>
      <p:sp>
        <p:nvSpPr>
          <p:cNvPr id="5" name="TextBox 4"/>
          <p:cNvSpPr txBox="1"/>
          <p:nvPr/>
        </p:nvSpPr>
        <p:spPr>
          <a:xfrm>
            <a:off x="1998617" y="783771"/>
            <a:ext cx="76906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Социально-коммуникативное развитие: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9269" y="1867989"/>
            <a:ext cx="857234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-Дидактические игры «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Су-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джок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«Домино», «Сортируем мусор правильно»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-Сюжетно-ролевая игра «Экологи»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-Сюжетно-ролевая игра «Поход на лесную поляну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-Игры-тренинги «Разделим мусор на группы», «Опасные виды мусора».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914662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23" y="-169817"/>
            <a:ext cx="12644846" cy="7184571"/>
          </a:xfrm>
        </p:spPr>
      </p:pic>
      <p:sp>
        <p:nvSpPr>
          <p:cNvPr id="5" name="TextBox 4"/>
          <p:cNvSpPr txBox="1"/>
          <p:nvPr/>
        </p:nvSpPr>
        <p:spPr>
          <a:xfrm>
            <a:off x="1959429" y="862149"/>
            <a:ext cx="56094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1867989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428" y="2187712"/>
            <a:ext cx="4720046" cy="42354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76994" y="1867989"/>
            <a:ext cx="14189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«Су-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джок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890" y="2237321"/>
            <a:ext cx="4744539" cy="418586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797040" y="1867989"/>
            <a:ext cx="43944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«Сортируем мусор правильно»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616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2697" y="-195944"/>
            <a:ext cx="12762411" cy="705394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646" y="940526"/>
            <a:ext cx="5624104" cy="559090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69326" y="496389"/>
            <a:ext cx="5415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«Домино 1000 идей из ненужных вещей»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625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068" y="-169817"/>
            <a:ext cx="12697098" cy="7341326"/>
          </a:xfrm>
        </p:spPr>
      </p:pic>
      <p:sp>
        <p:nvSpPr>
          <p:cNvPr id="5" name="TextBox 4"/>
          <p:cNvSpPr txBox="1"/>
          <p:nvPr/>
        </p:nvSpPr>
        <p:spPr>
          <a:xfrm>
            <a:off x="2416629" y="809897"/>
            <a:ext cx="52221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Сюжетно-ролевая игра «Экологи»: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271562"/>
            <a:ext cx="9144000" cy="5408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849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88090" cy="7354388"/>
          </a:xfrm>
        </p:spPr>
      </p:pic>
      <p:sp>
        <p:nvSpPr>
          <p:cNvPr id="6" name="TextBox 5"/>
          <p:cNvSpPr txBox="1"/>
          <p:nvPr/>
        </p:nvSpPr>
        <p:spPr>
          <a:xfrm>
            <a:off x="838200" y="1027906"/>
            <a:ext cx="10369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Игры-тренинги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«Разделим мусор на группы», «Опасные виды мусора».</a:t>
            </a:r>
            <a:endParaRPr lang="ru-RU" sz="20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73" y="1545625"/>
            <a:ext cx="3716656" cy="54970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994" y="1545624"/>
            <a:ext cx="4379051" cy="549704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878" y="1489571"/>
            <a:ext cx="3108825" cy="5553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6322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79" y="-104504"/>
            <a:ext cx="12566468" cy="7119257"/>
          </a:xfrm>
        </p:spPr>
      </p:pic>
      <p:sp>
        <p:nvSpPr>
          <p:cNvPr id="5" name="TextBox 4"/>
          <p:cNvSpPr txBox="1"/>
          <p:nvPr/>
        </p:nvSpPr>
        <p:spPr>
          <a:xfrm flipH="1">
            <a:off x="2762793" y="796834"/>
            <a:ext cx="561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Познавательное развитие: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199" y="1920240"/>
            <a:ext cx="820129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-«Сбережём планету от мусора» («Утилизация отходов»)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-«Что для природы хорошо, а что плохо»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-«Сортировка мусора»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-«Опасные отходы»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-«Рассортируем мусор»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-«Польза и вред батарейки» (Энциклопедия «История батарейки»)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Открытое занятие «Спасём землю от мусора»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-Просмотр социальных и обучающих роликов по теме « Откуда берётся и куда девается мусор»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мультфильмов :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Смешарики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«Про корову, которая из-за отравления воздуха вместо молока давала бензин»,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Фиксики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«Батарейки»,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Бумага»;«Жизнь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мусора».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32366" y="21292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39005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8194" y="-261257"/>
            <a:ext cx="12618720" cy="7341326"/>
          </a:xfrm>
        </p:spPr>
      </p:pic>
      <p:sp>
        <p:nvSpPr>
          <p:cNvPr id="5" name="TextBox 4"/>
          <p:cNvSpPr txBox="1"/>
          <p:nvPr/>
        </p:nvSpPr>
        <p:spPr>
          <a:xfrm>
            <a:off x="2286000" y="731520"/>
            <a:ext cx="5133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Беседа «Сбережём планету от мусора»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698" y="1240970"/>
            <a:ext cx="5329645" cy="5473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8031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754" y="-117566"/>
            <a:ext cx="12527280" cy="7145383"/>
          </a:xfrm>
        </p:spPr>
      </p:pic>
      <p:sp>
        <p:nvSpPr>
          <p:cNvPr id="5" name="TextBox 4"/>
          <p:cNvSpPr txBox="1"/>
          <p:nvPr/>
        </p:nvSpPr>
        <p:spPr>
          <a:xfrm>
            <a:off x="1319349" y="783771"/>
            <a:ext cx="102847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Просмотр мультфильмов , социальных и обучающих роликов: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724" y="1526844"/>
            <a:ext cx="8146869" cy="501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446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753" y="-117566"/>
            <a:ext cx="12488090" cy="7184572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930" y="1110958"/>
            <a:ext cx="5608647" cy="55285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79" y="1110958"/>
            <a:ext cx="5900385" cy="552854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80161" y="683456"/>
            <a:ext cx="106935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Открытое занятие  «Спасём землю от мусора»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144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4319" y="-195943"/>
            <a:ext cx="12723222" cy="7367452"/>
          </a:xfrm>
        </p:spPr>
      </p:pic>
      <p:sp>
        <p:nvSpPr>
          <p:cNvPr id="5" name="TextBox 4"/>
          <p:cNvSpPr txBox="1"/>
          <p:nvPr/>
        </p:nvSpPr>
        <p:spPr>
          <a:xfrm>
            <a:off x="1332411" y="757646"/>
            <a:ext cx="80530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художественной литературы: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1998617"/>
            <a:ext cx="75873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-Дайнеко А. «Вот на Земле огромный дом»;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-Кривощекова А. сказка «Нет места мусору»;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-Лопатина А. «Почему у Земли платье зелёное»;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-Лысова К.Н. сказка «Вторая жизнь»;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Рыжова Н.А. сказка «Зайчик и медвежонок»;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-«Сказка про оранжевый мусоровоз»;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-Тихонов А. «Сказка об использованной батарейке».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8186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817" y="-156754"/>
            <a:ext cx="12553405" cy="7132320"/>
          </a:xfrm>
        </p:spPr>
      </p:pic>
      <p:sp>
        <p:nvSpPr>
          <p:cNvPr id="5" name="TextBox 4"/>
          <p:cNvSpPr txBox="1"/>
          <p:nvPr/>
        </p:nvSpPr>
        <p:spPr>
          <a:xfrm>
            <a:off x="3304903" y="600891"/>
            <a:ext cx="4564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Речевое развитие:   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06286" y="1543089"/>
            <a:ext cx="75550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-Составление сюжетных рассказов по картинкам «Прогулка в лес»,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«На субботнике».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-Рассказ с опорой на тематические слайды по теме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1878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" y="-169817"/>
            <a:ext cx="12374880" cy="7315200"/>
          </a:xfrm>
        </p:spPr>
      </p:pic>
      <p:sp>
        <p:nvSpPr>
          <p:cNvPr id="3" name="TextBox 2"/>
          <p:cNvSpPr txBox="1"/>
          <p:nvPr/>
        </p:nvSpPr>
        <p:spPr>
          <a:xfrm>
            <a:off x="363039" y="862149"/>
            <a:ext cx="69297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 с опорой на тематические слайды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39" y="1358536"/>
            <a:ext cx="4809852" cy="54994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692" y="1358535"/>
            <a:ext cx="5143500" cy="549946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061166" y="862149"/>
            <a:ext cx="4650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рассказа по картинке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6489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1257" y="-156754"/>
            <a:ext cx="12453257" cy="7210697"/>
          </a:xfrm>
        </p:spPr>
      </p:pic>
      <p:sp>
        <p:nvSpPr>
          <p:cNvPr id="5" name="TextBox 4"/>
          <p:cNvSpPr txBox="1"/>
          <p:nvPr/>
        </p:nvSpPr>
        <p:spPr>
          <a:xfrm>
            <a:off x="2547257" y="783771"/>
            <a:ext cx="57194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Художественное творчество: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2331" y="1841863"/>
            <a:ext cx="8752115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-Социальный плакат (коллективная работа)«Дети против мусора»-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лепка,рисование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-«Экология и природа»- рисование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Знаки«Правила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поведения в природе»- рисование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-«Юбка из фантиков»-аппликация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9472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069" y="-104503"/>
            <a:ext cx="12570823" cy="7106194"/>
          </a:xfrm>
        </p:spPr>
      </p:pic>
      <p:sp>
        <p:nvSpPr>
          <p:cNvPr id="7" name="TextBox 6"/>
          <p:cNvSpPr txBox="1"/>
          <p:nvPr/>
        </p:nvSpPr>
        <p:spPr>
          <a:xfrm>
            <a:off x="1163782" y="1177636"/>
            <a:ext cx="7204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«Экология и природа»-рисование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43" y="1690687"/>
            <a:ext cx="4368548" cy="50628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760" y="1690686"/>
            <a:ext cx="5143500" cy="5019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8628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79" y="0"/>
            <a:ext cx="12566468" cy="6949440"/>
          </a:xfrm>
        </p:spPr>
      </p:pic>
      <p:sp>
        <p:nvSpPr>
          <p:cNvPr id="6" name="TextBox 5"/>
          <p:cNvSpPr txBox="1"/>
          <p:nvPr/>
        </p:nvSpPr>
        <p:spPr>
          <a:xfrm>
            <a:off x="1856510" y="955964"/>
            <a:ext cx="86274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Знаки «Правила поведения в природе»-рисование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31" y="1417629"/>
            <a:ext cx="5514109" cy="51909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215" y="1417629"/>
            <a:ext cx="5143500" cy="520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386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673" y="0"/>
            <a:ext cx="12593782" cy="705196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233055"/>
            <a:ext cx="9144000" cy="543098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33055" y="789709"/>
            <a:ext cx="11717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Социальный плакат (коллективная работа) «ДЕТИ ПРОТИВ МУСОРА!»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1708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09" y="0"/>
            <a:ext cx="12552217" cy="7024255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71" y="1175656"/>
            <a:ext cx="6065520" cy="554765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647" y="1175656"/>
            <a:ext cx="5143500" cy="554765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52800" y="627017"/>
            <a:ext cx="4591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«Юбка из фантиков»-аппликация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8649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753" y="-313509"/>
            <a:ext cx="12540342" cy="7341326"/>
          </a:xfrm>
        </p:spPr>
      </p:pic>
      <p:sp>
        <p:nvSpPr>
          <p:cNvPr id="5" name="TextBox 4"/>
          <p:cNvSpPr txBox="1"/>
          <p:nvPr/>
        </p:nvSpPr>
        <p:spPr>
          <a:xfrm>
            <a:off x="3566160" y="705394"/>
            <a:ext cx="43152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развитие: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93224" y="1815737"/>
            <a:ext cx="48071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201783" y="1567543"/>
            <a:ext cx="105176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-Использование  спортивного оборудования (изготовленного из бросового материала)в группе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целью укрепления здоровья детей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-Утренняя гимнастика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8110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754" y="-222070"/>
            <a:ext cx="12109268" cy="7236823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91" y="1227909"/>
            <a:ext cx="3242310" cy="541702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682" y="1227909"/>
            <a:ext cx="3675018" cy="541702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72491" y="679269"/>
            <a:ext cx="6865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           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Спортивное оборудование из бросового материала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263" y="1227909"/>
            <a:ext cx="3940629" cy="5421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59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79" y="-156754"/>
            <a:ext cx="12514216" cy="7132320"/>
          </a:xfrm>
        </p:spPr>
      </p:pic>
      <p:sp>
        <p:nvSpPr>
          <p:cNvPr id="5" name="TextBox 4"/>
          <p:cNvSpPr txBox="1"/>
          <p:nvPr/>
        </p:nvSpPr>
        <p:spPr>
          <a:xfrm>
            <a:off x="1933303" y="953589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003" y="1610718"/>
            <a:ext cx="4632527" cy="501183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13138" y="535577"/>
            <a:ext cx="5832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внешние партнёры: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93223" y="161071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91886" y="1184421"/>
            <a:ext cx="114093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Новосибирская региональная общественная организация по защите и охране окружающей среды «Экологи».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8156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817" y="-169818"/>
            <a:ext cx="12361817" cy="721069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238" y="1593668"/>
            <a:ext cx="5489664" cy="51467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98" y="1593668"/>
            <a:ext cx="5582194" cy="514676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0891" y="744583"/>
            <a:ext cx="111537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Федеральная группа компаний по обращению с твёрдо коммунальными отходами и отходами 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упаковки  «ТАЙГЕР-СИБИРЬ»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5455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88091" cy="7053943"/>
          </a:xfrm>
        </p:spPr>
      </p:pic>
      <p:sp>
        <p:nvSpPr>
          <p:cNvPr id="5" name="TextBox 4"/>
          <p:cNvSpPr txBox="1"/>
          <p:nvPr/>
        </p:nvSpPr>
        <p:spPr>
          <a:xfrm>
            <a:off x="953589" y="914400"/>
            <a:ext cx="1138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953589" y="822960"/>
            <a:ext cx="94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учреждение дополнительного образования Новосибирского района Новосибирской области "Станция юных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натуралистов»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р.п.Краснообск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1879" y="1469291"/>
            <a:ext cx="5742487" cy="5292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8744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92446" cy="7001691"/>
          </a:xfrm>
        </p:spPr>
      </p:pic>
      <p:sp>
        <p:nvSpPr>
          <p:cNvPr id="5" name="TextBox 4"/>
          <p:cNvSpPr txBox="1"/>
          <p:nvPr/>
        </p:nvSpPr>
        <p:spPr>
          <a:xfrm>
            <a:off x="1463040" y="783771"/>
            <a:ext cx="68644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Работа с родителями: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2024743"/>
            <a:ext cx="95206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-Консультация «Мы с природой дружим, мусор нам не нужен!».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-Участие совместно с детьми в изготовлении «1000 идей из ненужных вещей».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-Сдача собранной макулатуры на дальнейшую переработку.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-Сбор и сдача отработанных батареек; пластиковых крышек.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-Посещение арт-объекта, посвящённый проблемам экологии и неразумному потреблению «Синий полярный медведь выходящий из пластикового стаканчика, стоит на «айсберге» из нескольких тысяч пластиковых бутылок».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7783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566" y="0"/>
            <a:ext cx="12309566" cy="7053943"/>
          </a:xfrm>
        </p:spPr>
      </p:pic>
      <p:sp>
        <p:nvSpPr>
          <p:cNvPr id="5" name="TextBox 4"/>
          <p:cNvSpPr txBox="1"/>
          <p:nvPr/>
        </p:nvSpPr>
        <p:spPr>
          <a:xfrm>
            <a:off x="1698171" y="836023"/>
            <a:ext cx="62326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«1000 идей из ненужных вещей»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61" y="1449978"/>
            <a:ext cx="3777887" cy="52773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984" y="1449978"/>
            <a:ext cx="4016290" cy="52773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0683" y="1460809"/>
            <a:ext cx="3565077" cy="525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0650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0"/>
            <a:ext cx="12192000" cy="694944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61" y="1523027"/>
            <a:ext cx="4885509" cy="49671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425881"/>
            <a:ext cx="5513614" cy="5064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7918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943" y="-169817"/>
            <a:ext cx="12514217" cy="7158446"/>
          </a:xfrm>
        </p:spPr>
      </p:pic>
      <p:sp>
        <p:nvSpPr>
          <p:cNvPr id="5" name="TextBox 4"/>
          <p:cNvSpPr txBox="1"/>
          <p:nvPr/>
        </p:nvSpPr>
        <p:spPr>
          <a:xfrm>
            <a:off x="838200" y="744583"/>
            <a:ext cx="101868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арт-объекта, посвящённый проблемам экологии и неразумному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потреблению. Синий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полярный медведь выходящий из пластикового стаканчика, стоит на «айсберге» из нескольких тысяч пластиковых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бутылок.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1" y="1760246"/>
            <a:ext cx="4532812" cy="48975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926" y="1690688"/>
            <a:ext cx="4156165" cy="4967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4528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5132"/>
            <a:ext cx="12527280" cy="7093132"/>
          </a:xfrm>
        </p:spPr>
      </p:pic>
      <p:sp>
        <p:nvSpPr>
          <p:cNvPr id="5" name="TextBox 4"/>
          <p:cNvSpPr txBox="1"/>
          <p:nvPr/>
        </p:nvSpPr>
        <p:spPr>
          <a:xfrm>
            <a:off x="1763485" y="627017"/>
            <a:ext cx="839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49977" y="1293223"/>
            <a:ext cx="68713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Выставка «Социальный плакат»        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690688"/>
            <a:ext cx="9144000" cy="486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8079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3691" y="0"/>
            <a:ext cx="12335691" cy="6858000"/>
          </a:xfrm>
        </p:spPr>
      </p:pic>
      <p:sp>
        <p:nvSpPr>
          <p:cNvPr id="5" name="TextBox 4"/>
          <p:cNvSpPr txBox="1"/>
          <p:nvPr/>
        </p:nvSpPr>
        <p:spPr>
          <a:xfrm>
            <a:off x="1789611" y="783771"/>
            <a:ext cx="68797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Развлечение по теме «Незнайка в городе чистоты»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426" y="1345475"/>
            <a:ext cx="4415288" cy="52512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154" y="1345475"/>
            <a:ext cx="4930001" cy="525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2733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754" y="-117566"/>
            <a:ext cx="12348754" cy="7158446"/>
          </a:xfrm>
        </p:spPr>
      </p:pic>
      <p:sp>
        <p:nvSpPr>
          <p:cNvPr id="5" name="TextBox 4"/>
          <p:cNvSpPr txBox="1"/>
          <p:nvPr/>
        </p:nvSpPr>
        <p:spPr>
          <a:xfrm>
            <a:off x="744583" y="888274"/>
            <a:ext cx="101629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в Муниципальное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бюджетное учреждение дополнительного образования Новосибирского района Новосибирской области "Станция юных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натуралистов»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р.п.Краснообск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4535" y="1811604"/>
            <a:ext cx="4730745" cy="4706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8754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263" y="-104504"/>
            <a:ext cx="12370526" cy="7171509"/>
          </a:xfrm>
        </p:spPr>
      </p:pic>
      <p:sp>
        <p:nvSpPr>
          <p:cNvPr id="5" name="TextBox 4"/>
          <p:cNvSpPr txBox="1"/>
          <p:nvPr/>
        </p:nvSpPr>
        <p:spPr>
          <a:xfrm>
            <a:off x="1828800" y="888274"/>
            <a:ext cx="60608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проекта: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14846" y="1854926"/>
            <a:ext cx="930075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-привлечение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внимания детей и родителей к проблеме загрязнения окружающей среды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мусором;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 уровень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экологической воспитанности;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проявление ответственного отношения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окружающей среде и природе нашего края, родного города;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сформированы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навыки исследовательской деятельности, умения обобщать, делать выводы;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знаний детей о вторичном использовании бытового мусора и его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переработке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навыки изготовления поделок из ненужных предметов (ТБО).</a:t>
            </a:r>
          </a:p>
        </p:txBody>
      </p:sp>
    </p:spTree>
    <p:extLst>
      <p:ext uri="{BB962C8B-B14F-4D97-AF65-F5344CB8AC3E}">
        <p14:creationId xmlns:p14="http://schemas.microsoft.com/office/powerpoint/2010/main" val="18751850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26571" y="1686481"/>
            <a:ext cx="401029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/>
              <a:t>«Каждый из нас хочет жить на чистой планете, дышать чистым воздухом, купаться в чистой реке и любоваться природой, а не мусором.</a:t>
            </a:r>
            <a:endParaRPr lang="ru-RU"/>
          </a:p>
          <a:p>
            <a:r>
              <a:rPr lang="ru-RU" b="1" i="1"/>
              <a:t>Добиться этого мы сможем все вместе. За нами будущее, чистое будущее!!!»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95615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8503073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1213</Words>
  <Application>Microsoft Office PowerPoint</Application>
  <PresentationFormat>Широкоэкранный</PresentationFormat>
  <Paragraphs>129</Paragraphs>
  <Slides>41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Pavel</dc:creator>
  <cp:lastModifiedBy>Pavel</cp:lastModifiedBy>
  <cp:revision>42</cp:revision>
  <dcterms:created xsi:type="dcterms:W3CDTF">2022-03-27T11:24:03Z</dcterms:created>
  <dcterms:modified xsi:type="dcterms:W3CDTF">2022-03-29T03:11:57Z</dcterms:modified>
</cp:coreProperties>
</file>