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0" r:id="rId2"/>
    <p:sldId id="257" r:id="rId3"/>
    <p:sldId id="256" r:id="rId4"/>
    <p:sldId id="258" r:id="rId5"/>
    <p:sldId id="259" r:id="rId6"/>
    <p:sldId id="264" r:id="rId7"/>
    <p:sldId id="260" r:id="rId8"/>
    <p:sldId id="262" r:id="rId9"/>
    <p:sldId id="263" r:id="rId10"/>
    <p:sldId id="265" r:id="rId11"/>
    <p:sldId id="267" r:id="rId12"/>
    <p:sldId id="268" r:id="rId13"/>
    <p:sldId id="266" r:id="rId14"/>
    <p:sldId id="271" r:id="rId15"/>
    <p:sldId id="27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7C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Полилиния 10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2D528-939A-4536-98CF-6CEC6141C487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204A4-7311-496A-850C-D98BE0F835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0DB66-D68B-4D56-A761-FE3E6194BD1B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0314B-B2C7-4183-A2B3-FEB2C1C2C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Полилиния 10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F73FC-6CC5-4152-83BE-1967DBF3C78A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94F11-5834-4985-BCB7-BD804B25F2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9191B-7FF8-405A-968D-8A9488843066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9B073-E61F-4968-A02B-852B2EFE93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4DD1-D553-4A03-8D4E-2E74F94AF0E2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CC890-7A55-4C0C-B8CE-1CD65BDCD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B0FBB-CCBF-4CF5-9D95-575F561C2F9F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78BD1-9C3B-491C-A63D-7FD81B9DF3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15AF7-EADF-403F-91A3-C78E047BE99A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CB589-15F7-41D2-A5AE-AD2DFA1B3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ED8F6-0DFB-4568-A683-86E4B9083E0C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43D06-FE07-4AAD-9440-5F56A0A3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751EC-DCFD-4F82-9CF5-A7422E65EA3A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6F5C3-5E09-43C3-9F85-FB5CCE1D5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8A09D-EEE7-49C1-A918-1EEF5AF3B69D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7B0E9-6F00-4613-A26A-4DCE684626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F556D-C434-4A05-BBF0-6373B29EA334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067F2-D1DE-463F-A6D6-DD31BDDCDE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42F0E6FF-23E9-4A4C-B033-1F600381AFDC}" type="datetimeFigureOut">
              <a:rPr lang="ru-RU"/>
              <a:pPr>
                <a:defRPr/>
              </a:pPr>
              <a:t>25.11.2025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0665B1E3-0864-40FD-ADC7-1240B5D08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55" r:id="rId1"/>
    <p:sldLayoutId id="2147484149" r:id="rId2"/>
    <p:sldLayoutId id="2147484156" r:id="rId3"/>
    <p:sldLayoutId id="2147484150" r:id="rId4"/>
    <p:sldLayoutId id="2147484157" r:id="rId5"/>
    <p:sldLayoutId id="2147484151" r:id="rId6"/>
    <p:sldLayoutId id="2147484152" r:id="rId7"/>
    <p:sldLayoutId id="2147484158" r:id="rId8"/>
    <p:sldLayoutId id="2147484159" r:id="rId9"/>
    <p:sldLayoutId id="2147484153" r:id="rId10"/>
    <p:sldLayoutId id="21474841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B32C16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F5CD2D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900igr.net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8025" y="1928802"/>
            <a:ext cx="7467600" cy="1920881"/>
          </a:xfrm>
        </p:spPr>
        <p:txBody>
          <a:bodyPr/>
          <a:lstStyle/>
          <a:p>
            <a:pPr algn="ctr">
              <a:defRPr/>
            </a:pPr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>Изготовление</a:t>
            </a:r>
            <a:b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</a:br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>изделий из проволоки</a:t>
            </a:r>
            <a:b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</a:br>
            <a:r>
              <a:rPr lang="ru-RU" sz="1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/>
            </a:r>
            <a:br>
              <a:rPr lang="ru-RU" sz="1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</a:br>
            <a:endParaRPr lang="ru-RU" sz="1800" b="1" dirty="0"/>
          </a:p>
        </p:txBody>
      </p:sp>
      <p:sp>
        <p:nvSpPr>
          <p:cNvPr id="3" name="Скругленный прямоугольник 2">
            <a:hlinkClick r:id="rId2" tooltip=" Каталог презентаций "/>
          </p:cNvPr>
          <p:cNvSpPr/>
          <p:nvPr/>
        </p:nvSpPr>
        <p:spPr>
          <a:xfrm>
            <a:off x="3898900" y="6477000"/>
            <a:ext cx="1346200" cy="355600"/>
          </a:xfrm>
          <a:prstGeom prst="roundRect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FFFFFF">
                  <a:shade val="88000"/>
                </a:srgbClr>
              </a:gs>
            </a:gsLst>
            <a:lin ang="5400000" scaled="1"/>
            <a:tileRect/>
          </a:gradFill>
          <a:ln w="12700">
            <a:solidFill>
              <a:srgbClr val="33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8900" tIns="25400" rIns="88900" bIns="50800" anchor="ctr" anchorCtr="1"/>
          <a:lstStyle/>
          <a:p>
            <a:pPr algn="ctr">
              <a:defRPr/>
            </a:pPr>
            <a:r>
              <a:rPr lang="en-US" sz="2000" u="sng" smtClean="0">
                <a:solidFill>
                  <a:srgbClr val="3333CC"/>
                </a:solidFill>
              </a:rPr>
              <a:t>pptcloud.ru</a:t>
            </a:r>
            <a:endParaRPr lang="ru-RU" sz="2000" u="sng">
              <a:solidFill>
                <a:srgbClr val="33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7467600" cy="1143000"/>
          </a:xfrm>
        </p:spPr>
        <p:txBody>
          <a:bodyPr/>
          <a:lstStyle/>
          <a:p>
            <a:pPr algn="ctr" eaLnBrk="1" hangingPunct="1"/>
            <a:r>
              <a:rPr lang="ru-RU" sz="4000" b="1" smtClean="0"/>
              <a:t>Вопросы для повторения: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28625" y="2000250"/>
            <a:ext cx="7467600" cy="4525963"/>
          </a:xfrm>
        </p:spPr>
        <p:txBody>
          <a:bodyPr/>
          <a:lstStyle/>
          <a:p>
            <a:pPr eaLnBrk="1" hangingPunct="1"/>
            <a:r>
              <a:rPr lang="ru-RU" sz="2400" smtClean="0"/>
              <a:t>Какие основные правила необходимо соблюдать при резании тонколистового металла?</a:t>
            </a:r>
          </a:p>
          <a:p>
            <a:pPr eaLnBrk="1" hangingPunct="1"/>
            <a:r>
              <a:rPr lang="ru-RU" sz="2400" smtClean="0"/>
              <a:t>Чем отличаются промышленные механические ножницы от слесарных ручных?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928662" y="1643050"/>
            <a:ext cx="7521611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7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>Изготовление</a:t>
            </a:r>
          </a:p>
          <a:p>
            <a:pPr algn="ctr">
              <a:defRPr/>
            </a:pPr>
            <a:r>
              <a:rPr lang="ru-RU" sz="7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>изделий из</a:t>
            </a:r>
          </a:p>
          <a:p>
            <a:pPr algn="ctr">
              <a:defRPr/>
            </a:pPr>
            <a:r>
              <a:rPr lang="ru-RU" sz="7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ury Schoolbook" pitchFamily="18" charset="0"/>
              </a:rPr>
              <a:t>проволоки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28625" y="1143000"/>
            <a:ext cx="7467600" cy="4525963"/>
          </a:xfrm>
        </p:spPr>
        <p:txBody>
          <a:bodyPr/>
          <a:lstStyle/>
          <a:p>
            <a:pPr eaLnBrk="1" hangingPunct="1"/>
            <a:r>
              <a:rPr lang="ru-RU" sz="3200" b="1" smtClean="0"/>
              <a:t>Цель:</a:t>
            </a:r>
            <a:r>
              <a:rPr lang="ru-RU" sz="3200" smtClean="0"/>
              <a:t> научиться приемам гибки проволоки в тисках и с помощью различных приспособлений.</a:t>
            </a:r>
          </a:p>
          <a:p>
            <a:pPr eaLnBrk="1" hangingPunct="1"/>
            <a:r>
              <a:rPr lang="ru-RU" sz="3200" b="1" smtClean="0"/>
              <a:t>Оборудование:</a:t>
            </a:r>
            <a:r>
              <a:rPr lang="ru-RU" sz="3200" smtClean="0"/>
              <a:t> молоток, слесарные тиски, оправки, плоскогубцы, заготовки металла и проволоки.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714375" y="1071563"/>
            <a:ext cx="7215188" cy="428625"/>
          </a:xfrm>
        </p:spPr>
        <p:txBody>
          <a:bodyPr/>
          <a:lstStyle/>
          <a:p>
            <a:pPr algn="ctr" eaLnBrk="1" hangingPunct="1"/>
            <a:r>
              <a:rPr lang="ru-RU" sz="4000" b="1" smtClean="0"/>
              <a:t>Изделия выполненные гибкой</a:t>
            </a:r>
          </a:p>
        </p:txBody>
      </p:sp>
      <p:pic>
        <p:nvPicPr>
          <p:cNvPr id="11267" name="Рисунок 2" descr="ч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1857375"/>
            <a:ext cx="5091112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Рисунок 3" descr="ч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4214813"/>
            <a:ext cx="6754812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785813" y="285750"/>
            <a:ext cx="76438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Гибка металла это придача новой формы заготовке (или ее части) механическим или ручным способом с помощью приспособлений.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/>
              <a:t>Инструменты и оборудование для ручной гибки </a:t>
            </a:r>
          </a:p>
        </p:txBody>
      </p:sp>
      <p:pic>
        <p:nvPicPr>
          <p:cNvPr id="12291" name="Содержимое 5" descr="2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14938" y="2714625"/>
            <a:ext cx="2439987" cy="1143000"/>
          </a:xfrm>
          <a:ln w="76200">
            <a:solidFill>
              <a:srgbClr val="3D7CC1"/>
            </a:solidFill>
          </a:ln>
        </p:spPr>
      </p:pic>
      <p:sp>
        <p:nvSpPr>
          <p:cNvPr id="12292" name="Содержимое 8"/>
          <p:cNvSpPr>
            <a:spLocks noGrp="1"/>
          </p:cNvSpPr>
          <p:nvPr>
            <p:ph sz="half" idx="2"/>
          </p:nvPr>
        </p:nvSpPr>
        <p:spPr>
          <a:xfrm>
            <a:off x="785813" y="1500188"/>
            <a:ext cx="3657600" cy="5072062"/>
          </a:xfrm>
        </p:spPr>
        <p:txBody>
          <a:bodyPr/>
          <a:lstStyle/>
          <a:p>
            <a:endParaRPr lang="ru-RU" sz="1800" smtClean="0"/>
          </a:p>
          <a:p>
            <a:r>
              <a:rPr lang="ru-RU" sz="1800" smtClean="0"/>
              <a:t>Гибка проволоки, листового металла, полос, прутков и др.</a:t>
            </a:r>
          </a:p>
          <a:p>
            <a:endParaRPr lang="ru-RU" sz="1800" smtClean="0"/>
          </a:p>
          <a:p>
            <a:r>
              <a:rPr lang="ru-RU" sz="1800" smtClean="0"/>
              <a:t>Гибка тонколистового металла (жести)</a:t>
            </a:r>
          </a:p>
          <a:p>
            <a:endParaRPr lang="ru-RU" sz="1800" smtClean="0"/>
          </a:p>
          <a:p>
            <a:endParaRPr lang="ru-RU" sz="1800" smtClean="0"/>
          </a:p>
          <a:p>
            <a:r>
              <a:rPr lang="ru-RU" sz="1800" smtClean="0"/>
              <a:t>Гибка тонкой проволоки и узких полос тонколистового металла</a:t>
            </a:r>
          </a:p>
          <a:p>
            <a:endParaRPr lang="ru-RU" sz="1800" smtClean="0"/>
          </a:p>
          <a:p>
            <a:r>
              <a:rPr lang="ru-RU" sz="1800" smtClean="0"/>
              <a:t>Гибка заготовок различной формы </a:t>
            </a:r>
          </a:p>
          <a:p>
            <a:endParaRPr lang="ru-RU" sz="1800" smtClean="0"/>
          </a:p>
          <a:p>
            <a:endParaRPr lang="ru-RU" sz="1800" smtClean="0"/>
          </a:p>
          <a:p>
            <a:endParaRPr lang="ru-RU" sz="1800" smtClean="0"/>
          </a:p>
        </p:txBody>
      </p:sp>
      <p:pic>
        <p:nvPicPr>
          <p:cNvPr id="12293" name="Рисунок 2" descr="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1238" y="1450975"/>
            <a:ext cx="2865437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Рисунок 6" descr="2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38" y="3929063"/>
            <a:ext cx="2435225" cy="1000125"/>
          </a:xfrm>
          <a:prstGeom prst="rect">
            <a:avLst/>
          </a:prstGeom>
          <a:noFill/>
          <a:ln w="76200">
            <a:solidFill>
              <a:srgbClr val="3D7CC1"/>
            </a:solidFill>
            <a:miter lim="800000"/>
            <a:headEnd/>
            <a:tailEnd/>
          </a:ln>
        </p:spPr>
      </p:pic>
      <p:pic>
        <p:nvPicPr>
          <p:cNvPr id="12295" name="Рисунок 7" descr="2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38" y="5000625"/>
            <a:ext cx="2428875" cy="1665288"/>
          </a:xfrm>
          <a:prstGeom prst="rect">
            <a:avLst/>
          </a:prstGeom>
          <a:noFill/>
          <a:ln w="76200">
            <a:solidFill>
              <a:srgbClr val="3D7CC1"/>
            </a:solidFill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>
            <a:off x="4572000" y="2214563"/>
            <a:ext cx="571500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572000" y="3357563"/>
            <a:ext cx="571500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643438" y="4500563"/>
            <a:ext cx="500062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572000" y="5929313"/>
            <a:ext cx="571500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571500" y="214313"/>
            <a:ext cx="7467600" cy="1143000"/>
          </a:xfrm>
        </p:spPr>
        <p:txBody>
          <a:bodyPr/>
          <a:lstStyle/>
          <a:p>
            <a:pPr algn="ctr" eaLnBrk="1" hangingPunct="1"/>
            <a:r>
              <a:rPr lang="ru-RU" sz="3200" b="1" smtClean="0"/>
              <a:t>Гибка тонколистового металла в тисках с помощью оправок</a:t>
            </a:r>
          </a:p>
        </p:txBody>
      </p:sp>
      <p:pic>
        <p:nvPicPr>
          <p:cNvPr id="13315" name="Рисунок 3" descr="1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1357313"/>
            <a:ext cx="4643438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928688" y="3643313"/>
            <a:ext cx="7215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При закреплении заготовки линия сгиба (          ) должна быть расположена на уровне нагубников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5429250" y="3929063"/>
            <a:ext cx="571500" cy="1587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8" name="Рисунок 3" descr="Гибка тонколистового металла с помощью оправо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63" y="4286250"/>
            <a:ext cx="4429125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358188" cy="1143000"/>
          </a:xfrm>
        </p:spPr>
        <p:txBody>
          <a:bodyPr/>
          <a:lstStyle/>
          <a:p>
            <a:pPr algn="ctr" eaLnBrk="1" hangingPunct="1"/>
            <a:r>
              <a:rPr lang="ru-RU" sz="4000" b="1" smtClean="0"/>
              <a:t>Сгибание заготовок большой длины из тонколистового металла</a:t>
            </a:r>
          </a:p>
        </p:txBody>
      </p:sp>
      <p:pic>
        <p:nvPicPr>
          <p:cNvPr id="14339" name="Рисунок 3" descr="Сгибание заготовок большой длины из тонколистового металла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571625"/>
            <a:ext cx="5643563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928688" y="5214938"/>
            <a:ext cx="8001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При гибки заготовок большой длины (например, при производстве кровельных работ) используется металлическая полоса или деревянный брусок.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7467600" cy="1143000"/>
          </a:xfrm>
        </p:spPr>
        <p:txBody>
          <a:bodyPr/>
          <a:lstStyle/>
          <a:p>
            <a:pPr algn="ctr" eaLnBrk="1" hangingPunct="1"/>
            <a:r>
              <a:rPr lang="ru-RU" sz="4000" b="1" smtClean="0"/>
              <a:t>Гибка в гибочном штампе</a:t>
            </a:r>
          </a:p>
        </p:txBody>
      </p:sp>
      <p:pic>
        <p:nvPicPr>
          <p:cNvPr id="15363" name="Рисунок 3" descr="Гибка металла в гибочном штампе."/>
          <p:cNvPicPr>
            <a:picLocks noChangeAspect="1" noChangeArrowheads="1"/>
          </p:cNvPicPr>
          <p:nvPr/>
        </p:nvPicPr>
        <p:blipFill>
          <a:blip r:embed="rId2"/>
          <a:srcRect t="2419" b="3297"/>
          <a:stretch>
            <a:fillRect/>
          </a:stretch>
        </p:blipFill>
        <p:spPr bwMode="auto">
          <a:xfrm>
            <a:off x="857250" y="1500188"/>
            <a:ext cx="7500938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928688" y="5000625"/>
            <a:ext cx="7500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Гибка в гибочном штампе применяется на предприятиях при массовом производстве изделий и выполняется кузнецами или штамповщиками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/>
              <a:t>Приемы ручной гибки проволоки</a:t>
            </a:r>
          </a:p>
        </p:txBody>
      </p:sp>
      <p:sp>
        <p:nvSpPr>
          <p:cNvPr id="16387" name="Содержимое 4"/>
          <p:cNvSpPr>
            <a:spLocks noGrp="1"/>
          </p:cNvSpPr>
          <p:nvPr>
            <p:ph sz="half" idx="1"/>
          </p:nvPr>
        </p:nvSpPr>
        <p:spPr>
          <a:xfrm>
            <a:off x="857250" y="1643063"/>
            <a:ext cx="3657600" cy="4525962"/>
          </a:xfrm>
        </p:spPr>
        <p:txBody>
          <a:bodyPr/>
          <a:lstStyle/>
          <a:p>
            <a:r>
              <a:rPr lang="ru-RU" sz="1800" smtClean="0"/>
              <a:t>Тонкую проволоку гнут круглогубцами или плоскогубцами</a:t>
            </a:r>
          </a:p>
          <a:p>
            <a:endParaRPr lang="ru-RU" sz="1800" smtClean="0"/>
          </a:p>
          <a:p>
            <a:r>
              <a:rPr lang="ru-RU" sz="1800" smtClean="0"/>
              <a:t>Толстую проволоку гнут с помощью приспособления или в тисках на оправках</a:t>
            </a:r>
          </a:p>
          <a:p>
            <a:endParaRPr lang="ru-RU" sz="1800" smtClean="0"/>
          </a:p>
          <a:p>
            <a:endParaRPr lang="ru-RU" sz="1800" smtClean="0"/>
          </a:p>
          <a:p>
            <a:r>
              <a:rPr lang="ru-RU" sz="1800" smtClean="0"/>
              <a:t> Для получения изделий сложной формы используют простейшие приспособления – доски с вбитыми в них гвоздями</a:t>
            </a:r>
          </a:p>
        </p:txBody>
      </p:sp>
      <p:pic>
        <p:nvPicPr>
          <p:cNvPr id="16388" name="Рисунок 3" descr="25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1428750"/>
            <a:ext cx="3357563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>
            <a:off x="4000500" y="2214563"/>
            <a:ext cx="785813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286250" y="3571875"/>
            <a:ext cx="500063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143375" y="5643563"/>
            <a:ext cx="642938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/>
              <a:t>Примеры изделий из проволоки и тонколистового металла</a:t>
            </a:r>
          </a:p>
        </p:txBody>
      </p:sp>
      <p:pic>
        <p:nvPicPr>
          <p:cNvPr id="17411" name="Picture 4" descr="PICT0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188" y="1714500"/>
            <a:ext cx="3333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PICT0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714500"/>
            <a:ext cx="3333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Documents and Settings\М.Е.Н\Рабочий стол\тонколист\2416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4357688"/>
            <a:ext cx="4675188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3" descr="Поделки из проволоки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14313"/>
            <a:ext cx="24701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4" descr="Поделки из проволоки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214313"/>
            <a:ext cx="24701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5" descr="Поделки из проволоки8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14313"/>
            <a:ext cx="24701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6" descr="Поделки из проволоки1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" y="3786188"/>
            <a:ext cx="38417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7" descr="Поделки из проволоки15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5" y="3751263"/>
            <a:ext cx="3657600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/>
              <a:t>Техника безопасности при ручной гибки металла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На руке, удерживающей заготовку, должна быть надета рукавица.</a:t>
            </a:r>
          </a:p>
          <a:p>
            <a:pPr eaLnBrk="1" hangingPunct="1"/>
            <a:r>
              <a:rPr lang="ru-RU" sz="2400" smtClean="0"/>
              <a:t>При работе надежно закрепите заготовку с оправкой в тисках.</a:t>
            </a:r>
          </a:p>
          <a:p>
            <a:pPr eaLnBrk="1" hangingPunct="1"/>
            <a:r>
              <a:rPr lang="ru-RU" sz="2400" smtClean="0"/>
              <a:t>Нельзя держать левую руку близко к месту сгиба заготовки.</a:t>
            </a:r>
          </a:p>
          <a:p>
            <a:pPr eaLnBrk="1" hangingPunct="1"/>
            <a:r>
              <a:rPr lang="ru-RU" sz="2400" smtClean="0"/>
              <a:t>Работать можно только исправным инструментом.</a:t>
            </a:r>
          </a:p>
          <a:p>
            <a:pPr eaLnBrk="1" hangingPunct="1"/>
            <a:r>
              <a:rPr lang="ru-RU" sz="2400" smtClean="0"/>
              <a:t>При отрезании заготовки нельзя подносить проволоку близко к лицу.</a:t>
            </a:r>
          </a:p>
          <a:p>
            <a:pPr eaLnBrk="1" hangingPunct="1"/>
            <a:r>
              <a:rPr lang="ru-RU" sz="2400" smtClean="0"/>
              <a:t>Не стойте за спиной работающего, и не работайте, если кто-то стоит за вами.</a:t>
            </a:r>
          </a:p>
          <a:p>
            <a:pPr eaLnBrk="1" hangingPunct="1"/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smtClean="0"/>
              <a:t>Практическая работа</a:t>
            </a:r>
          </a:p>
        </p:txBody>
      </p:sp>
      <p:sp>
        <p:nvSpPr>
          <p:cNvPr id="20483" name="Содержимое 3"/>
          <p:cNvSpPr>
            <a:spLocks noGrp="1"/>
          </p:cNvSpPr>
          <p:nvPr>
            <p:ph sz="half" idx="2"/>
          </p:nvPr>
        </p:nvSpPr>
        <p:spPr>
          <a:xfrm>
            <a:off x="857250" y="1785938"/>
            <a:ext cx="3657600" cy="2214562"/>
          </a:xfrm>
        </p:spPr>
        <p:txBody>
          <a:bodyPr/>
          <a:lstStyle/>
          <a:p>
            <a:r>
              <a:rPr lang="ru-RU" smtClean="0"/>
              <a:t>Выполнить по технологической карте головоломку из проволоки.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8" y="1714500"/>
            <a:ext cx="3498850" cy="469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PICT00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3786188"/>
            <a:ext cx="3541712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smtClean="0"/>
              <a:t>Вопросы для закрепления: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2114550"/>
          </a:xfrm>
        </p:spPr>
        <p:txBody>
          <a:bodyPr/>
          <a:lstStyle/>
          <a:p>
            <a:r>
              <a:rPr lang="ru-RU" sz="2400" smtClean="0"/>
              <a:t>Чем гнут тонкую проволоку?</a:t>
            </a:r>
          </a:p>
          <a:p>
            <a:r>
              <a:rPr lang="ru-RU" sz="2400" smtClean="0"/>
              <a:t>Какой инструмент применяют для гибки. металла?</a:t>
            </a:r>
          </a:p>
          <a:p>
            <a:r>
              <a:rPr lang="ru-RU" sz="2400" smtClean="0"/>
              <a:t>Техника безопасности при ручной гибки?</a:t>
            </a:r>
          </a:p>
          <a:p>
            <a:endParaRPr lang="ru-RU" sz="2400" smtClean="0"/>
          </a:p>
        </p:txBody>
      </p:sp>
      <p:pic>
        <p:nvPicPr>
          <p:cNvPr id="22532" name="Рисунок 3" descr="Поделки из проволоки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3500438"/>
            <a:ext cx="40243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theme/theme1.xml><?xml version="1.0" encoding="utf-8"?>
<a:theme xmlns:a="http://schemas.openxmlformats.org/drawingml/2006/main" name="Техническ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507</TotalTime>
  <Words>332</Words>
  <Application>Microsoft Office PowerPoint</Application>
  <PresentationFormat>Экран (4:3)</PresentationFormat>
  <Paragraphs>50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Century Schoolbook</vt:lpstr>
      <vt:lpstr>Franklin Gothic Book</vt:lpstr>
      <vt:lpstr>Wingdings 2</vt:lpstr>
      <vt:lpstr>Техническая</vt:lpstr>
      <vt:lpstr>Изготовление изделий из проволоки  </vt:lpstr>
      <vt:lpstr>Вопросы для повторения:</vt:lpstr>
      <vt:lpstr>Презентация PowerPoint</vt:lpstr>
      <vt:lpstr>Презентация PowerPoint</vt:lpstr>
      <vt:lpstr>Изделия выполненные гибкой</vt:lpstr>
      <vt:lpstr>Инструменты и оборудование для ручной гибки </vt:lpstr>
      <vt:lpstr>Гибка тонколистового металла в тисках с помощью оправок</vt:lpstr>
      <vt:lpstr>Сгибание заготовок большой длины из тонколистового металла</vt:lpstr>
      <vt:lpstr>Гибка в гибочном штампе</vt:lpstr>
      <vt:lpstr>Приемы ручной гибки проволоки</vt:lpstr>
      <vt:lpstr>Примеры изделий из проволоки и тонколистового металла</vt:lpstr>
      <vt:lpstr>Презентация PowerPoint</vt:lpstr>
      <vt:lpstr>Техника безопасности при ручной гибки металла</vt:lpstr>
      <vt:lpstr>Практическая работа</vt:lpstr>
      <vt:lpstr>Вопросы для закрепления: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изделий из проволоки</dc:title>
  <dc:creator>Teacher</dc:creator>
  <cp:lastModifiedBy>Teacher</cp:lastModifiedBy>
  <cp:revision>74</cp:revision>
  <dcterms:modified xsi:type="dcterms:W3CDTF">2025-11-25T04:56:54Z</dcterms:modified>
</cp:coreProperties>
</file>