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0"/>
  </p:notesMasterIdLst>
  <p:sldIdLst>
    <p:sldId id="281" r:id="rId2"/>
    <p:sldId id="282" r:id="rId3"/>
    <p:sldId id="283" r:id="rId4"/>
    <p:sldId id="284" r:id="rId5"/>
    <p:sldId id="285" r:id="rId6"/>
    <p:sldId id="286" r:id="rId7"/>
    <p:sldId id="287" r:id="rId8"/>
    <p:sldId id="256" r:id="rId9"/>
    <p:sldId id="291" r:id="rId10"/>
    <p:sldId id="305" r:id="rId11"/>
    <p:sldId id="306" r:id="rId12"/>
    <p:sldId id="307" r:id="rId13"/>
    <p:sldId id="308" r:id="rId14"/>
    <p:sldId id="309" r:id="rId15"/>
    <p:sldId id="310" r:id="rId16"/>
    <p:sldId id="311" r:id="rId17"/>
    <p:sldId id="313" r:id="rId18"/>
    <p:sldId id="314" r:id="rId19"/>
    <p:sldId id="292" r:id="rId20"/>
    <p:sldId id="312" r:id="rId21"/>
    <p:sldId id="293" r:id="rId22"/>
    <p:sldId id="304" r:id="rId23"/>
    <p:sldId id="298" r:id="rId24"/>
    <p:sldId id="294" r:id="rId25"/>
    <p:sldId id="296" r:id="rId26"/>
    <p:sldId id="315" r:id="rId27"/>
    <p:sldId id="316" r:id="rId28"/>
    <p:sldId id="317" r:id="rId29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3300"/>
    <a:srgbClr val="AFFFA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1" autoAdjust="0"/>
    <p:restoredTop sz="94718" autoAdjust="0"/>
  </p:normalViewPr>
  <p:slideViewPr>
    <p:cSldViewPr>
      <p:cViewPr varScale="1">
        <p:scale>
          <a:sx n="69" d="100"/>
          <a:sy n="69" d="100"/>
        </p:scale>
        <p:origin x="1416" y="4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158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50" d="100"/>
        <a:sy n="5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C111067-747D-45AF-BAB6-A7CAD7456BCE}" type="datetimeFigureOut">
              <a:rPr lang="ru-RU" smtClean="0"/>
              <a:pPr/>
              <a:t>22.02.2025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332C381-F8C3-4A34-B8E5-BADFECEE18E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7822863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6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FF3017BE-8192-44FB-8FF7-8E552ECBFDF1}" type="slidenum">
              <a:rPr lang="ru-RU"/>
              <a:pPr/>
              <a:t>1</a:t>
            </a:fld>
            <a:endParaRPr lang="ru-RU"/>
          </a:p>
        </p:txBody>
      </p:sp>
      <p:sp>
        <p:nvSpPr>
          <p:cNvPr id="60419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0413" cy="3427413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60420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685512" y="4343230"/>
            <a:ext cx="5486976" cy="4115139"/>
          </a:xfrm>
          <a:noFill/>
          <a:ln/>
        </p:spPr>
        <p:txBody>
          <a:bodyPr wrap="none" anchor="ctr"/>
          <a:lstStyle/>
          <a:p>
            <a:endParaRPr lang="ru-RU" dirty="0" smtClean="0"/>
          </a:p>
        </p:txBody>
      </p:sp>
    </p:spTree>
    <p:extLst>
      <p:ext uri="{BB962C8B-B14F-4D97-AF65-F5344CB8AC3E}">
        <p14:creationId xmlns:p14="http://schemas.microsoft.com/office/powerpoint/2010/main" val="338661324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6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148EFDE7-57DE-493C-B97B-31E2448629C2}" type="slidenum">
              <a:rPr lang="ru-RU"/>
              <a:pPr/>
              <a:t>2</a:t>
            </a:fld>
            <a:endParaRPr lang="ru-RU"/>
          </a:p>
        </p:txBody>
      </p:sp>
      <p:sp>
        <p:nvSpPr>
          <p:cNvPr id="64515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0413" cy="3427413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64516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685512" y="4343230"/>
            <a:ext cx="5486976" cy="4115139"/>
          </a:xfrm>
          <a:noFill/>
          <a:ln/>
        </p:spPr>
        <p:txBody>
          <a:bodyPr wrap="none" anchor="ctr"/>
          <a:lstStyle/>
          <a:p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134269820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6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6E08909B-89CD-427D-8800-A2CD5F71DB6B}" type="slidenum">
              <a:rPr lang="ru-RU"/>
              <a:pPr/>
              <a:t>3</a:t>
            </a:fld>
            <a:endParaRPr lang="ru-RU"/>
          </a:p>
        </p:txBody>
      </p:sp>
      <p:sp>
        <p:nvSpPr>
          <p:cNvPr id="65539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0413" cy="3427413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65540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685512" y="4343230"/>
            <a:ext cx="5486976" cy="4115139"/>
          </a:xfrm>
          <a:noFill/>
          <a:ln/>
        </p:spPr>
        <p:txBody>
          <a:bodyPr wrap="none" anchor="ctr"/>
          <a:lstStyle/>
          <a:p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338735858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6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E80CCFF3-DD8C-485A-917E-EC86BB43C546}" type="slidenum">
              <a:rPr lang="ru-RU"/>
              <a:pPr/>
              <a:t>4</a:t>
            </a:fld>
            <a:endParaRPr lang="ru-RU"/>
          </a:p>
        </p:txBody>
      </p:sp>
      <p:sp>
        <p:nvSpPr>
          <p:cNvPr id="67587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0413" cy="3427413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67588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685512" y="4343230"/>
            <a:ext cx="5486976" cy="4115139"/>
          </a:xfrm>
          <a:noFill/>
          <a:ln/>
        </p:spPr>
        <p:txBody>
          <a:bodyPr wrap="none" anchor="ctr"/>
          <a:lstStyle/>
          <a:p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248628688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6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37B1574F-99B9-4C0C-A90C-CE71F272BF36}" type="slidenum">
              <a:rPr lang="ru-RU"/>
              <a:pPr/>
              <a:t>5</a:t>
            </a:fld>
            <a:endParaRPr lang="ru-RU"/>
          </a:p>
        </p:txBody>
      </p:sp>
      <p:sp>
        <p:nvSpPr>
          <p:cNvPr id="68611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0413" cy="3427413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68612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685512" y="4343230"/>
            <a:ext cx="5486976" cy="4115139"/>
          </a:xfrm>
          <a:noFill/>
          <a:ln/>
        </p:spPr>
        <p:txBody>
          <a:bodyPr wrap="none" anchor="ctr"/>
          <a:lstStyle/>
          <a:p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186307951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Rectangle 6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E9EA8927-1427-4D87-ACB4-F3901CA58B48}" type="slidenum">
              <a:rPr lang="ru-RU"/>
              <a:pPr/>
              <a:t>6</a:t>
            </a:fld>
            <a:endParaRPr lang="ru-RU"/>
          </a:p>
        </p:txBody>
      </p:sp>
      <p:sp>
        <p:nvSpPr>
          <p:cNvPr id="83971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0413" cy="3427413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83972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685512" y="4343230"/>
            <a:ext cx="5486976" cy="4115139"/>
          </a:xfrm>
          <a:noFill/>
          <a:ln/>
        </p:spPr>
        <p:txBody>
          <a:bodyPr wrap="none" anchor="ctr"/>
          <a:lstStyle/>
          <a:p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30871726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Rectangle 6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F7630983-2FC7-47AF-AD96-D292655AF069}" type="slidenum">
              <a:rPr lang="ru-RU"/>
              <a:pPr/>
              <a:t>7</a:t>
            </a:fld>
            <a:endParaRPr lang="ru-RU"/>
          </a:p>
        </p:txBody>
      </p:sp>
      <p:sp>
        <p:nvSpPr>
          <p:cNvPr id="84995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0413" cy="3427413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84996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685512" y="4343230"/>
            <a:ext cx="5486976" cy="4115139"/>
          </a:xfrm>
          <a:noFill/>
          <a:ln/>
        </p:spPr>
        <p:txBody>
          <a:bodyPr wrap="none" anchor="ctr"/>
          <a:lstStyle/>
          <a:p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27298524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5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5.png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C:\Documents and Settings\Admin\Рабочий стол\для шаблонов\ввсс.gif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857250" y="1357313"/>
            <a:ext cx="7400925" cy="389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3" descr="C:\Documents and Settings\Admin\Рабочий стол\для шаблонов\Копия прозр.gif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0" y="-214313"/>
            <a:ext cx="906463" cy="3071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4" descr="C:\Documents and Settings\Admin\Рабочий стол\для шаблонов\прозр2.gif"/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214313" y="0"/>
            <a:ext cx="2214562" cy="860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3" descr="C:\Documents and Settings\Admin\Рабочий стол\для шаблонов\Копия прозр.gif"/>
          <p:cNvPicPr>
            <a:picLocks noChangeAspect="1" noChangeArrowheads="1"/>
          </p:cNvPicPr>
          <p:nvPr/>
        </p:nvPicPr>
        <p:blipFill>
          <a:blip r:embed="rId5" cstate="screen"/>
          <a:srcRect/>
          <a:stretch>
            <a:fillRect/>
          </a:stretch>
        </p:blipFill>
        <p:spPr bwMode="auto">
          <a:xfrm>
            <a:off x="8364538" y="0"/>
            <a:ext cx="779462" cy="2643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4" descr="C:\Documents and Settings\Admin\Рабочий стол\для шаблонов\прозр2.gif"/>
          <p:cNvPicPr>
            <a:picLocks noChangeAspect="1" noChangeArrowheads="1"/>
          </p:cNvPicPr>
          <p:nvPr/>
        </p:nvPicPr>
        <p:blipFill>
          <a:blip r:embed="rId6" cstate="screen"/>
          <a:srcRect/>
          <a:stretch>
            <a:fillRect/>
          </a:stretch>
        </p:blipFill>
        <p:spPr bwMode="auto">
          <a:xfrm>
            <a:off x="6929438" y="0"/>
            <a:ext cx="2071687" cy="804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42910" y="2357430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 dirty="0"/>
          </a:p>
        </p:txBody>
      </p:sp>
    </p:spTree>
  </p:cSld>
  <p:clrMapOvr>
    <a:masterClrMapping/>
  </p:clrMapOvr>
  <p:transition advTm="15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5" descr="C:\Documents and Settings\Admin\Рабочий стол\для шаблонов\ти.gif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0" y="0"/>
            <a:ext cx="9144000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3" descr="C:\Documents and Settings\Admin\Рабочий стол\для шаблонов\Копия прозр.gif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0" y="-214313"/>
            <a:ext cx="906463" cy="3071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4" descr="C:\Documents and Settings\Admin\Рабочий стол\для шаблонов\прозр2.gif"/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214313" y="0"/>
            <a:ext cx="2214562" cy="860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3" descr="C:\Documents and Settings\Admin\Рабочий стол\для шаблонов\Копия прозр.gif"/>
          <p:cNvPicPr>
            <a:picLocks noChangeAspect="1" noChangeArrowheads="1"/>
          </p:cNvPicPr>
          <p:nvPr/>
        </p:nvPicPr>
        <p:blipFill>
          <a:blip r:embed="rId5" cstate="screen"/>
          <a:srcRect/>
          <a:stretch>
            <a:fillRect/>
          </a:stretch>
        </p:blipFill>
        <p:spPr bwMode="auto">
          <a:xfrm>
            <a:off x="8364538" y="0"/>
            <a:ext cx="779462" cy="2643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4" descr="C:\Documents and Settings\Admin\Рабочий стол\для шаблонов\прозр2.gif"/>
          <p:cNvPicPr>
            <a:picLocks noChangeAspect="1" noChangeArrowheads="1"/>
          </p:cNvPicPr>
          <p:nvPr/>
        </p:nvPicPr>
        <p:blipFill>
          <a:blip r:embed="rId6" cstate="screen"/>
          <a:srcRect/>
          <a:stretch>
            <a:fillRect/>
          </a:stretch>
        </p:blipFill>
        <p:spPr bwMode="auto">
          <a:xfrm>
            <a:off x="6929438" y="0"/>
            <a:ext cx="2071687" cy="804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 advTm="15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5" descr="C:\Documents and Settings\Admin\Рабочий стол\для шаблонов\ти.gif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0" y="0"/>
            <a:ext cx="9144000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4" descr="C:\Documents and Settings\Admin\Рабочий стол\для шаблонов\прозр2.gif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214313" y="0"/>
            <a:ext cx="2214562" cy="860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3" descr="C:\Documents and Settings\Admin\Рабочий стол\для шаблонов\Копия прозр.gif"/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0" y="-214313"/>
            <a:ext cx="906463" cy="3071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3" descr="C:\Documents and Settings\Admin\Рабочий стол\для шаблонов\Копия прозр.gif"/>
          <p:cNvPicPr>
            <a:picLocks noChangeAspect="1" noChangeArrowheads="1"/>
          </p:cNvPicPr>
          <p:nvPr/>
        </p:nvPicPr>
        <p:blipFill>
          <a:blip r:embed="rId5" cstate="screen"/>
          <a:srcRect/>
          <a:stretch>
            <a:fillRect/>
          </a:stretch>
        </p:blipFill>
        <p:spPr bwMode="auto">
          <a:xfrm>
            <a:off x="8364538" y="0"/>
            <a:ext cx="779462" cy="2643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4" descr="C:\Documents and Settings\Admin\Рабочий стол\для шаблонов\прозр2.gif"/>
          <p:cNvPicPr>
            <a:picLocks noChangeAspect="1" noChangeArrowheads="1"/>
          </p:cNvPicPr>
          <p:nvPr/>
        </p:nvPicPr>
        <p:blipFill>
          <a:blip r:embed="rId6" cstate="screen"/>
          <a:srcRect/>
          <a:stretch>
            <a:fillRect/>
          </a:stretch>
        </p:blipFill>
        <p:spPr bwMode="auto">
          <a:xfrm>
            <a:off x="6929438" y="0"/>
            <a:ext cx="2071687" cy="804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D11318-1108-4FBA-B3BA-747245A4A583}" type="datetimeFigureOut">
              <a:rPr lang="ru-RU"/>
              <a:pPr>
                <a:defRPr/>
              </a:pPr>
              <a:t>22.02.2025</a:t>
            </a:fld>
            <a:endParaRPr lang="ru-RU"/>
          </a:p>
        </p:txBody>
      </p:sp>
      <p:sp>
        <p:nvSpPr>
          <p:cNvPr id="10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1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557CF5-1C50-45AC-8240-B5B9E1B324A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advTm="15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15" descr="C:\Documents and Settings\Admin\Рабочий стол\для шаблонов\ти.gif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0" y="0"/>
            <a:ext cx="9144000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4" descr="C:\Documents and Settings\Admin\Рабочий стол\для шаблонов\прозр2.gif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214313" y="0"/>
            <a:ext cx="2214562" cy="860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3" descr="C:\Documents and Settings\Admin\Рабочий стол\для шаблонов\Копия прозр.gif"/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0" y="-214313"/>
            <a:ext cx="906463" cy="3071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8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16D6CA-FB1B-4A59-882F-C8050B83A16A}" type="datetimeFigureOut">
              <a:rPr lang="ru-RU"/>
              <a:pPr>
                <a:defRPr/>
              </a:pPr>
              <a:t>22.02.2025</a:t>
            </a:fld>
            <a:endParaRPr lang="ru-RU"/>
          </a:p>
        </p:txBody>
      </p:sp>
      <p:sp>
        <p:nvSpPr>
          <p:cNvPr id="9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DCCE5E-E4DE-433F-8EE2-C482148B4F3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advTm="15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15" descr="C:\Documents and Settings\Admin\Рабочий стол\для шаблонов\ти.gif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0" y="0"/>
            <a:ext cx="9144000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8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B95F9C-8A5F-473A-80A2-2FA43E9FDDA9}" type="datetimeFigureOut">
              <a:rPr lang="ru-RU"/>
              <a:pPr>
                <a:defRPr/>
              </a:pPr>
              <a:t>22.02.2025</a:t>
            </a:fld>
            <a:endParaRPr lang="ru-RU"/>
          </a:p>
        </p:txBody>
      </p:sp>
      <p:sp>
        <p:nvSpPr>
          <p:cNvPr id="9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1F9D2B-8ECF-41FC-A69E-A080F820EB4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advTm="15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5" descr="C:\Documents and Settings\Admin\Рабочий стол\для шаблонов\ти.gif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0" y="0"/>
            <a:ext cx="9144000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BA3317-B6D0-40CF-A1EC-66943C51CF44}" type="datetimeFigureOut">
              <a:rPr lang="ru-RU"/>
              <a:pPr>
                <a:defRPr/>
              </a:pPr>
              <a:t>22.02.2025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A98A4E-4311-4929-AB9E-AD28ABAF188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advTm="15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5" descr="C:\Documents and Settings\Admin\Рабочий стол\для шаблонов\ти.gif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0" y="0"/>
            <a:ext cx="9144000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627A81-200C-4E84-B5E8-8C137C907F84}" type="datetimeFigureOut">
              <a:rPr lang="ru-RU"/>
              <a:pPr>
                <a:defRPr/>
              </a:pPr>
              <a:t>22.02.2025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4CF3E7-3B89-4457-A7C6-256406FB116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advTm="15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15" descr="C:\Documents and Settings\Admin\Рабочий стол\для шаблонов\ти.gif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0" y="0"/>
            <a:ext cx="9144000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FD9EB9-84E6-45EC-AC84-821DC0BDD145}" type="datetimeFigureOut">
              <a:rPr lang="ru-RU"/>
              <a:pPr>
                <a:defRPr/>
              </a:pPr>
              <a:t>22.02.2025</a:t>
            </a:fld>
            <a:endParaRPr lang="ru-RU"/>
          </a:p>
        </p:txBody>
      </p:sp>
      <p:sp>
        <p:nvSpPr>
          <p:cNvPr id="7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F8A0B0-86CC-4F87-83CB-FD1A5B1147A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advTm="15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:\Documents and Settings\Admin\Рабочий стол\для шаблонов\прозр2.gif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214313" y="0"/>
            <a:ext cx="2214562" cy="860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3" descr="C:\Documents and Settings\Admin\Рабочий стол\для шаблонов\Копия прозр.gif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0" y="-214313"/>
            <a:ext cx="906463" cy="3071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3" descr="C:\Documents and Settings\Admin\Рабочий стол\для шаблонов\Копия прозр.gif"/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8364538" y="0"/>
            <a:ext cx="779462" cy="2643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4" descr="C:\Documents and Settings\Admin\Рабочий стол\для шаблонов\прозр2.gif"/>
          <p:cNvPicPr>
            <a:picLocks noChangeAspect="1" noChangeArrowheads="1"/>
          </p:cNvPicPr>
          <p:nvPr/>
        </p:nvPicPr>
        <p:blipFill>
          <a:blip r:embed="rId5" cstate="screen"/>
          <a:srcRect/>
          <a:stretch>
            <a:fillRect/>
          </a:stretch>
        </p:blipFill>
        <p:spPr bwMode="auto">
          <a:xfrm>
            <a:off x="6929438" y="0"/>
            <a:ext cx="2071687" cy="804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CD0D45-0F7E-445C-835A-FA67A779CB65}" type="datetimeFigureOut">
              <a:rPr lang="ru-RU"/>
              <a:pPr>
                <a:defRPr/>
              </a:pPr>
              <a:t>22.02.2025</a:t>
            </a:fld>
            <a:endParaRPr lang="ru-RU"/>
          </a:p>
        </p:txBody>
      </p:sp>
      <p:sp>
        <p:nvSpPr>
          <p:cNvPr id="10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1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709BE4-4E5B-4946-B61B-8D7ACC23F05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advTm="15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46E49D-80BA-40FF-8B2D-5BAB1AB1221A}" type="datetimeFigureOut">
              <a:rPr lang="ru-RU"/>
              <a:pPr>
                <a:defRPr/>
              </a:pPr>
              <a:t>22.02.2025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5482E9-23E2-48CE-B629-CA0BFC62E88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advTm="15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F3ED9B-6807-4F1E-A2AE-CACFE8B87EBE}" type="datetimeFigureOut">
              <a:rPr lang="ru-RU"/>
              <a:pPr>
                <a:defRPr/>
              </a:pPr>
              <a:t>22.02.2025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DF3ECC-11EC-4691-A4D5-6BC0F0BBF0C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advTm="15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0" y="6492875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CE848E7-64B5-4173-8ED2-C5406E1D9397}" type="datetimeFigureOut">
              <a:rPr lang="ru-RU"/>
              <a:pPr>
                <a:defRPr/>
              </a:pPr>
              <a:t>22.02.2025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5CEAEF65-62A2-4FC5-9BA4-B4B78D891A7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pic>
        <p:nvPicPr>
          <p:cNvPr id="1031" name="Picture 4" descr="C:\Documents and Settings\Admin\Рабочий стол\для шаблонов\прозр2.gif"/>
          <p:cNvPicPr>
            <a:picLocks noChangeAspect="1" noChangeArrowheads="1"/>
          </p:cNvPicPr>
          <p:nvPr/>
        </p:nvPicPr>
        <p:blipFill>
          <a:blip r:embed="rId13" cstate="screen"/>
          <a:srcRect/>
          <a:stretch>
            <a:fillRect/>
          </a:stretch>
        </p:blipFill>
        <p:spPr bwMode="auto">
          <a:xfrm>
            <a:off x="0" y="4786313"/>
            <a:ext cx="804863" cy="2071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2" name="Picture 5" descr="C:\Documents and Settings\Admin\Рабочий стол\для шаблонов\Копия прозр2.gif"/>
          <p:cNvPicPr>
            <a:picLocks noChangeAspect="1" noChangeArrowheads="1"/>
          </p:cNvPicPr>
          <p:nvPr/>
        </p:nvPicPr>
        <p:blipFill>
          <a:blip r:embed="rId14" cstate="screen"/>
          <a:srcRect/>
          <a:stretch>
            <a:fillRect/>
          </a:stretch>
        </p:blipFill>
        <p:spPr bwMode="auto">
          <a:xfrm>
            <a:off x="8256588" y="4572000"/>
            <a:ext cx="887412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3" name="Picture 4" descr="C:\Documents and Settings\Admin\Рабочий стол\для шаблонов\прозр2.gif"/>
          <p:cNvPicPr>
            <a:picLocks noChangeAspect="1" noChangeArrowheads="1"/>
          </p:cNvPicPr>
          <p:nvPr/>
        </p:nvPicPr>
        <p:blipFill>
          <a:blip r:embed="rId15" cstate="screen"/>
          <a:srcRect/>
          <a:stretch>
            <a:fillRect/>
          </a:stretch>
        </p:blipFill>
        <p:spPr bwMode="auto">
          <a:xfrm>
            <a:off x="7072313" y="6053138"/>
            <a:ext cx="2071687" cy="804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95" r:id="rId1"/>
    <p:sldLayoutId id="2147483696" r:id="rId2"/>
    <p:sldLayoutId id="2147483697" r:id="rId3"/>
    <p:sldLayoutId id="2147483698" r:id="rId4"/>
    <p:sldLayoutId id="2147483699" r:id="rId5"/>
    <p:sldLayoutId id="2147483700" r:id="rId6"/>
    <p:sldLayoutId id="2147483701" r:id="rId7"/>
    <p:sldLayoutId id="2147483702" r:id="rId8"/>
    <p:sldLayoutId id="2147483703" r:id="rId9"/>
    <p:sldLayoutId id="2147483693" r:id="rId10"/>
    <p:sldLayoutId id="2147483694" r:id="rId11"/>
  </p:sldLayoutIdLst>
  <p:transition advTm="1500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1"/>
          <p:cNvSpPr>
            <a:spLocks noChangeArrowheads="1"/>
          </p:cNvSpPr>
          <p:nvPr/>
        </p:nvSpPr>
        <p:spPr bwMode="auto">
          <a:xfrm>
            <a:off x="971550" y="255588"/>
            <a:ext cx="7345363" cy="50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lIns="90000" tIns="45000" rIns="90000" bIns="45000"/>
          <a:lstStyle/>
          <a:p>
            <a:pPr algn="ctr" hangingPunct="1">
              <a:lnSpc>
                <a:spcPct val="100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</a:pPr>
            <a:r>
              <a:rPr lang="ru-RU" sz="3600" b="1" dirty="0" smtClean="0">
                <a:solidFill>
                  <a:srgbClr val="FF0000"/>
                </a:solidFill>
              </a:rPr>
              <a:t>И. Левитан "Берёзовая роща"</a:t>
            </a:r>
            <a:endParaRPr lang="ru-RU" sz="3600" b="1" dirty="0">
              <a:solidFill>
                <a:srgbClr val="FF0000"/>
              </a:solidFill>
            </a:endParaRPr>
          </a:p>
        </p:txBody>
      </p:sp>
      <p:pic>
        <p:nvPicPr>
          <p:cNvPr id="18435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412776"/>
            <a:ext cx="9144000" cy="5857875"/>
          </a:xfrm>
          <a:prstGeom prst="rect">
            <a:avLst/>
          </a:prstGeom>
          <a:noFill/>
          <a:ln w="9398">
            <a:noFill/>
            <a:miter lim="800000"/>
            <a:headEnd/>
            <a:tailEnd/>
          </a:ln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ext Box 1"/>
          <p:cNvSpPr txBox="1">
            <a:spLocks noChangeArrowheads="1"/>
          </p:cNvSpPr>
          <p:nvPr/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5000" rIns="90000" bIns="45000"/>
          <a:lstStyle/>
          <a:p>
            <a:pPr hangingPunct="1">
              <a:lnSpc>
                <a:spcPct val="100000"/>
              </a:lnSpc>
              <a:tabLst>
                <a:tab pos="723900" algn="l"/>
                <a:tab pos="1447800" algn="l"/>
              </a:tabLst>
            </a:pPr>
            <a:r>
              <a:rPr lang="ru-RU">
                <a:solidFill>
                  <a:srgbClr val="000000"/>
                </a:solidFill>
                <a:latin typeface="Calibri" charset="0"/>
              </a:rPr>
              <a:t>21.11.11</a:t>
            </a:r>
          </a:p>
        </p:txBody>
      </p:sp>
      <p:sp>
        <p:nvSpPr>
          <p:cNvPr id="22531" name="Text Box 2"/>
          <p:cNvSpPr txBox="1">
            <a:spLocks noChangeArrowheads="1"/>
          </p:cNvSpPr>
          <p:nvPr/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5000" rIns="90000" bIns="45000"/>
          <a:lstStyle/>
          <a:p>
            <a:pPr hangingPunct="1">
              <a:lnSpc>
                <a:spcPct val="100000"/>
              </a:lnSpc>
              <a:tabLst>
                <a:tab pos="723900" algn="l"/>
                <a:tab pos="1447800" algn="l"/>
              </a:tabLst>
            </a:pPr>
            <a:fld id="{7C801BB2-714A-4082-8AD1-BDF8BC6BF118}" type="slidenum">
              <a:rPr lang="ru-RU">
                <a:solidFill>
                  <a:srgbClr val="000000"/>
                </a:solidFill>
                <a:latin typeface="Calibri" charset="0"/>
              </a:rPr>
              <a:pPr hangingPunct="1">
                <a:lnSpc>
                  <a:spcPct val="100000"/>
                </a:lnSpc>
                <a:tabLst>
                  <a:tab pos="723900" algn="l"/>
                  <a:tab pos="1447800" algn="l"/>
                </a:tabLst>
              </a:pPr>
              <a:t>2</a:t>
            </a:fld>
            <a:endParaRPr lang="ru-RU">
              <a:solidFill>
                <a:srgbClr val="000000"/>
              </a:solidFill>
              <a:latin typeface="Calibri" charset="0"/>
            </a:endParaRPr>
          </a:p>
        </p:txBody>
      </p:sp>
      <p:pic>
        <p:nvPicPr>
          <p:cNvPr id="22532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24544" y="0"/>
            <a:ext cx="9848850" cy="6858000"/>
          </a:xfrm>
          <a:prstGeom prst="rect">
            <a:avLst/>
          </a:prstGeom>
          <a:noFill/>
          <a:ln w="9398">
            <a:noFill/>
            <a:miter lim="800000"/>
            <a:headEnd/>
            <a:tailEnd/>
          </a:ln>
        </p:spPr>
      </p:pic>
      <p:sp>
        <p:nvSpPr>
          <p:cNvPr id="22533" name="Rectangle 4"/>
          <p:cNvSpPr>
            <a:spLocks noChangeArrowheads="1"/>
          </p:cNvSpPr>
          <p:nvPr/>
        </p:nvSpPr>
        <p:spPr bwMode="auto">
          <a:xfrm>
            <a:off x="2060575" y="184150"/>
            <a:ext cx="4799013" cy="63976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lIns="90000" tIns="45000" rIns="90000" bIns="45000">
            <a:spAutoFit/>
          </a:bodyPr>
          <a:lstStyle/>
          <a:p>
            <a:pPr hangingPunct="1">
              <a:lnSpc>
                <a:spcPct val="100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</a:pPr>
            <a:r>
              <a:rPr lang="ru-RU" sz="3600" b="1">
                <a:solidFill>
                  <a:srgbClr val="FF0000"/>
                </a:solidFill>
                <a:latin typeface="Calibri" charset="0"/>
              </a:rPr>
              <a:t>С. Сержинский «Роща»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ext Box 1"/>
          <p:cNvSpPr txBox="1">
            <a:spLocks noChangeArrowheads="1"/>
          </p:cNvSpPr>
          <p:nvPr/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5000" rIns="90000" bIns="45000"/>
          <a:lstStyle/>
          <a:p>
            <a:pPr hangingPunct="1">
              <a:lnSpc>
                <a:spcPct val="100000"/>
              </a:lnSpc>
              <a:tabLst>
                <a:tab pos="723900" algn="l"/>
                <a:tab pos="1447800" algn="l"/>
              </a:tabLst>
            </a:pPr>
            <a:r>
              <a:rPr lang="ru-RU">
                <a:solidFill>
                  <a:srgbClr val="000000"/>
                </a:solidFill>
                <a:latin typeface="Calibri" charset="0"/>
              </a:rPr>
              <a:t>21.11.11</a:t>
            </a:r>
          </a:p>
        </p:txBody>
      </p:sp>
      <p:sp>
        <p:nvSpPr>
          <p:cNvPr id="23555" name="Text Box 2"/>
          <p:cNvSpPr txBox="1">
            <a:spLocks noChangeArrowheads="1"/>
          </p:cNvSpPr>
          <p:nvPr/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5000" rIns="90000" bIns="45000"/>
          <a:lstStyle/>
          <a:p>
            <a:pPr hangingPunct="1">
              <a:lnSpc>
                <a:spcPct val="100000"/>
              </a:lnSpc>
              <a:tabLst>
                <a:tab pos="723900" algn="l"/>
                <a:tab pos="1447800" algn="l"/>
              </a:tabLst>
            </a:pPr>
            <a:fld id="{76B03FCD-6413-4908-BA2D-85A2E437242F}" type="slidenum">
              <a:rPr lang="ru-RU">
                <a:solidFill>
                  <a:srgbClr val="000000"/>
                </a:solidFill>
                <a:latin typeface="Calibri" charset="0"/>
              </a:rPr>
              <a:pPr hangingPunct="1">
                <a:lnSpc>
                  <a:spcPct val="100000"/>
                </a:lnSpc>
                <a:tabLst>
                  <a:tab pos="723900" algn="l"/>
                  <a:tab pos="1447800" algn="l"/>
                </a:tabLst>
              </a:pPr>
              <a:t>3</a:t>
            </a:fld>
            <a:endParaRPr lang="ru-RU">
              <a:solidFill>
                <a:srgbClr val="000000"/>
              </a:solidFill>
              <a:latin typeface="Calibri" charset="0"/>
            </a:endParaRPr>
          </a:p>
        </p:txBody>
      </p:sp>
      <p:pic>
        <p:nvPicPr>
          <p:cNvPr id="23556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143000"/>
            <a:ext cx="9185275" cy="5715000"/>
          </a:xfrm>
          <a:prstGeom prst="rect">
            <a:avLst/>
          </a:prstGeom>
          <a:noFill/>
          <a:ln w="9398">
            <a:noFill/>
            <a:miter lim="800000"/>
            <a:headEnd/>
            <a:tailEnd/>
          </a:ln>
        </p:spPr>
      </p:pic>
      <p:sp>
        <p:nvSpPr>
          <p:cNvPr id="23557" name="Rectangle 4"/>
          <p:cNvSpPr>
            <a:spLocks noChangeArrowheads="1"/>
          </p:cNvSpPr>
          <p:nvPr/>
        </p:nvSpPr>
        <p:spPr bwMode="auto">
          <a:xfrm>
            <a:off x="2311400" y="357188"/>
            <a:ext cx="4429125" cy="639762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lIns="90000" tIns="45000" rIns="90000" bIns="45000">
            <a:spAutoFit/>
          </a:bodyPr>
          <a:lstStyle/>
          <a:p>
            <a:pPr hangingPunct="1">
              <a:lnSpc>
                <a:spcPct val="100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</a:pPr>
            <a:r>
              <a:rPr lang="ru-RU" sz="3600" b="1">
                <a:solidFill>
                  <a:srgbClr val="FF0000"/>
                </a:solidFill>
                <a:latin typeface="Calibri" charset="0"/>
              </a:rPr>
              <a:t>С. Луценко «Березы»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ext Box 1"/>
          <p:cNvSpPr txBox="1">
            <a:spLocks noChangeArrowheads="1"/>
          </p:cNvSpPr>
          <p:nvPr/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5000" rIns="90000" bIns="45000"/>
          <a:lstStyle/>
          <a:p>
            <a:pPr hangingPunct="1">
              <a:lnSpc>
                <a:spcPct val="100000"/>
              </a:lnSpc>
              <a:tabLst>
                <a:tab pos="723900" algn="l"/>
                <a:tab pos="1447800" algn="l"/>
              </a:tabLst>
            </a:pPr>
            <a:r>
              <a:rPr lang="ru-RU">
                <a:solidFill>
                  <a:srgbClr val="000000"/>
                </a:solidFill>
                <a:latin typeface="Calibri" charset="0"/>
              </a:rPr>
              <a:t>21.11.11</a:t>
            </a:r>
          </a:p>
        </p:txBody>
      </p:sp>
      <p:sp>
        <p:nvSpPr>
          <p:cNvPr id="25603" name="Text Box 2"/>
          <p:cNvSpPr txBox="1">
            <a:spLocks noChangeArrowheads="1"/>
          </p:cNvSpPr>
          <p:nvPr/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5000" rIns="90000" bIns="45000"/>
          <a:lstStyle/>
          <a:p>
            <a:pPr hangingPunct="1">
              <a:lnSpc>
                <a:spcPct val="100000"/>
              </a:lnSpc>
              <a:tabLst>
                <a:tab pos="723900" algn="l"/>
                <a:tab pos="1447800" algn="l"/>
              </a:tabLst>
            </a:pPr>
            <a:fld id="{75F5AA69-505B-4B05-8A7F-909CA00E3039}" type="slidenum">
              <a:rPr lang="ru-RU">
                <a:solidFill>
                  <a:srgbClr val="000000"/>
                </a:solidFill>
                <a:latin typeface="Calibri" charset="0"/>
              </a:rPr>
              <a:pPr hangingPunct="1">
                <a:lnSpc>
                  <a:spcPct val="100000"/>
                </a:lnSpc>
                <a:tabLst>
                  <a:tab pos="723900" algn="l"/>
                  <a:tab pos="1447800" algn="l"/>
                </a:tabLst>
              </a:pPr>
              <a:t>4</a:t>
            </a:fld>
            <a:endParaRPr lang="ru-RU">
              <a:solidFill>
                <a:srgbClr val="000000"/>
              </a:solidFill>
              <a:latin typeface="Calibri" charset="0"/>
            </a:endParaRPr>
          </a:p>
        </p:txBody>
      </p:sp>
      <p:pic>
        <p:nvPicPr>
          <p:cNvPr id="25604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85750" y="0"/>
            <a:ext cx="9607550" cy="6858000"/>
          </a:xfrm>
          <a:prstGeom prst="rect">
            <a:avLst/>
          </a:prstGeom>
          <a:noFill/>
          <a:ln w="9398">
            <a:noFill/>
            <a:miter lim="800000"/>
            <a:headEnd/>
            <a:tailEnd/>
          </a:ln>
        </p:spPr>
      </p:pic>
      <p:sp>
        <p:nvSpPr>
          <p:cNvPr id="25605" name="Rectangle 4"/>
          <p:cNvSpPr>
            <a:spLocks noChangeArrowheads="1"/>
          </p:cNvSpPr>
          <p:nvPr/>
        </p:nvSpPr>
        <p:spPr bwMode="auto">
          <a:xfrm>
            <a:off x="1787525" y="214313"/>
            <a:ext cx="6043613" cy="57785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lIns="90000" tIns="45000" rIns="90000" bIns="45000">
            <a:spAutoFit/>
          </a:bodyPr>
          <a:lstStyle/>
          <a:p>
            <a:pPr hangingPunct="1">
              <a:lnSpc>
                <a:spcPct val="100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</a:tabLst>
            </a:pPr>
            <a:r>
              <a:rPr lang="ru-RU" sz="3200" b="1">
                <a:solidFill>
                  <a:srgbClr val="FF0000"/>
                </a:solidFill>
                <a:latin typeface="Calibri" charset="0"/>
              </a:rPr>
              <a:t>С. Сержинский «Летний пейзаж»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ext Box 1"/>
          <p:cNvSpPr txBox="1">
            <a:spLocks noChangeArrowheads="1"/>
          </p:cNvSpPr>
          <p:nvPr/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5000" rIns="90000" bIns="45000"/>
          <a:lstStyle/>
          <a:p>
            <a:pPr hangingPunct="1">
              <a:lnSpc>
                <a:spcPct val="100000"/>
              </a:lnSpc>
              <a:tabLst>
                <a:tab pos="723900" algn="l"/>
                <a:tab pos="1447800" algn="l"/>
              </a:tabLst>
            </a:pPr>
            <a:r>
              <a:rPr lang="ru-RU">
                <a:solidFill>
                  <a:srgbClr val="000000"/>
                </a:solidFill>
                <a:latin typeface="Calibri" charset="0"/>
              </a:rPr>
              <a:t>21.11.11</a:t>
            </a:r>
          </a:p>
        </p:txBody>
      </p:sp>
      <p:sp>
        <p:nvSpPr>
          <p:cNvPr id="26627" name="Text Box 2"/>
          <p:cNvSpPr txBox="1">
            <a:spLocks noChangeArrowheads="1"/>
          </p:cNvSpPr>
          <p:nvPr/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5000" rIns="90000" bIns="45000"/>
          <a:lstStyle/>
          <a:p>
            <a:pPr hangingPunct="1">
              <a:lnSpc>
                <a:spcPct val="100000"/>
              </a:lnSpc>
              <a:tabLst>
                <a:tab pos="723900" algn="l"/>
                <a:tab pos="1447800" algn="l"/>
              </a:tabLst>
            </a:pPr>
            <a:fld id="{113794FB-7461-4AD7-968C-A0D09765D50A}" type="slidenum">
              <a:rPr lang="ru-RU">
                <a:solidFill>
                  <a:srgbClr val="000000"/>
                </a:solidFill>
                <a:latin typeface="Calibri" charset="0"/>
              </a:rPr>
              <a:pPr hangingPunct="1">
                <a:lnSpc>
                  <a:spcPct val="100000"/>
                </a:lnSpc>
                <a:tabLst>
                  <a:tab pos="723900" algn="l"/>
                  <a:tab pos="1447800" algn="l"/>
                </a:tabLst>
              </a:pPr>
              <a:t>5</a:t>
            </a:fld>
            <a:endParaRPr lang="ru-RU">
              <a:solidFill>
                <a:srgbClr val="000000"/>
              </a:solidFill>
              <a:latin typeface="Calibri" charset="0"/>
            </a:endParaRPr>
          </a:p>
        </p:txBody>
      </p:sp>
      <p:pic>
        <p:nvPicPr>
          <p:cNvPr id="26628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7086600"/>
          </a:xfrm>
          <a:prstGeom prst="rect">
            <a:avLst/>
          </a:prstGeom>
          <a:noFill/>
          <a:ln w="9398">
            <a:noFill/>
            <a:miter lim="800000"/>
            <a:headEnd/>
            <a:tailEnd/>
          </a:ln>
        </p:spPr>
      </p:pic>
      <p:sp>
        <p:nvSpPr>
          <p:cNvPr id="26629" name="Rectangle 4"/>
          <p:cNvSpPr>
            <a:spLocks noChangeArrowheads="1"/>
          </p:cNvSpPr>
          <p:nvPr/>
        </p:nvSpPr>
        <p:spPr bwMode="auto">
          <a:xfrm>
            <a:off x="571500" y="214313"/>
            <a:ext cx="8143875" cy="57785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5000" rIns="90000" bIns="45000">
            <a:spAutoFit/>
          </a:bodyPr>
          <a:lstStyle/>
          <a:p>
            <a:pPr hangingPunct="1">
              <a:lnSpc>
                <a:spcPct val="100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ru-RU" sz="3200" b="1">
                <a:solidFill>
                  <a:srgbClr val="FF0000"/>
                </a:solidFill>
                <a:latin typeface="Calibri" charset="0"/>
              </a:rPr>
              <a:t>В. Александров «Березовая роща»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Text Box 1"/>
          <p:cNvSpPr txBox="1">
            <a:spLocks noChangeArrowheads="1"/>
          </p:cNvSpPr>
          <p:nvPr/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5000" rIns="90000" bIns="45000"/>
          <a:lstStyle/>
          <a:p>
            <a:pPr hangingPunct="1">
              <a:lnSpc>
                <a:spcPct val="100000"/>
              </a:lnSpc>
              <a:tabLst>
                <a:tab pos="723900" algn="l"/>
                <a:tab pos="1447800" algn="l"/>
              </a:tabLst>
            </a:pPr>
            <a:r>
              <a:rPr lang="ru-RU">
                <a:solidFill>
                  <a:srgbClr val="000000"/>
                </a:solidFill>
                <a:latin typeface="Calibri" charset="0"/>
              </a:rPr>
              <a:t>21.11.11</a:t>
            </a:r>
          </a:p>
        </p:txBody>
      </p:sp>
      <p:sp>
        <p:nvSpPr>
          <p:cNvPr id="41987" name="Text Box 2"/>
          <p:cNvSpPr txBox="1">
            <a:spLocks noChangeArrowheads="1"/>
          </p:cNvSpPr>
          <p:nvPr/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5000" rIns="90000" bIns="45000"/>
          <a:lstStyle/>
          <a:p>
            <a:pPr hangingPunct="1">
              <a:lnSpc>
                <a:spcPct val="100000"/>
              </a:lnSpc>
              <a:tabLst>
                <a:tab pos="723900" algn="l"/>
                <a:tab pos="1447800" algn="l"/>
              </a:tabLst>
            </a:pPr>
            <a:fld id="{C3CEE003-8E96-4004-90B8-505F6394E8AE}" type="slidenum">
              <a:rPr lang="ru-RU">
                <a:solidFill>
                  <a:srgbClr val="000000"/>
                </a:solidFill>
                <a:latin typeface="Calibri" charset="0"/>
              </a:rPr>
              <a:pPr hangingPunct="1">
                <a:lnSpc>
                  <a:spcPct val="100000"/>
                </a:lnSpc>
                <a:tabLst>
                  <a:tab pos="723900" algn="l"/>
                  <a:tab pos="1447800" algn="l"/>
                </a:tabLst>
              </a:pPr>
              <a:t>6</a:t>
            </a:fld>
            <a:endParaRPr lang="ru-RU">
              <a:solidFill>
                <a:srgbClr val="000000"/>
              </a:solidFill>
              <a:latin typeface="Calibri" charset="0"/>
            </a:endParaRPr>
          </a:p>
        </p:txBody>
      </p:sp>
      <p:pic>
        <p:nvPicPr>
          <p:cNvPr id="41988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Text Box 1"/>
          <p:cNvSpPr txBox="1">
            <a:spLocks noChangeArrowheads="1"/>
          </p:cNvSpPr>
          <p:nvPr/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5000" rIns="90000" bIns="45000"/>
          <a:lstStyle/>
          <a:p>
            <a:pPr hangingPunct="1">
              <a:lnSpc>
                <a:spcPct val="100000"/>
              </a:lnSpc>
              <a:tabLst>
                <a:tab pos="723900" algn="l"/>
                <a:tab pos="1447800" algn="l"/>
              </a:tabLst>
            </a:pPr>
            <a:r>
              <a:rPr lang="ru-RU">
                <a:solidFill>
                  <a:srgbClr val="000000"/>
                </a:solidFill>
                <a:latin typeface="Calibri" charset="0"/>
              </a:rPr>
              <a:t>21.11.11</a:t>
            </a:r>
          </a:p>
        </p:txBody>
      </p:sp>
      <p:sp>
        <p:nvSpPr>
          <p:cNvPr id="43011" name="Text Box 2"/>
          <p:cNvSpPr txBox="1">
            <a:spLocks noChangeArrowheads="1"/>
          </p:cNvSpPr>
          <p:nvPr/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5000" rIns="90000" bIns="45000"/>
          <a:lstStyle/>
          <a:p>
            <a:pPr hangingPunct="1">
              <a:lnSpc>
                <a:spcPct val="100000"/>
              </a:lnSpc>
              <a:tabLst>
                <a:tab pos="723900" algn="l"/>
                <a:tab pos="1447800" algn="l"/>
              </a:tabLst>
            </a:pPr>
            <a:fld id="{6486A4E7-F1E4-43CD-B7A8-FD970792C57C}" type="slidenum">
              <a:rPr lang="ru-RU">
                <a:solidFill>
                  <a:srgbClr val="000000"/>
                </a:solidFill>
                <a:latin typeface="Calibri" charset="0"/>
              </a:rPr>
              <a:pPr hangingPunct="1">
                <a:lnSpc>
                  <a:spcPct val="100000"/>
                </a:lnSpc>
                <a:tabLst>
                  <a:tab pos="723900" algn="l"/>
                  <a:tab pos="1447800" algn="l"/>
                </a:tabLst>
              </a:pPr>
              <a:t>7</a:t>
            </a:fld>
            <a:endParaRPr lang="ru-RU">
              <a:solidFill>
                <a:srgbClr val="000000"/>
              </a:solidFill>
              <a:latin typeface="Calibri" charset="0"/>
            </a:endParaRPr>
          </a:p>
        </p:txBody>
      </p:sp>
      <p:pic>
        <p:nvPicPr>
          <p:cNvPr id="43012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115616" y="404664"/>
            <a:ext cx="7416824" cy="92025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1100" b="1" spc="200" dirty="0" smtClean="0">
              <a:solidFill>
                <a:schemeClr val="tx1">
                  <a:lumMod val="85000"/>
                  <a:lumOff val="1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  <a:p>
            <a:pPr algn="ctr"/>
            <a:endParaRPr lang="ru-RU" sz="1100" b="1" spc="200" dirty="0" smtClean="0">
              <a:solidFill>
                <a:schemeClr val="tx1">
                  <a:lumMod val="85000"/>
                  <a:lumOff val="1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  <a:p>
            <a:pPr algn="ctr"/>
            <a:endParaRPr lang="ru-RU" sz="1100" b="1" spc="200" dirty="0" smtClean="0">
              <a:solidFill>
                <a:schemeClr val="tx1">
                  <a:lumMod val="85000"/>
                  <a:lumOff val="1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  <a:p>
            <a:pPr algn="ctr"/>
            <a:endParaRPr lang="ru-RU" sz="1100" b="1" spc="200" dirty="0" smtClean="0">
              <a:solidFill>
                <a:schemeClr val="tx1">
                  <a:lumMod val="85000"/>
                  <a:lumOff val="1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  <a:p>
            <a:pPr algn="ctr"/>
            <a:endParaRPr lang="ru-RU" sz="1100" b="1" spc="200" dirty="0" smtClean="0">
              <a:solidFill>
                <a:schemeClr val="tx1">
                  <a:lumMod val="85000"/>
                  <a:lumOff val="1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  <a:p>
            <a:pPr algn="ctr"/>
            <a:endParaRPr lang="ru-RU" sz="1100" b="1" spc="200" dirty="0" smtClean="0">
              <a:solidFill>
                <a:schemeClr val="tx1">
                  <a:lumMod val="85000"/>
                  <a:lumOff val="1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  <a:p>
            <a:pPr algn="ctr"/>
            <a:endParaRPr lang="ru-RU" sz="1100" b="1" spc="200" dirty="0" smtClean="0">
              <a:solidFill>
                <a:schemeClr val="tx1">
                  <a:lumMod val="85000"/>
                  <a:lumOff val="1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  <a:p>
            <a:pPr algn="ctr"/>
            <a:endParaRPr lang="ru-RU" sz="1100" b="1" spc="200" dirty="0" smtClean="0">
              <a:solidFill>
                <a:schemeClr val="tx1">
                  <a:lumMod val="85000"/>
                  <a:lumOff val="1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  <a:p>
            <a:pPr algn="ctr"/>
            <a:endParaRPr lang="ru-RU" sz="2000" b="1" spc="200" dirty="0" smtClean="0">
              <a:solidFill>
                <a:schemeClr val="tx1">
                  <a:lumMod val="85000"/>
                  <a:lumOff val="1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  <a:p>
            <a:pPr algn="ctr"/>
            <a:r>
              <a:rPr lang="ru-RU" sz="2000" b="1" spc="200" dirty="0" smtClean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Рабочие материалы</a:t>
            </a:r>
          </a:p>
          <a:p>
            <a:pPr algn="ctr"/>
            <a:r>
              <a:rPr lang="ru-RU" sz="2000" b="1" spc="200" dirty="0" smtClean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 к уроку развития речи по теме:</a:t>
            </a:r>
          </a:p>
          <a:p>
            <a:pPr algn="ctr"/>
            <a:r>
              <a:rPr lang="ru-RU" sz="2000" b="1" spc="200" dirty="0" smtClean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 «Подготовка к написанию подробного изложения</a:t>
            </a:r>
          </a:p>
          <a:p>
            <a:pPr algn="ctr"/>
            <a:r>
              <a:rPr lang="ru-RU" sz="2000" b="1" spc="200" dirty="0" smtClean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 с изменением лица по тексту В. П. Астафьева»  </a:t>
            </a:r>
          </a:p>
          <a:p>
            <a:pPr algn="ctr"/>
            <a:r>
              <a:rPr lang="ru-RU" sz="2000" b="1" spc="200" dirty="0" smtClean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5 класс</a:t>
            </a:r>
          </a:p>
          <a:p>
            <a:pPr algn="ctr"/>
            <a:endParaRPr lang="ru-RU" sz="2000" spc="200" dirty="0" smtClean="0">
              <a:solidFill>
                <a:schemeClr val="tx1">
                  <a:lumMod val="85000"/>
                  <a:lumOff val="1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  <a:p>
            <a:pPr algn="ctr"/>
            <a:endParaRPr lang="ru-RU" sz="2000" spc="200" dirty="0" smtClean="0">
              <a:solidFill>
                <a:schemeClr val="tx1">
                  <a:lumMod val="85000"/>
                  <a:lumOff val="1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  <a:p>
            <a:pPr algn="ctr"/>
            <a:endParaRPr lang="ru-RU" sz="2000" spc="200" dirty="0" smtClean="0">
              <a:solidFill>
                <a:schemeClr val="tx1">
                  <a:lumMod val="85000"/>
                  <a:lumOff val="1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  <a:p>
            <a:pPr algn="ctr"/>
            <a:endParaRPr lang="ru-RU" sz="2000" spc="200" dirty="0" smtClean="0">
              <a:solidFill>
                <a:schemeClr val="tx1">
                  <a:lumMod val="85000"/>
                  <a:lumOff val="1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  <a:p>
            <a:pPr algn="ctr"/>
            <a:endParaRPr lang="ru-RU" sz="2000" spc="200" dirty="0" smtClean="0">
              <a:solidFill>
                <a:schemeClr val="tx1">
                  <a:lumMod val="85000"/>
                  <a:lumOff val="1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  <a:p>
            <a:pPr algn="ctr"/>
            <a:endParaRPr lang="ru-RU" sz="2000" spc="200" dirty="0" smtClean="0">
              <a:solidFill>
                <a:schemeClr val="tx1">
                  <a:lumMod val="85000"/>
                  <a:lumOff val="1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  <a:p>
            <a:pPr algn="ctr"/>
            <a:endParaRPr lang="ru-RU" sz="2000" spc="200" dirty="0" smtClean="0">
              <a:solidFill>
                <a:schemeClr val="tx1">
                  <a:lumMod val="85000"/>
                  <a:lumOff val="1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  <a:p>
            <a:pPr algn="ctr"/>
            <a:endParaRPr lang="ru-RU" sz="2000" spc="200" dirty="0" smtClean="0">
              <a:solidFill>
                <a:schemeClr val="tx1">
                  <a:lumMod val="85000"/>
                  <a:lumOff val="1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  <a:p>
            <a:pPr algn="ctr"/>
            <a:endParaRPr lang="ru-RU" sz="2000" spc="200" dirty="0" smtClean="0">
              <a:solidFill>
                <a:schemeClr val="tx1">
                  <a:lumMod val="85000"/>
                  <a:lumOff val="1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  <a:p>
            <a:pPr algn="ctr"/>
            <a:endParaRPr lang="ru-RU" sz="2000" spc="200" dirty="0" smtClean="0">
              <a:solidFill>
                <a:schemeClr val="tx1">
                  <a:lumMod val="85000"/>
                  <a:lumOff val="1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  <a:p>
            <a:pPr algn="ctr"/>
            <a:endParaRPr lang="ru-RU" sz="2000" spc="200" dirty="0" smtClean="0">
              <a:solidFill>
                <a:schemeClr val="tx1">
                  <a:lumMod val="85000"/>
                  <a:lumOff val="1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  <a:p>
            <a:pPr algn="ctr"/>
            <a:endParaRPr lang="ru-RU" sz="2400" spc="200" dirty="0" smtClean="0">
              <a:solidFill>
                <a:schemeClr val="tx1">
                  <a:lumMod val="85000"/>
                  <a:lumOff val="1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  <a:p>
            <a:pPr algn="ctr"/>
            <a:endParaRPr lang="ru-RU" sz="2400" spc="200" dirty="0" smtClean="0">
              <a:solidFill>
                <a:schemeClr val="tx1">
                  <a:lumMod val="85000"/>
                  <a:lumOff val="1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  <a:p>
            <a:pPr algn="ctr"/>
            <a:endParaRPr lang="ru-RU" sz="2400" spc="200" dirty="0" smtClean="0">
              <a:solidFill>
                <a:schemeClr val="tx1">
                  <a:lumMod val="85000"/>
                  <a:lumOff val="1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  <a:p>
            <a:pPr algn="ctr"/>
            <a:endParaRPr lang="ru-RU" sz="2400" spc="200" dirty="0" smtClean="0">
              <a:solidFill>
                <a:schemeClr val="tx1">
                  <a:lumMod val="85000"/>
                  <a:lumOff val="1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  <a:p>
            <a:pPr algn="ctr"/>
            <a:endParaRPr lang="ru-RU" sz="2400" spc="200" dirty="0" smtClean="0">
              <a:solidFill>
                <a:schemeClr val="tx1">
                  <a:lumMod val="85000"/>
                  <a:lumOff val="1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  <a:p>
            <a:pPr algn="r"/>
            <a:r>
              <a:rPr lang="ru-RU" sz="2400" spc="200" dirty="0" smtClean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    </a:t>
            </a:r>
            <a:endParaRPr lang="ru-RU" sz="2400" spc="200" dirty="0">
              <a:solidFill>
                <a:schemeClr val="tx1">
                  <a:lumMod val="85000"/>
                  <a:lumOff val="15000"/>
                </a:schemeClr>
              </a:solidFill>
              <a:latin typeface="+mn-lt"/>
            </a:endParaRPr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sz="2000" b="1" i="1" dirty="0" smtClean="0"/>
              <a:t>Задача</a:t>
            </a:r>
            <a:r>
              <a:rPr lang="ru-RU" sz="2000" i="1" dirty="0" smtClean="0"/>
              <a:t>:   </a:t>
            </a:r>
            <a:r>
              <a:rPr lang="ru-RU" sz="2000" b="1" i="1" dirty="0" smtClean="0"/>
              <a:t> подготовить учащихся к написанию подробного  изложения 	   с изменением лица. </a:t>
            </a:r>
          </a:p>
          <a:p>
            <a:pPr>
              <a:buNone/>
            </a:pPr>
            <a:endParaRPr lang="ru-RU" sz="2000" b="1" i="1" dirty="0" smtClean="0"/>
          </a:p>
          <a:p>
            <a:pPr>
              <a:buNone/>
            </a:pPr>
            <a:r>
              <a:rPr lang="ru-RU" sz="2000" b="1" i="1" dirty="0" smtClean="0"/>
              <a:t>Цели:  -   знать о возможности использования синонимов для 	 	устранения неоправданных повторов, для более точного 	выражения мыслей;</a:t>
            </a:r>
          </a:p>
          <a:p>
            <a:pPr>
              <a:buNone/>
            </a:pPr>
            <a:r>
              <a:rPr lang="ru-RU" sz="2000" b="1" i="1" dirty="0" smtClean="0"/>
              <a:t>	       -  уметь подробно излагать содержание текста от 3-его лица, 	включая в него описание предмета; видеть  средства 	выразительности художественного текста;</a:t>
            </a:r>
          </a:p>
          <a:p>
            <a:pPr>
              <a:buNone/>
            </a:pPr>
            <a:r>
              <a:rPr lang="ru-RU" sz="2000" b="1" i="1" dirty="0" smtClean="0"/>
              <a:t>	       -  создать атмосферу доброжелательного, доверительного    	общения; воспитать любовь к родному слову, родной 	природе, родному краю      </a:t>
            </a:r>
            <a:endParaRPr lang="ru-RU" sz="2000" b="1" i="1" dirty="0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914400" y="214290"/>
            <a:ext cx="7772400" cy="5805510"/>
          </a:xfrm>
        </p:spPr>
        <p:txBody>
          <a:bodyPr>
            <a:normAutofit/>
          </a:bodyPr>
          <a:lstStyle/>
          <a:p>
            <a:r>
              <a:rPr lang="x-none" sz="2800" smtClean="0">
                <a:latin typeface="Times New Roman" pitchFamily="18" charset="0"/>
                <a:cs typeface="Times New Roman" pitchFamily="18" charset="0"/>
              </a:rPr>
              <a:t>В приморском парке росли деревья и кусты, собранные со всех стран мира. Встречались здесь деревья с африканским знойным отливом в широких листьях. Фикусы росли на улице, а я-то думал, что они растут лишь в кадках по российским избам. Воспетые в восточных одах, широко стояли платаны и чинары, роняя на чистые дорожки мохнатые шарики с ниточками. Кипарисы, темные и задумчивые, и днем и ночью мудро молчали. &lt;…&gt; И пальмы, пальмы. Низкие, высокие, разлапистые, с шевелюрами современных молодых парней.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38772390"/>
      </p:ext>
    </p:extLst>
  </p:cSld>
  <p:clrMapOvr>
    <a:masterClrMapping/>
  </p:clrMapOvr>
  <p:transition advTm="150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Фикус</a:t>
            </a:r>
            <a:endParaRPr lang="ru-RU" dirty="0"/>
          </a:p>
        </p:txBody>
      </p:sp>
      <p:pic>
        <p:nvPicPr>
          <p:cNvPr id="1026" name="Picture 2" descr="C:\Users\компьютер\Desktop\выпускной\fikusy-foto-3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928662" y="1571612"/>
            <a:ext cx="6858048" cy="485778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9338987"/>
      </p:ext>
    </p:extLst>
  </p:cSld>
  <p:clrMapOvr>
    <a:masterClrMapping/>
  </p:clrMapOvr>
  <p:transition advTm="150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Платан</a:t>
            </a:r>
            <a:endParaRPr lang="ru-RU" dirty="0"/>
          </a:p>
        </p:txBody>
      </p:sp>
      <p:pic>
        <p:nvPicPr>
          <p:cNvPr id="2050" name="Picture 2" descr="C:\Users\компьютер\Desktop\выпускной\4dd29e2fd76c0307701126ffbe6bf0e4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775647" y="1447800"/>
            <a:ext cx="6049905" cy="4572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003408946"/>
      </p:ext>
    </p:extLst>
  </p:cSld>
  <p:clrMapOvr>
    <a:masterClrMapping/>
  </p:clrMapOvr>
  <p:transition advTm="1500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Чинар.</a:t>
            </a:r>
            <a:endParaRPr lang="ru-RU" dirty="0"/>
          </a:p>
        </p:txBody>
      </p:sp>
      <p:pic>
        <p:nvPicPr>
          <p:cNvPr id="3074" name="Picture 2" descr="C:\Users\компьютер\Desktop\выпускной\43f6e21b752053ceb8f26f7970045667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928662" y="1500174"/>
            <a:ext cx="7358113" cy="507209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395084636"/>
      </p:ext>
    </p:extLst>
  </p:cSld>
  <p:clrMapOvr>
    <a:masterClrMapping/>
  </p:clrMapOvr>
  <p:transition advTm="1500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Кипарис</a:t>
            </a:r>
            <a:endParaRPr lang="ru-RU" dirty="0"/>
          </a:p>
        </p:txBody>
      </p:sp>
      <p:pic>
        <p:nvPicPr>
          <p:cNvPr id="4098" name="Picture 2" descr="C:\Users\компьютер\Desktop\выпускной\kiparis-foto-3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928662" y="1571612"/>
            <a:ext cx="6143668" cy="478634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157225673"/>
      </p:ext>
    </p:extLst>
  </p:cSld>
  <p:clrMapOvr>
    <a:masterClrMapping/>
  </p:clrMapOvr>
  <p:transition advTm="1500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Пальмы</a:t>
            </a:r>
            <a:endParaRPr lang="ru-RU" dirty="0"/>
          </a:p>
        </p:txBody>
      </p:sp>
      <p:pic>
        <p:nvPicPr>
          <p:cNvPr id="5122" name="Picture 2" descr="C:\Users\компьютер\Desktop\выпускной\more31_small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000100" y="1500174"/>
            <a:ext cx="7215238" cy="478634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524828738"/>
      </p:ext>
    </p:extLst>
  </p:cSld>
  <p:clrMapOvr>
    <a:masterClrMapping/>
  </p:clrMapOvr>
  <p:transition advTm="1500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Береза</a:t>
            </a:r>
            <a:endParaRPr lang="ru-RU" dirty="0"/>
          </a:p>
        </p:txBody>
      </p:sp>
      <p:pic>
        <p:nvPicPr>
          <p:cNvPr id="6147" name="Picture 3" descr="C:\Users\компьютер\Desktop\выпускной\0_e24e1_efeea8d3_orig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452682" y="1447800"/>
            <a:ext cx="6695835" cy="4572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44925708"/>
      </p:ext>
    </p:extLst>
  </p:cSld>
  <p:clrMapOvr>
    <a:masterClrMapping/>
  </p:clrMapOvr>
  <p:transition advTm="1500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/>
              <a:t>Чтение текста.</a:t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r>
              <a:rPr lang="ru-RU" dirty="0"/>
              <a:t>        Для начала </a:t>
            </a:r>
            <a:r>
              <a:rPr lang="ru-RU" dirty="0" smtClean="0"/>
              <a:t>прочитаем </a:t>
            </a:r>
            <a:r>
              <a:rPr lang="ru-RU" dirty="0"/>
              <a:t>текст и </a:t>
            </a:r>
            <a:r>
              <a:rPr lang="ru-RU" dirty="0" smtClean="0"/>
              <a:t>восстановим </a:t>
            </a:r>
            <a:r>
              <a:rPr lang="ru-RU" dirty="0"/>
              <a:t>в памяти последовательность </a:t>
            </a:r>
            <a:r>
              <a:rPr lang="ru-RU" dirty="0" smtClean="0"/>
              <a:t>событий.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6713204"/>
      </p:ext>
    </p:extLst>
  </p:cSld>
  <p:clrMapOvr>
    <a:masterClrMapping/>
  </p:clrMapOvr>
  <p:transition advTm="15000"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000" b="1" dirty="0">
                <a:solidFill>
                  <a:prstClr val="black"/>
                </a:solidFill>
                <a:ea typeface="+mn-ea"/>
                <a:cs typeface="+mn-cs"/>
              </a:rPr>
              <a:t>Анализ текста</a:t>
            </a:r>
            <a:endParaRPr lang="ru-RU" sz="54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600200"/>
            <a:ext cx="8507288" cy="4525963"/>
          </a:xfrm>
        </p:spPr>
        <p:txBody>
          <a:bodyPr/>
          <a:lstStyle/>
          <a:p>
            <a:r>
              <a:rPr lang="ru-RU" dirty="0" smtClean="0"/>
              <a:t>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От чьего лица идет рассказ? (От лица автора)</a:t>
            </a:r>
          </a:p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Давайте определим тип речи данного текста. (Текст представляет собой повествование с элементами описания)</a:t>
            </a:r>
          </a:p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Определим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тему. (Берёзы в парке) Основная мысль? (Родные берёзы в чужом краю) </a:t>
            </a:r>
          </a:p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теперь перейдём к заголовку. Что должно отражаться в заголовке? (Сильная позиция в тексте, отражающая его тему\содержание) Заголовок к тексту. (Родные берёзы)</a:t>
            </a:r>
          </a:p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Перейдём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 плану. Наш план разбит на три пункта. Почему? (Каждый пункт соответствует одному абзацу: отражает новую мысль) 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19468298"/>
      </p:ext>
    </p:extLst>
  </p:cSld>
  <p:clrMapOvr>
    <a:masterClrMapping/>
  </p:clrMapOvr>
  <p:transition advTm="15000"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i="1" dirty="0" smtClean="0"/>
              <a:t>Родные </a:t>
            </a:r>
            <a:r>
              <a:rPr lang="ru-RU" b="1" i="1" dirty="0" smtClean="0"/>
              <a:t>берёзы</a:t>
            </a:r>
            <a:endParaRPr lang="ru-RU" b="1" i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i="1" dirty="0" smtClean="0">
                <a:latin typeface="Century" pitchFamily="18" charset="0"/>
              </a:rPr>
              <a:t>                         План </a:t>
            </a:r>
          </a:p>
          <a:p>
            <a:pPr>
              <a:buNone/>
            </a:pPr>
            <a:r>
              <a:rPr lang="ru-RU" i="1" dirty="0" smtClean="0">
                <a:latin typeface="Century" pitchFamily="18" charset="0"/>
              </a:rPr>
              <a:t>1</a:t>
            </a:r>
            <a:r>
              <a:rPr lang="ru-RU" i="1" dirty="0" smtClean="0">
                <a:latin typeface="Century" pitchFamily="18" charset="0"/>
              </a:rPr>
              <a:t>) </a:t>
            </a:r>
            <a:r>
              <a:rPr lang="ru-RU" i="1" dirty="0" smtClean="0">
                <a:latin typeface="Century" pitchFamily="18" charset="0"/>
              </a:rPr>
              <a:t>Встреча с берёзками. </a:t>
            </a:r>
          </a:p>
          <a:p>
            <a:pPr>
              <a:buNone/>
            </a:pPr>
            <a:r>
              <a:rPr lang="ru-RU" i="1" dirty="0" smtClean="0">
                <a:latin typeface="Century" pitchFamily="18" charset="0"/>
              </a:rPr>
              <a:t>2) Как </a:t>
            </a:r>
            <a:r>
              <a:rPr lang="ru-RU" i="1" dirty="0" smtClean="0">
                <a:latin typeface="Century" pitchFamily="18" charset="0"/>
              </a:rPr>
              <a:t>они попали в приморский парк.</a:t>
            </a:r>
          </a:p>
          <a:p>
            <a:pPr>
              <a:buNone/>
            </a:pPr>
            <a:r>
              <a:rPr lang="ru-RU" i="1" dirty="0" smtClean="0">
                <a:latin typeface="Century" pitchFamily="18" charset="0"/>
              </a:rPr>
              <a:t>3) Воспоминание </a:t>
            </a:r>
            <a:r>
              <a:rPr lang="ru-RU" i="1" dirty="0" smtClean="0">
                <a:latin typeface="Century" pitchFamily="18" charset="0"/>
              </a:rPr>
              <a:t>о родине.</a:t>
            </a:r>
          </a:p>
          <a:p>
            <a:endParaRPr lang="ru-RU" i="1" dirty="0" smtClean="0">
              <a:latin typeface="Century" pitchFamily="18" charset="0"/>
            </a:endParaRPr>
          </a:p>
          <a:p>
            <a:pPr>
              <a:buNone/>
            </a:pPr>
            <a:endParaRPr lang="ru-RU" i="1" dirty="0">
              <a:latin typeface="Century" pitchFamily="18" charset="0"/>
            </a:endParaRPr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Примерный план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x-none" smtClean="0"/>
              <a:t>1. Три березки среди заморских кущ.</a:t>
            </a:r>
            <a:endParaRPr lang="ru-RU" dirty="0" smtClean="0"/>
          </a:p>
          <a:p>
            <a:r>
              <a:rPr lang="x-none" smtClean="0"/>
              <a:t>  </a:t>
            </a:r>
            <a:r>
              <a:rPr lang="ru-RU" dirty="0" smtClean="0"/>
              <a:t>а)</a:t>
            </a:r>
            <a:r>
              <a:rPr lang="x-none" smtClean="0"/>
              <a:t> Глазам своим он не поверил.</a:t>
            </a:r>
            <a:endParaRPr lang="ru-RU" dirty="0" smtClean="0"/>
          </a:p>
          <a:p>
            <a:r>
              <a:rPr lang="x-none" smtClean="0"/>
              <a:t>  </a:t>
            </a:r>
            <a:r>
              <a:rPr lang="ru-RU" dirty="0" smtClean="0"/>
              <a:t>б)</a:t>
            </a:r>
            <a:r>
              <a:rPr lang="x-none" smtClean="0"/>
              <a:t> Березы стояли, опустив долу ветви. </a:t>
            </a:r>
            <a:endParaRPr lang="ru-RU" dirty="0" smtClean="0"/>
          </a:p>
          <a:p>
            <a:r>
              <a:rPr lang="x-none" smtClean="0"/>
              <a:t>  </a:t>
            </a:r>
            <a:r>
              <a:rPr lang="ru-RU" dirty="0" smtClean="0"/>
              <a:t>в)</a:t>
            </a:r>
            <a:r>
              <a:rPr lang="x-none" smtClean="0"/>
              <a:t> От них нельзя было оторвать глаз.</a:t>
            </a:r>
            <a:endParaRPr lang="ru-RU" dirty="0" smtClean="0"/>
          </a:p>
          <a:p>
            <a:r>
              <a:rPr lang="x-none" smtClean="0"/>
              <a:t>  </a:t>
            </a:r>
            <a:r>
              <a:rPr lang="ru-RU" smtClean="0"/>
              <a:t>г)</a:t>
            </a:r>
            <a:r>
              <a:rPr lang="x-none" smtClean="0"/>
              <a:t> Было так хорошо, покойно взгляду.</a:t>
            </a:r>
            <a:endParaRPr lang="ru-RU" dirty="0" smtClean="0"/>
          </a:p>
          <a:p>
            <a:r>
              <a:rPr lang="x-none" smtClean="0"/>
              <a:t>2. Листья берез и вершины были повернуты </a:t>
            </a:r>
            <a:br>
              <a:rPr lang="x-none" smtClean="0"/>
            </a:br>
            <a:r>
              <a:rPr lang="x-none" smtClean="0"/>
              <a:t>к северу.</a:t>
            </a:r>
            <a:endParaRPr lang="ru-RU" dirty="0" smtClean="0"/>
          </a:p>
          <a:p>
            <a:r>
              <a:rPr lang="x-none" smtClean="0"/>
              <a:t>3. Он глядел на березки и видел...</a:t>
            </a:r>
            <a:endParaRPr lang="ru-RU" dirty="0" smtClean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33863865"/>
      </p:ext>
    </p:extLst>
  </p:cSld>
  <p:clrMapOvr>
    <a:masterClrMapping/>
  </p:clrMapOvr>
  <p:transition advTm="15000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200" dirty="0" smtClean="0"/>
              <a:t>Как автор описывает свои чувства?</a:t>
            </a:r>
            <a:endParaRPr lang="ru-RU" sz="32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dirty="0" smtClean="0"/>
              <a:t>      бр</a:t>
            </a:r>
            <a:r>
              <a:rPr lang="ru-RU" u="sng" dirty="0" smtClean="0">
                <a:solidFill>
                  <a:srgbClr val="FF0000"/>
                </a:solidFill>
              </a:rPr>
              <a:t>о</a:t>
            </a:r>
            <a:r>
              <a:rPr lang="ru-RU" dirty="0" smtClean="0"/>
              <a:t>дил</a:t>
            </a:r>
          </a:p>
          <a:p>
            <a:pPr>
              <a:buNone/>
            </a:pPr>
            <a:r>
              <a:rPr lang="ru-RU" dirty="0" smtClean="0"/>
              <a:t>      гл</a:t>
            </a:r>
            <a:r>
              <a:rPr lang="ru-RU" u="sng" dirty="0" smtClean="0">
                <a:solidFill>
                  <a:srgbClr val="FF0000"/>
                </a:solidFill>
              </a:rPr>
              <a:t>а</a:t>
            </a:r>
            <a:r>
              <a:rPr lang="ru-RU" dirty="0" smtClean="0"/>
              <a:t>зел </a:t>
            </a:r>
            <a:r>
              <a:rPr lang="ru-RU" sz="2000" dirty="0" smtClean="0"/>
              <a:t>(разг.)</a:t>
            </a:r>
          </a:p>
          <a:p>
            <a:pPr>
              <a:buNone/>
            </a:pPr>
            <a:r>
              <a:rPr lang="ru-RU" dirty="0" smtClean="0"/>
              <a:t>      д</a:t>
            </a:r>
            <a:r>
              <a:rPr lang="ru-RU" u="sng" dirty="0" smtClean="0">
                <a:solidFill>
                  <a:srgbClr val="FF0000"/>
                </a:solidFill>
              </a:rPr>
              <a:t>и</a:t>
            </a:r>
            <a:r>
              <a:rPr lang="ru-RU" dirty="0" smtClean="0"/>
              <a:t>вился </a:t>
            </a:r>
            <a:r>
              <a:rPr lang="ru-RU" sz="2000" dirty="0" smtClean="0"/>
              <a:t>(разг.)</a:t>
            </a:r>
          </a:p>
          <a:p>
            <a:pPr>
              <a:buNone/>
            </a:pPr>
            <a:r>
              <a:rPr lang="ru-RU" dirty="0" smtClean="0"/>
              <a:t>      увид</a:t>
            </a:r>
            <a:r>
              <a:rPr lang="ru-RU" u="sng" dirty="0" smtClean="0">
                <a:solidFill>
                  <a:srgbClr val="FF0000"/>
                </a:solidFill>
              </a:rPr>
              <a:t>е</a:t>
            </a:r>
            <a:r>
              <a:rPr lang="ru-RU" dirty="0" smtClean="0"/>
              <a:t>л</a:t>
            </a:r>
          </a:p>
          <a:p>
            <a:pPr>
              <a:buNone/>
            </a:pPr>
            <a:r>
              <a:rPr lang="ru-RU" dirty="0" smtClean="0"/>
              <a:t>      не</a:t>
            </a:r>
            <a:r>
              <a:rPr lang="ru-RU" dirty="0" smtClean="0">
                <a:solidFill>
                  <a:srgbClr val="FF0000"/>
                </a:solidFill>
              </a:rPr>
              <a:t> </a:t>
            </a:r>
            <a:r>
              <a:rPr lang="ru-RU" dirty="0" smtClean="0"/>
              <a:t>поверил</a:t>
            </a:r>
          </a:p>
          <a:p>
            <a:pPr>
              <a:buNone/>
            </a:pPr>
            <a:r>
              <a:rPr lang="ru-RU" dirty="0" smtClean="0"/>
              <a:t>      нельзя было </a:t>
            </a:r>
            <a:r>
              <a:rPr lang="ru-RU" u="sng" dirty="0" smtClean="0">
                <a:solidFill>
                  <a:srgbClr val="FF0000"/>
                </a:solidFill>
              </a:rPr>
              <a:t>о</a:t>
            </a:r>
            <a:r>
              <a:rPr lang="ru-RU" dirty="0" smtClean="0"/>
              <a:t>т</a:t>
            </a:r>
            <a:r>
              <a:rPr lang="ru-RU" u="sng" dirty="0" smtClean="0">
                <a:solidFill>
                  <a:srgbClr val="FF0000"/>
                </a:solidFill>
              </a:rPr>
              <a:t>о</a:t>
            </a:r>
            <a:r>
              <a:rPr lang="ru-RU" dirty="0" smtClean="0"/>
              <a:t>рвать глаз</a:t>
            </a:r>
          </a:p>
          <a:p>
            <a:pPr>
              <a:buNone/>
            </a:pPr>
            <a:r>
              <a:rPr lang="ru-RU" dirty="0" smtClean="0"/>
              <a:t>      было х</a:t>
            </a:r>
            <a:r>
              <a:rPr lang="ru-RU" u="sng" dirty="0" smtClean="0">
                <a:solidFill>
                  <a:srgbClr val="FF0000"/>
                </a:solidFill>
              </a:rPr>
              <a:t>оро</a:t>
            </a:r>
            <a:r>
              <a:rPr lang="ru-RU" dirty="0" smtClean="0"/>
              <a:t>шо, п</a:t>
            </a:r>
            <a:r>
              <a:rPr lang="ru-RU" u="sng" dirty="0" smtClean="0">
                <a:solidFill>
                  <a:srgbClr val="FF0000"/>
                </a:solidFill>
              </a:rPr>
              <a:t>о</a:t>
            </a:r>
            <a:r>
              <a:rPr lang="ru-RU" dirty="0" smtClean="0"/>
              <a:t>койно</a:t>
            </a:r>
            <a:endParaRPr lang="ru-RU" dirty="0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800" dirty="0" smtClean="0"/>
              <a:t>Какие глаголы помогают передать состояние берёз?</a:t>
            </a:r>
            <a:endParaRPr lang="ru-RU" sz="28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dirty="0" smtClean="0"/>
              <a:t>    </a:t>
            </a:r>
          </a:p>
          <a:p>
            <a:pPr>
              <a:buNone/>
            </a:pPr>
            <a:r>
              <a:rPr lang="ru-RU" dirty="0" smtClean="0"/>
              <a:t>      ст</a:t>
            </a:r>
            <a:r>
              <a:rPr lang="ru-RU" u="sng" dirty="0" smtClean="0">
                <a:solidFill>
                  <a:srgbClr val="FF0000"/>
                </a:solidFill>
              </a:rPr>
              <a:t>о</a:t>
            </a:r>
            <a:r>
              <a:rPr lang="ru-RU" dirty="0" smtClean="0"/>
              <a:t>яли, </a:t>
            </a:r>
            <a:r>
              <a:rPr lang="ru-RU" u="sng" dirty="0" smtClean="0">
                <a:solidFill>
                  <a:srgbClr val="FF0000"/>
                </a:solidFill>
              </a:rPr>
              <a:t>о</a:t>
            </a:r>
            <a:r>
              <a:rPr lang="ru-RU" dirty="0" smtClean="0"/>
              <a:t>пустив ветви</a:t>
            </a:r>
          </a:p>
          <a:p>
            <a:pPr>
              <a:buNone/>
            </a:pPr>
            <a:r>
              <a:rPr lang="ru-RU" dirty="0" smtClean="0"/>
              <a:t>      зат</a:t>
            </a:r>
            <a:r>
              <a:rPr lang="ru-RU" u="sng" dirty="0" smtClean="0">
                <a:solidFill>
                  <a:srgbClr val="FF0000"/>
                </a:solidFill>
              </a:rPr>
              <a:t>е</a:t>
            </a:r>
            <a:r>
              <a:rPr lang="ru-RU" dirty="0" smtClean="0"/>
              <a:t>рялись</a:t>
            </a:r>
          </a:p>
          <a:p>
            <a:pPr>
              <a:buNone/>
            </a:pPr>
            <a:r>
              <a:rPr lang="ru-RU" dirty="0" smtClean="0"/>
              <a:t>      не</a:t>
            </a:r>
            <a:r>
              <a:rPr lang="ru-RU" dirty="0" smtClean="0">
                <a:solidFill>
                  <a:srgbClr val="FF0000"/>
                </a:solidFill>
              </a:rPr>
              <a:t> </a:t>
            </a:r>
            <a:r>
              <a:rPr lang="ru-RU" dirty="0" smtClean="0"/>
              <a:t>шуршали</a:t>
            </a:r>
          </a:p>
          <a:p>
            <a:pPr>
              <a:buNone/>
            </a:pPr>
            <a:r>
              <a:rPr lang="ru-RU" dirty="0" smtClean="0"/>
              <a:t>      не</a:t>
            </a:r>
            <a:r>
              <a:rPr lang="ru-RU" dirty="0" smtClean="0">
                <a:solidFill>
                  <a:srgbClr val="FF0000"/>
                </a:solidFill>
              </a:rPr>
              <a:t> </a:t>
            </a:r>
            <a:r>
              <a:rPr lang="ru-RU" dirty="0" smtClean="0"/>
              <a:t>л</a:t>
            </a:r>
            <a:r>
              <a:rPr lang="ru-RU" u="sng" dirty="0" smtClean="0">
                <a:solidFill>
                  <a:srgbClr val="FF0000"/>
                </a:solidFill>
              </a:rPr>
              <a:t>о</a:t>
            </a:r>
            <a:r>
              <a:rPr lang="ru-RU" dirty="0" smtClean="0"/>
              <a:t>п</a:t>
            </a:r>
            <a:r>
              <a:rPr lang="ru-RU" u="sng" dirty="0" smtClean="0">
                <a:solidFill>
                  <a:srgbClr val="FF0000"/>
                </a:solidFill>
              </a:rPr>
              <a:t>о</a:t>
            </a:r>
            <a:r>
              <a:rPr lang="ru-RU" dirty="0" smtClean="0"/>
              <a:t>тали </a:t>
            </a:r>
            <a:r>
              <a:rPr lang="ru-RU" sz="2400" dirty="0" smtClean="0"/>
              <a:t>(разг.)</a:t>
            </a:r>
          </a:p>
          <a:p>
            <a:pPr>
              <a:buNone/>
            </a:pPr>
            <a:r>
              <a:rPr lang="ru-RU" dirty="0" smtClean="0"/>
              <a:t>      п</a:t>
            </a:r>
            <a:r>
              <a:rPr lang="ru-RU" u="sng" dirty="0" smtClean="0">
                <a:solidFill>
                  <a:srgbClr val="FF0000"/>
                </a:solidFill>
              </a:rPr>
              <a:t>е</a:t>
            </a:r>
            <a:r>
              <a:rPr lang="ru-RU" dirty="0" smtClean="0"/>
              <a:t>стрели, как с</a:t>
            </a:r>
            <a:r>
              <a:rPr lang="ru-RU" u="sng" dirty="0" smtClean="0">
                <a:solidFill>
                  <a:srgbClr val="FF0000"/>
                </a:solidFill>
              </a:rPr>
              <a:t>оро</a:t>
            </a:r>
            <a:r>
              <a:rPr lang="ru-RU" dirty="0" smtClean="0"/>
              <a:t>ки</a:t>
            </a:r>
          </a:p>
          <a:p>
            <a:pPr>
              <a:buNone/>
            </a:pPr>
            <a:r>
              <a:rPr lang="ru-RU" dirty="0" smtClean="0"/>
              <a:t>  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25470"/>
          </a:xfrm>
        </p:spPr>
        <p:txBody>
          <a:bodyPr/>
          <a:lstStyle/>
          <a:p>
            <a:r>
              <a:rPr lang="ru-RU" sz="2800" dirty="0" smtClean="0"/>
              <a:t>Сравните, как автор описывает </a:t>
            </a:r>
            <a:br>
              <a:rPr lang="ru-RU" sz="2800" dirty="0" smtClean="0"/>
            </a:br>
            <a:r>
              <a:rPr lang="ru-RU" sz="2800" dirty="0" smtClean="0"/>
              <a:t>приморскую растительность и родные берёзки ?</a:t>
            </a:r>
            <a:endParaRPr lang="ru-RU" sz="2800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>
              <a:buNone/>
            </a:pPr>
            <a:r>
              <a:rPr lang="ru-RU" sz="2400" dirty="0" smtClean="0"/>
              <a:t>приморский парк</a:t>
            </a:r>
          </a:p>
          <a:p>
            <a:pPr>
              <a:buNone/>
            </a:pPr>
            <a:endParaRPr lang="ru-RU" sz="2400" dirty="0" smtClean="0"/>
          </a:p>
          <a:p>
            <a:pPr>
              <a:buNone/>
            </a:pPr>
            <a:r>
              <a:rPr lang="ru-RU" sz="2400" dirty="0" smtClean="0"/>
              <a:t>заморские кущи</a:t>
            </a:r>
          </a:p>
          <a:p>
            <a:pPr>
              <a:buNone/>
            </a:pPr>
            <a:endParaRPr lang="ru-RU" sz="2400" dirty="0" smtClean="0"/>
          </a:p>
          <a:p>
            <a:pPr>
              <a:buNone/>
            </a:pPr>
            <a:r>
              <a:rPr lang="ru-RU" sz="2400" u="sng" dirty="0" smtClean="0">
                <a:solidFill>
                  <a:srgbClr val="FF0000"/>
                </a:solidFill>
              </a:rPr>
              <a:t>о</a:t>
            </a:r>
            <a:r>
              <a:rPr lang="ru-RU" sz="2400" dirty="0" smtClean="0"/>
              <a:t>ш</a:t>
            </a:r>
            <a:r>
              <a:rPr lang="ru-RU" sz="2400" u="sng" dirty="0" smtClean="0">
                <a:solidFill>
                  <a:srgbClr val="FF0000"/>
                </a:solidFill>
              </a:rPr>
              <a:t>е</a:t>
            </a:r>
            <a:r>
              <a:rPr lang="ru-RU" sz="2400" dirty="0" smtClean="0"/>
              <a:t>л</a:t>
            </a:r>
            <a:r>
              <a:rPr lang="ru-RU" sz="2400" u="sng" dirty="0" smtClean="0">
                <a:solidFill>
                  <a:srgbClr val="FF0000"/>
                </a:solidFill>
              </a:rPr>
              <a:t>о</a:t>
            </a:r>
            <a:r>
              <a:rPr lang="ru-RU" sz="2400" dirty="0" smtClean="0"/>
              <a:t>мляющий блеск</a:t>
            </a:r>
          </a:p>
          <a:p>
            <a:pPr>
              <a:buNone/>
            </a:pPr>
            <a:endParaRPr lang="ru-RU" sz="2400" dirty="0" smtClean="0">
              <a:solidFill>
                <a:srgbClr val="FF0000"/>
              </a:solidFill>
            </a:endParaRPr>
          </a:p>
          <a:p>
            <a:pPr>
              <a:buNone/>
            </a:pPr>
            <a:r>
              <a:rPr lang="ru-RU" sz="2400" dirty="0" smtClean="0"/>
              <a:t>чуж</a:t>
            </a:r>
            <a:r>
              <a:rPr lang="ru-RU" sz="2400" u="sng" dirty="0" smtClean="0">
                <a:solidFill>
                  <a:srgbClr val="FF0000"/>
                </a:solidFill>
              </a:rPr>
              <a:t>е</a:t>
            </a:r>
            <a:r>
              <a:rPr lang="ru-RU" sz="2400" dirty="0" smtClean="0"/>
              <a:t>земная, б</a:t>
            </a:r>
            <a:r>
              <a:rPr lang="ru-RU" sz="2400" u="sng" dirty="0" smtClean="0">
                <a:solidFill>
                  <a:srgbClr val="FF0000"/>
                </a:solidFill>
              </a:rPr>
              <a:t>ь</a:t>
            </a:r>
            <a:r>
              <a:rPr lang="ru-RU" sz="2400" dirty="0" smtClean="0"/>
              <a:t>ющая в глаза</a:t>
            </a:r>
          </a:p>
          <a:p>
            <a:pPr>
              <a:buNone/>
            </a:pPr>
            <a:r>
              <a:rPr lang="ru-RU" sz="2400" dirty="0" smtClean="0"/>
              <a:t>р</a:t>
            </a:r>
            <a:r>
              <a:rPr lang="ru-RU" sz="2400" u="sng" dirty="0" smtClean="0">
                <a:solidFill>
                  <a:srgbClr val="FF0000"/>
                </a:solidFill>
              </a:rPr>
              <a:t>а</a:t>
            </a:r>
            <a:r>
              <a:rPr lang="ru-RU" sz="2400" dirty="0" smtClean="0"/>
              <a:t>стительность</a:t>
            </a:r>
            <a:endParaRPr lang="ru-RU" sz="2400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860032" y="1600200"/>
            <a:ext cx="4038600" cy="4525963"/>
          </a:xfrm>
        </p:spPr>
        <p:txBody>
          <a:bodyPr/>
          <a:lstStyle/>
          <a:p>
            <a:pPr>
              <a:buNone/>
            </a:pPr>
            <a:r>
              <a:rPr lang="ru-RU" sz="2400" dirty="0" smtClean="0"/>
              <a:t>толщиной с де</a:t>
            </a:r>
            <a:r>
              <a:rPr lang="ru-RU" sz="2400" u="sng" dirty="0" smtClean="0">
                <a:solidFill>
                  <a:srgbClr val="FF0000"/>
                </a:solidFill>
              </a:rPr>
              <a:t>тс</a:t>
            </a:r>
            <a:r>
              <a:rPr lang="ru-RU" sz="2400" dirty="0" smtClean="0"/>
              <a:t>кую руку</a:t>
            </a:r>
          </a:p>
          <a:p>
            <a:pPr>
              <a:buNone/>
            </a:pPr>
            <a:r>
              <a:rPr lang="ru-RU" sz="2400" dirty="0" smtClean="0"/>
              <a:t>в густой</a:t>
            </a:r>
            <a:r>
              <a:rPr lang="ru-RU" sz="2400" u="sng" dirty="0" smtClean="0">
                <a:solidFill>
                  <a:srgbClr val="FF0000"/>
                </a:solidFill>
              </a:rPr>
              <a:t>  </a:t>
            </a:r>
            <a:r>
              <a:rPr lang="ru-RU" sz="2400" dirty="0" smtClean="0"/>
              <a:t>мягкой травк</a:t>
            </a:r>
            <a:r>
              <a:rPr lang="ru-RU" sz="2400" u="sng" dirty="0" smtClean="0">
                <a:solidFill>
                  <a:srgbClr val="FF0000"/>
                </a:solidFill>
              </a:rPr>
              <a:t>е</a:t>
            </a:r>
          </a:p>
          <a:p>
            <a:pPr>
              <a:buNone/>
            </a:pPr>
            <a:r>
              <a:rPr lang="ru-RU" sz="2400" dirty="0" smtClean="0"/>
              <a:t>опустив долу ветви</a:t>
            </a:r>
          </a:p>
          <a:p>
            <a:pPr>
              <a:buNone/>
            </a:pPr>
            <a:r>
              <a:rPr lang="ru-RU" sz="2400" dirty="0" smtClean="0"/>
              <a:t>не</a:t>
            </a:r>
            <a:r>
              <a:rPr lang="ru-RU" sz="2400" dirty="0" smtClean="0">
                <a:solidFill>
                  <a:srgbClr val="FF0000"/>
                </a:solidFill>
              </a:rPr>
              <a:t> </a:t>
            </a:r>
            <a:r>
              <a:rPr lang="ru-RU" sz="2400" dirty="0" smtClean="0"/>
              <a:t>растут п</a:t>
            </a:r>
            <a:r>
              <a:rPr lang="ru-RU" sz="2400" u="sng" dirty="0" smtClean="0">
                <a:solidFill>
                  <a:srgbClr val="FF0000"/>
                </a:solidFill>
              </a:rPr>
              <a:t>оо</a:t>
            </a:r>
            <a:r>
              <a:rPr lang="ru-RU" sz="2400" dirty="0" smtClean="0"/>
              <a:t>диночке</a:t>
            </a:r>
          </a:p>
          <a:p>
            <a:pPr>
              <a:buNone/>
            </a:pPr>
            <a:r>
              <a:rPr lang="ru-RU" sz="2400" dirty="0" smtClean="0"/>
              <a:t>сир</a:t>
            </a:r>
            <a:r>
              <a:rPr lang="ru-RU" sz="2400" u="sng" dirty="0" smtClean="0">
                <a:solidFill>
                  <a:srgbClr val="FF0000"/>
                </a:solidFill>
              </a:rPr>
              <a:t>о</a:t>
            </a:r>
            <a:r>
              <a:rPr lang="ru-RU" sz="2400" dirty="0" smtClean="0"/>
              <a:t>тами кажу</a:t>
            </a:r>
            <a:r>
              <a:rPr lang="ru-RU" sz="2400" u="sng" dirty="0" smtClean="0">
                <a:solidFill>
                  <a:srgbClr val="FF0000"/>
                </a:solidFill>
              </a:rPr>
              <a:t>тся</a:t>
            </a:r>
          </a:p>
          <a:p>
            <a:pPr>
              <a:buNone/>
            </a:pPr>
            <a:r>
              <a:rPr lang="ru-RU" sz="2400" dirty="0" smtClean="0"/>
              <a:t>белые ств</a:t>
            </a:r>
            <a:r>
              <a:rPr lang="ru-RU" sz="2400" u="sng" dirty="0" smtClean="0">
                <a:solidFill>
                  <a:srgbClr val="FF0000"/>
                </a:solidFill>
              </a:rPr>
              <a:t>о</a:t>
            </a:r>
            <a:r>
              <a:rPr lang="ru-RU" sz="2400" dirty="0" smtClean="0"/>
              <a:t>лы п</a:t>
            </a:r>
            <a:r>
              <a:rPr lang="ru-RU" sz="2400" u="sng" dirty="0" smtClean="0">
                <a:solidFill>
                  <a:srgbClr val="FF0000"/>
                </a:solidFill>
              </a:rPr>
              <a:t>е</a:t>
            </a:r>
            <a:r>
              <a:rPr lang="ru-RU" sz="2400" dirty="0" smtClean="0"/>
              <a:t>стрели, как в</a:t>
            </a:r>
            <a:r>
              <a:rPr lang="ru-RU" sz="2400" u="sng" dirty="0" smtClean="0">
                <a:solidFill>
                  <a:srgbClr val="FF0000"/>
                </a:solidFill>
              </a:rPr>
              <a:t>е</a:t>
            </a:r>
            <a:r>
              <a:rPr lang="ru-RU" sz="2400" dirty="0" smtClean="0"/>
              <a:t>сёлые с</a:t>
            </a:r>
            <a:r>
              <a:rPr lang="ru-RU" sz="2400" u="sng" dirty="0" smtClean="0">
                <a:solidFill>
                  <a:srgbClr val="FF0000"/>
                </a:solidFill>
              </a:rPr>
              <a:t>оро</a:t>
            </a:r>
            <a:r>
              <a:rPr lang="ru-RU" sz="2400" dirty="0" smtClean="0"/>
              <a:t>ки</a:t>
            </a:r>
          </a:p>
          <a:p>
            <a:pPr>
              <a:buNone/>
            </a:pPr>
            <a:r>
              <a:rPr lang="ru-RU" sz="2400" dirty="0" smtClean="0"/>
              <a:t>нежная зелень</a:t>
            </a:r>
          </a:p>
          <a:p>
            <a:pPr>
              <a:buNone/>
            </a:pPr>
            <a:r>
              <a:rPr lang="ru-RU" sz="2400" dirty="0" smtClean="0"/>
              <a:t>зазубр</a:t>
            </a:r>
            <a:r>
              <a:rPr lang="ru-RU" sz="2400" u="sng" dirty="0" smtClean="0">
                <a:solidFill>
                  <a:srgbClr val="FF0000"/>
                </a:solidFill>
              </a:rPr>
              <a:t>енн</a:t>
            </a:r>
            <a:r>
              <a:rPr lang="ru-RU" sz="2400" dirty="0" smtClean="0"/>
              <a:t>ые листо</a:t>
            </a:r>
            <a:r>
              <a:rPr lang="ru-RU" sz="2400" u="sng" dirty="0" smtClean="0">
                <a:solidFill>
                  <a:srgbClr val="FF0000"/>
                </a:solidFill>
              </a:rPr>
              <a:t>чк</a:t>
            </a:r>
            <a:r>
              <a:rPr lang="ru-RU" sz="2400" dirty="0" smtClean="0"/>
              <a:t>и</a:t>
            </a:r>
          </a:p>
          <a:p>
            <a:pPr>
              <a:buNone/>
            </a:pPr>
            <a:r>
              <a:rPr lang="ru-RU" sz="2400" dirty="0" smtClean="0"/>
              <a:t>п</a:t>
            </a:r>
            <a:r>
              <a:rPr lang="ru-RU" sz="2400" u="sng" dirty="0" smtClean="0">
                <a:solidFill>
                  <a:srgbClr val="FF0000"/>
                </a:solidFill>
              </a:rPr>
              <a:t>о</a:t>
            </a:r>
            <a:r>
              <a:rPr lang="ru-RU" sz="2400" dirty="0" smtClean="0"/>
              <a:t>койно взгляду</a:t>
            </a:r>
            <a:endParaRPr lang="ru-RU" sz="2400" dirty="0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200" dirty="0" smtClean="0"/>
              <a:t>Как берёзки попали в приморский парк?</a:t>
            </a:r>
            <a:endParaRPr lang="ru-RU" sz="32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sz="3600" dirty="0" smtClean="0"/>
              <a:t>   привезли на пар</a:t>
            </a:r>
            <a:r>
              <a:rPr lang="ru-RU" sz="3600" u="sng" dirty="0" smtClean="0">
                <a:solidFill>
                  <a:srgbClr val="FF0000"/>
                </a:solidFill>
              </a:rPr>
              <a:t>о</a:t>
            </a:r>
            <a:r>
              <a:rPr lang="ru-RU" sz="3600" dirty="0" smtClean="0"/>
              <a:t>ход</a:t>
            </a:r>
            <a:r>
              <a:rPr lang="ru-RU" sz="3600" u="sng" dirty="0" smtClean="0">
                <a:solidFill>
                  <a:srgbClr val="FF0000"/>
                </a:solidFill>
              </a:rPr>
              <a:t>е</a:t>
            </a:r>
          </a:p>
          <a:p>
            <a:pPr>
              <a:buNone/>
            </a:pPr>
            <a:r>
              <a:rPr lang="ru-RU" sz="3600" dirty="0" smtClean="0"/>
              <a:t>   отпоили</a:t>
            </a:r>
          </a:p>
          <a:p>
            <a:pPr>
              <a:buNone/>
            </a:pPr>
            <a:r>
              <a:rPr lang="ru-RU" sz="3600" dirty="0" smtClean="0"/>
              <a:t>   выходили</a:t>
            </a:r>
          </a:p>
          <a:p>
            <a:pPr>
              <a:buNone/>
            </a:pPr>
            <a:r>
              <a:rPr lang="ru-RU" sz="3600" dirty="0" smtClean="0"/>
              <a:t>   приж</a:t>
            </a:r>
            <a:r>
              <a:rPr lang="ru-RU" sz="3600" u="sng" dirty="0" smtClean="0">
                <a:solidFill>
                  <a:srgbClr val="FF0000"/>
                </a:solidFill>
              </a:rPr>
              <a:t>и</a:t>
            </a:r>
            <a:r>
              <a:rPr lang="ru-RU" sz="3600" dirty="0" smtClean="0"/>
              <a:t>лись</a:t>
            </a:r>
            <a:r>
              <a:rPr lang="ru-RU" sz="3600" dirty="0" smtClean="0">
                <a:solidFill>
                  <a:srgbClr val="FF0000"/>
                </a:solidFill>
              </a:rPr>
              <a:t>, </a:t>
            </a:r>
          </a:p>
          <a:p>
            <a:pPr>
              <a:buNone/>
            </a:pPr>
            <a:endParaRPr lang="ru-RU" sz="3600" dirty="0" smtClean="0"/>
          </a:p>
          <a:p>
            <a:pPr>
              <a:buNone/>
            </a:pPr>
            <a:r>
              <a:rPr lang="ru-RU" sz="3600" i="1" dirty="0" smtClean="0">
                <a:solidFill>
                  <a:srgbClr val="FF0000"/>
                </a:solidFill>
              </a:rPr>
              <a:t>   </a:t>
            </a:r>
            <a:r>
              <a:rPr lang="ru-RU" sz="2800" i="1" dirty="0" smtClean="0">
                <a:solidFill>
                  <a:srgbClr val="FF0000"/>
                </a:solidFill>
              </a:rPr>
              <a:t>но </a:t>
            </a:r>
            <a:r>
              <a:rPr lang="ru-RU" sz="2800" i="1" dirty="0" smtClean="0"/>
              <a:t>листья и вершины были повёрнуты к </a:t>
            </a:r>
            <a:r>
              <a:rPr lang="ru-RU" sz="2800" i="1" u="sng" dirty="0" smtClean="0"/>
              <a:t>сев</a:t>
            </a:r>
            <a:r>
              <a:rPr lang="ru-RU" sz="2800" i="1" u="sng" dirty="0" smtClean="0">
                <a:solidFill>
                  <a:srgbClr val="FF0000"/>
                </a:solidFill>
              </a:rPr>
              <a:t>е</a:t>
            </a:r>
            <a:r>
              <a:rPr lang="ru-RU" sz="2800" i="1" u="sng" dirty="0" smtClean="0"/>
              <a:t>ру</a:t>
            </a:r>
          </a:p>
          <a:p>
            <a:pPr>
              <a:buNone/>
            </a:pPr>
            <a:r>
              <a:rPr lang="ru-RU" sz="3600" i="1" dirty="0" smtClean="0"/>
              <a:t>  </a:t>
            </a:r>
            <a:endParaRPr lang="ru-RU" sz="3600" i="1" dirty="0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600" dirty="0" smtClean="0"/>
              <a:t>Что вспомнилось В. П. Астафьеву ?</a:t>
            </a:r>
            <a:endParaRPr lang="ru-RU" sz="36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dirty="0" smtClean="0"/>
              <a:t>    </a:t>
            </a:r>
          </a:p>
          <a:p>
            <a:pPr>
              <a:buNone/>
            </a:pPr>
            <a:r>
              <a:rPr lang="ru-RU" dirty="0" smtClean="0"/>
              <a:t>   деревенская ул</a:t>
            </a:r>
            <a:r>
              <a:rPr lang="ru-RU" u="sng" dirty="0" smtClean="0">
                <a:solidFill>
                  <a:srgbClr val="FF0000"/>
                </a:solidFill>
              </a:rPr>
              <a:t>и</a:t>
            </a:r>
            <a:r>
              <a:rPr lang="ru-RU" dirty="0" smtClean="0"/>
              <a:t>ца</a:t>
            </a:r>
          </a:p>
          <a:p>
            <a:pPr>
              <a:buNone/>
            </a:pPr>
            <a:r>
              <a:rPr lang="ru-RU" dirty="0" smtClean="0"/>
              <a:t>   коз</a:t>
            </a:r>
            <a:r>
              <a:rPr lang="ru-RU" u="sng" dirty="0" smtClean="0">
                <a:solidFill>
                  <a:srgbClr val="FF0000"/>
                </a:solidFill>
              </a:rPr>
              <a:t>ы</a:t>
            </a:r>
            <a:r>
              <a:rPr lang="ru-RU" dirty="0" smtClean="0"/>
              <a:t>рьки в</a:t>
            </a:r>
            <a:r>
              <a:rPr lang="ru-RU" u="sng" dirty="0" smtClean="0">
                <a:solidFill>
                  <a:srgbClr val="FF0000"/>
                </a:solidFill>
              </a:rPr>
              <a:t>оро</a:t>
            </a:r>
            <a:r>
              <a:rPr lang="ru-RU" dirty="0" smtClean="0"/>
              <a:t>т</a:t>
            </a:r>
          </a:p>
          <a:p>
            <a:pPr>
              <a:buNone/>
            </a:pPr>
            <a:r>
              <a:rPr lang="ru-RU" dirty="0" smtClean="0"/>
              <a:t>   нали</a:t>
            </a:r>
            <a:r>
              <a:rPr lang="ru-RU" u="sng" dirty="0" smtClean="0">
                <a:solidFill>
                  <a:srgbClr val="FF0000"/>
                </a:solidFill>
              </a:rPr>
              <a:t>чн</a:t>
            </a:r>
            <a:r>
              <a:rPr lang="ru-RU" dirty="0" smtClean="0"/>
              <a:t>ики окон</a:t>
            </a:r>
            <a:r>
              <a:rPr lang="ru-RU" dirty="0"/>
              <a:t> </a:t>
            </a:r>
            <a:r>
              <a:rPr lang="ru-RU" dirty="0" smtClean="0"/>
              <a:t>в зелёной пен</a:t>
            </a:r>
            <a:r>
              <a:rPr lang="ru-RU" u="sng" dirty="0" smtClean="0">
                <a:solidFill>
                  <a:srgbClr val="FF0000"/>
                </a:solidFill>
              </a:rPr>
              <a:t>е</a:t>
            </a:r>
            <a:r>
              <a:rPr lang="ru-RU" dirty="0" smtClean="0"/>
              <a:t> берёзов</a:t>
            </a:r>
            <a:r>
              <a:rPr lang="ru-RU" u="sng" dirty="0" smtClean="0">
                <a:solidFill>
                  <a:srgbClr val="FF0000"/>
                </a:solidFill>
              </a:rPr>
              <a:t>ого</a:t>
            </a:r>
            <a:r>
              <a:rPr lang="ru-RU" dirty="0" smtClean="0"/>
              <a:t> листа </a:t>
            </a:r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Требования к изложению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Соответствие </a:t>
            </a:r>
            <a:r>
              <a:rPr lang="ru-RU" dirty="0"/>
              <a:t>теме и основной мысли.</a:t>
            </a:r>
          </a:p>
          <a:p>
            <a:r>
              <a:rPr lang="ru-RU" dirty="0"/>
              <a:t>Полнота раскрытия темы.</a:t>
            </a:r>
          </a:p>
          <a:p>
            <a:r>
              <a:rPr lang="ru-RU" dirty="0"/>
              <a:t>Последовательность изложения.</a:t>
            </a:r>
          </a:p>
          <a:p>
            <a:r>
              <a:rPr lang="ru-RU" dirty="0"/>
              <a:t>Употребление опорных слов и выражений.</a:t>
            </a:r>
          </a:p>
          <a:p>
            <a:r>
              <a:rPr lang="ru-RU" dirty="0"/>
              <a:t>Соблюдение орфографических, пунктуационных и орфографических правил.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75874339"/>
      </p:ext>
    </p:extLst>
  </p:cSld>
  <p:clrMapOvr>
    <a:masterClrMapping/>
  </p:clrMapOvr>
  <p:transition advTm="15000"/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/>
              <a:t>Повторное чтение </a:t>
            </a:r>
            <a:r>
              <a:rPr lang="ru-RU" dirty="0" smtClean="0"/>
              <a:t>текста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82996186"/>
      </p:ext>
    </p:extLst>
  </p:cSld>
  <p:clrMapOvr>
    <a:masterClrMapping/>
  </p:clrMapOvr>
  <p:transition advTm="15000"/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/>
              <a:t>Написание </a:t>
            </a:r>
            <a:r>
              <a:rPr lang="ru-RU" dirty="0" smtClean="0"/>
              <a:t>изложения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76294957"/>
      </p:ext>
    </p:extLst>
  </p:cSld>
  <p:clrMapOvr>
    <a:masterClrMapping/>
  </p:clrMapOvr>
  <p:transition advTm="15000"/>
</p:sld>
</file>

<file path=ppt/theme/theme1.xml><?xml version="1.0" encoding="utf-8"?>
<a:theme xmlns:a="http://schemas.openxmlformats.org/drawingml/2006/main" name="4_JMX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4_JMX</Template>
  <TotalTime>865</TotalTime>
  <Words>689</Words>
  <Application>Microsoft Office PowerPoint</Application>
  <PresentationFormat>Экран (4:3)</PresentationFormat>
  <Paragraphs>142</Paragraphs>
  <Slides>28</Slides>
  <Notes>7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28</vt:i4>
      </vt:variant>
    </vt:vector>
  </HeadingPairs>
  <TitlesOfParts>
    <vt:vector size="33" baseType="lpstr">
      <vt:lpstr>Arial</vt:lpstr>
      <vt:lpstr>Calibri</vt:lpstr>
      <vt:lpstr>Century</vt:lpstr>
      <vt:lpstr>Times New Roman</vt:lpstr>
      <vt:lpstr>4_JMX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Фикус</vt:lpstr>
      <vt:lpstr>Платан</vt:lpstr>
      <vt:lpstr>Чинар.</vt:lpstr>
      <vt:lpstr>Кипарис</vt:lpstr>
      <vt:lpstr>Пальмы</vt:lpstr>
      <vt:lpstr>Береза</vt:lpstr>
      <vt:lpstr>Чтение текста.          Для начала прочитаем текст и восстановим в памяти последовательность событий.</vt:lpstr>
      <vt:lpstr>Анализ текста</vt:lpstr>
      <vt:lpstr>Родные берёзы</vt:lpstr>
      <vt:lpstr>Примерный план</vt:lpstr>
      <vt:lpstr>Как автор описывает свои чувства?</vt:lpstr>
      <vt:lpstr>Какие глаголы помогают передать состояние берёз?</vt:lpstr>
      <vt:lpstr>Сравните, как автор описывает  приморскую растительность и родные берёзки ?</vt:lpstr>
      <vt:lpstr>Как берёзки попали в приморский парк?</vt:lpstr>
      <vt:lpstr>Что вспомнилось В. П. Астафьеву ?</vt:lpstr>
      <vt:lpstr>Требования к изложению</vt:lpstr>
      <vt:lpstr>Повторное чтение текста</vt:lpstr>
      <vt:lpstr>Написание изложения</vt:lpstr>
    </vt:vector>
  </TitlesOfParts>
  <Company>GBT TMD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HP945_WS</dc:creator>
  <cp:lastModifiedBy>HP</cp:lastModifiedBy>
  <cp:revision>184</cp:revision>
  <dcterms:created xsi:type="dcterms:W3CDTF">2011-11-08T18:50:29Z</dcterms:created>
  <dcterms:modified xsi:type="dcterms:W3CDTF">2025-02-22T23:05:33Z</dcterms:modified>
</cp:coreProperties>
</file>