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83" r:id="rId3"/>
    <p:sldId id="277" r:id="rId4"/>
    <p:sldId id="278" r:id="rId5"/>
    <p:sldId id="285" r:id="rId6"/>
    <p:sldId id="279" r:id="rId7"/>
    <p:sldId id="297" r:id="rId8"/>
    <p:sldId id="292" r:id="rId9"/>
    <p:sldId id="258" r:id="rId10"/>
    <p:sldId id="287" r:id="rId11"/>
    <p:sldId id="262" r:id="rId12"/>
    <p:sldId id="293" r:id="rId13"/>
    <p:sldId id="289" r:id="rId14"/>
    <p:sldId id="290" r:id="rId15"/>
    <p:sldId id="288" r:id="rId16"/>
    <p:sldId id="294" r:id="rId17"/>
    <p:sldId id="295" r:id="rId18"/>
    <p:sldId id="291" r:id="rId19"/>
    <p:sldId id="296" r:id="rId20"/>
    <p:sldId id="298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40" d="100"/>
          <a:sy n="40" d="100"/>
        </p:scale>
        <p:origin x="-1478" y="-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38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E129C2-B461-4E4A-AC6D-522D50B2424B}" type="datetimeFigureOut">
              <a:rPr lang="ru-RU" smtClean="0"/>
              <a:t>28.03.2022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836704-5C55-4E39-8AA8-9AC136BA89B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48164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28.03.2022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28.03.2022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33243" y="1124744"/>
            <a:ext cx="7772400" cy="2478137"/>
          </a:xfrm>
        </p:spPr>
        <p:txBody>
          <a:bodyPr>
            <a:noAutofit/>
          </a:bodyPr>
          <a:lstStyle/>
          <a:p>
            <a:r>
              <a:rPr lang="ru-RU" sz="4000" b="1" dirty="0">
                <a:solidFill>
                  <a:srgbClr val="006600"/>
                </a:solidFill>
              </a:rPr>
              <a:t>Проектно-исследовательская </a:t>
            </a:r>
            <a:br>
              <a:rPr lang="ru-RU" sz="4000" b="1" dirty="0">
                <a:solidFill>
                  <a:srgbClr val="006600"/>
                </a:solidFill>
              </a:rPr>
            </a:br>
            <a:r>
              <a:rPr lang="ru-RU" sz="4000" b="1" dirty="0">
                <a:solidFill>
                  <a:srgbClr val="006600"/>
                </a:solidFill>
              </a:rPr>
              <a:t>деятельность как инструмент </a:t>
            </a:r>
            <a:br>
              <a:rPr lang="ru-RU" sz="4000" b="1" dirty="0">
                <a:solidFill>
                  <a:srgbClr val="006600"/>
                </a:solidFill>
              </a:rPr>
            </a:br>
            <a:r>
              <a:rPr lang="ru-RU" sz="4000" b="1" dirty="0">
                <a:solidFill>
                  <a:srgbClr val="006600"/>
                </a:solidFill>
              </a:rPr>
              <a:t>формирования функциональной </a:t>
            </a:r>
            <a:br>
              <a:rPr lang="ru-RU" sz="4000" b="1" dirty="0">
                <a:solidFill>
                  <a:srgbClr val="006600"/>
                </a:solidFill>
              </a:rPr>
            </a:br>
            <a:r>
              <a:rPr lang="ru-RU" sz="4000" b="1" dirty="0">
                <a:solidFill>
                  <a:srgbClr val="006600"/>
                </a:solidFill>
              </a:rPr>
              <a:t>грамотности младшего школьника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117500" y="4867062"/>
            <a:ext cx="486569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i="1" dirty="0" smtClean="0">
                <a:solidFill>
                  <a:schemeClr val="accent3">
                    <a:lumMod val="50000"/>
                  </a:schemeClr>
                </a:solidFill>
              </a:rPr>
              <a:t>Михалева Г.Н., </a:t>
            </a:r>
          </a:p>
          <a:p>
            <a:r>
              <a:rPr lang="ru-RU" sz="3200" b="1" i="1" dirty="0" smtClean="0">
                <a:solidFill>
                  <a:schemeClr val="accent3">
                    <a:lumMod val="50000"/>
                  </a:schemeClr>
                </a:solidFill>
              </a:rPr>
              <a:t>учитель начальных классов</a:t>
            </a:r>
          </a:p>
          <a:p>
            <a:r>
              <a:rPr lang="ru-RU" sz="3200" b="1" i="1" dirty="0" smtClean="0">
                <a:solidFill>
                  <a:schemeClr val="accent3">
                    <a:lumMod val="50000"/>
                  </a:schemeClr>
                </a:solidFill>
              </a:rPr>
              <a:t>МБОУ СОШ №3</a:t>
            </a:r>
            <a:endParaRPr lang="ru-RU" sz="3200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1168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Box 5"/>
          <p:cNvSpPr txBox="1">
            <a:spLocks noChangeArrowheads="1"/>
          </p:cNvSpPr>
          <p:nvPr/>
        </p:nvSpPr>
        <p:spPr bwMode="auto">
          <a:xfrm>
            <a:off x="1949648" y="537003"/>
            <a:ext cx="7200032" cy="1661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2800" b="1" dirty="0" smtClean="0">
                <a:solidFill>
                  <a:schemeClr val="accent3">
                    <a:lumMod val="50000"/>
                  </a:schemeClr>
                </a:solidFill>
              </a:rPr>
              <a:t>«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</a:rPr>
              <a:t>Все, что я познаю, я знаю, для чего мне это надо и где и как я могу эти знания применить».</a:t>
            </a:r>
          </a:p>
          <a:p>
            <a:pPr eaLnBrk="1" hangingPunct="1"/>
            <a:endParaRPr lang="ru-RU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914400" y="2996952"/>
            <a:ext cx="8229600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3200" b="1" dirty="0">
                <a:solidFill>
                  <a:schemeClr val="accent3">
                    <a:lumMod val="50000"/>
                  </a:schemeClr>
                </a:solidFill>
                <a:ea typeface="+mj-ea"/>
                <a:cs typeface="+mj-cs"/>
              </a:rPr>
              <a:t>Метод проектов </a:t>
            </a:r>
            <a:r>
              <a:rPr lang="ru-RU" sz="3200" dirty="0">
                <a:solidFill>
                  <a:schemeClr val="accent3">
                    <a:lumMod val="50000"/>
                  </a:schemeClr>
                </a:solidFill>
                <a:ea typeface="+mj-ea"/>
                <a:cs typeface="+mj-cs"/>
              </a:rPr>
              <a:t>– это форма организации образовательного пространства и метод развития творческого познавательного мышления.</a:t>
            </a:r>
            <a:r>
              <a:rPr lang="ru-RU" sz="3200" dirty="0">
                <a:solidFill>
                  <a:schemeClr val="accent3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/>
            </a:r>
            <a:br>
              <a:rPr lang="ru-RU" sz="3200" dirty="0">
                <a:solidFill>
                  <a:schemeClr val="accent3">
                    <a:lumMod val="50000"/>
                  </a:schemeClr>
                </a:solidFill>
                <a:latin typeface="+mj-lt"/>
                <a:ea typeface="+mj-ea"/>
                <a:cs typeface="+mj-cs"/>
              </a:rPr>
            </a:br>
            <a:endParaRPr lang="ru-RU" sz="3200" dirty="0">
              <a:solidFill>
                <a:schemeClr val="accent3">
                  <a:lumMod val="50000"/>
                </a:schemeClr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8" name="Содержимое 2"/>
          <p:cNvSpPr txBox="1">
            <a:spLocks/>
          </p:cNvSpPr>
          <p:nvPr/>
        </p:nvSpPr>
        <p:spPr bwMode="auto">
          <a:xfrm>
            <a:off x="3276600" y="4713143"/>
            <a:ext cx="5759450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normAutofit/>
          </a:bodyPr>
          <a:lstStyle/>
          <a:p>
            <a:pPr marL="365760" indent="-256032" fontAlgn="auto">
              <a:spcBef>
                <a:spcPct val="20000"/>
              </a:spcBef>
              <a:spcAft>
                <a:spcPts val="0"/>
              </a:spcAft>
              <a:defRPr/>
            </a:pPr>
            <a:endParaRPr lang="en-US" sz="2400" i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365760" indent="-256032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ru-RU" sz="2400" b="1" i="1" dirty="0">
                <a:latin typeface="Arial" pitchFamily="34" charset="0"/>
                <a:cs typeface="Arial" pitchFamily="34" charset="0"/>
              </a:rPr>
              <a:t>Проект</a:t>
            </a:r>
            <a:r>
              <a:rPr lang="ru-RU" sz="2400" i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i="1" dirty="0" smtClean="0">
                <a:latin typeface="Arial" pitchFamily="34" charset="0"/>
                <a:cs typeface="Arial" pitchFamily="34" charset="0"/>
              </a:rPr>
              <a:t>– лат.— </a:t>
            </a:r>
            <a:r>
              <a:rPr lang="ru-RU" sz="2400" i="1" dirty="0" err="1">
                <a:latin typeface="Arial" pitchFamily="34" charset="0"/>
                <a:cs typeface="Arial" pitchFamily="34" charset="0"/>
              </a:rPr>
              <a:t>projectus</a:t>
            </a:r>
            <a:r>
              <a:rPr lang="ru-RU" sz="2400" i="1" dirty="0">
                <a:latin typeface="Arial" pitchFamily="34" charset="0"/>
                <a:cs typeface="Arial" pitchFamily="34" charset="0"/>
              </a:rPr>
              <a:t> («брошенный вперед»)</a:t>
            </a:r>
          </a:p>
          <a:p>
            <a:pPr marL="365760" indent="-256032" algn="just" fontAlgn="auto">
              <a:spcBef>
                <a:spcPct val="20000"/>
              </a:spcBef>
              <a:spcAft>
                <a:spcPts val="0"/>
              </a:spcAft>
              <a:buFont typeface="Wingdings 3"/>
              <a:buChar char=""/>
              <a:defRPr/>
            </a:pPr>
            <a:endParaRPr lang="ru-RU" sz="2400" i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  <a:p>
            <a:pPr marL="365760" indent="-256032" algn="just" fontAlgn="auto">
              <a:spcBef>
                <a:spcPct val="20000"/>
              </a:spcBef>
              <a:spcAft>
                <a:spcPts val="0"/>
              </a:spcAft>
              <a:buFont typeface="Georgia" pitchFamily="18" charset="0"/>
              <a:buNone/>
              <a:defRPr/>
            </a:pPr>
            <a:endParaRPr lang="ru-RU" sz="2200" i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  <a:p>
            <a:pPr marL="365760" indent="-256032" algn="just" fontAlgn="auto">
              <a:spcBef>
                <a:spcPct val="20000"/>
              </a:spcBef>
              <a:spcAft>
                <a:spcPts val="0"/>
              </a:spcAft>
              <a:buFont typeface="Georgia" pitchFamily="18" charset="0"/>
              <a:buNone/>
              <a:defRPr/>
            </a:pPr>
            <a:endParaRPr lang="ru-RU" sz="2200" i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  <a:p>
            <a:pPr marL="365760" indent="-256032" algn="just" fontAlgn="auto">
              <a:spcBef>
                <a:spcPct val="20000"/>
              </a:spcBef>
              <a:spcAft>
                <a:spcPts val="0"/>
              </a:spcAft>
              <a:buFont typeface="Georgia" pitchFamily="18" charset="0"/>
              <a:buNone/>
              <a:defRPr/>
            </a:pPr>
            <a:endParaRPr lang="ru-RU" sz="2200" i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  <a:p>
            <a:pPr marL="365760" indent="-256032" fontAlgn="auto">
              <a:spcBef>
                <a:spcPct val="20000"/>
              </a:spcBef>
              <a:spcAft>
                <a:spcPts val="0"/>
              </a:spcAft>
              <a:buFont typeface="Wingdings 3"/>
              <a:buChar char=""/>
              <a:defRPr/>
            </a:pPr>
            <a:endParaRPr lang="ru-RU" sz="3200" i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63694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31" name="Oval 15"/>
          <p:cNvSpPr>
            <a:spLocks noChangeArrowheads="1"/>
          </p:cNvSpPr>
          <p:nvPr/>
        </p:nvSpPr>
        <p:spPr bwMode="auto">
          <a:xfrm>
            <a:off x="2362200" y="2743200"/>
            <a:ext cx="4114800" cy="1295400"/>
          </a:xfrm>
          <a:prstGeom prst="ellipse">
            <a:avLst/>
          </a:prstGeom>
          <a:gradFill flip="none" rotWithShape="1">
            <a:gsLst>
              <a:gs pos="91000">
                <a:srgbClr val="92D050"/>
              </a:gs>
              <a:gs pos="97000">
                <a:srgbClr val="85C2FF"/>
              </a:gs>
              <a:gs pos="97000">
                <a:srgbClr val="C4D6EB"/>
              </a:gs>
              <a:gs pos="100000">
                <a:srgbClr val="FFEBFA"/>
              </a:gs>
            </a:gsLst>
            <a:lin ang="2700000" scaled="0"/>
            <a:tileRect/>
          </a:gradFill>
          <a:ln w="9525">
            <a:solidFill>
              <a:srgbClr val="00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111629" name="WordArt 13"/>
          <p:cNvSpPr>
            <a:spLocks noChangeArrowheads="1" noChangeShapeType="1" noTextEdit="1"/>
          </p:cNvSpPr>
          <p:nvPr/>
        </p:nvSpPr>
        <p:spPr bwMode="auto">
          <a:xfrm>
            <a:off x="2890838" y="3146425"/>
            <a:ext cx="3362325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0099"/>
                    </a:gs>
                    <a:gs pos="100000">
                      <a:srgbClr val="000047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Проект - это 6 "П"</a:t>
            </a:r>
          </a:p>
        </p:txBody>
      </p:sp>
      <p:sp>
        <p:nvSpPr>
          <p:cNvPr id="111632" name="Oval 16"/>
          <p:cNvSpPr>
            <a:spLocks noChangeArrowheads="1"/>
          </p:cNvSpPr>
          <p:nvPr/>
        </p:nvSpPr>
        <p:spPr bwMode="auto">
          <a:xfrm>
            <a:off x="381000" y="4419600"/>
            <a:ext cx="2514600" cy="838200"/>
          </a:xfrm>
          <a:prstGeom prst="ellipse">
            <a:avLst/>
          </a:prstGeom>
          <a:gradFill rotWithShape="1">
            <a:gsLst>
              <a:gs pos="21000">
                <a:srgbClr val="92D050"/>
              </a:gs>
              <a:gs pos="98000">
                <a:schemeClr val="bg1"/>
              </a:gs>
              <a:gs pos="100000">
                <a:srgbClr val="FF0066"/>
              </a:gs>
            </a:gsLst>
            <a:lin ang="5400000" scaled="1"/>
          </a:gradFill>
          <a:ln w="9525">
            <a:solidFill>
              <a:srgbClr val="00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111638" name="Oval 22"/>
          <p:cNvSpPr>
            <a:spLocks noChangeArrowheads="1"/>
          </p:cNvSpPr>
          <p:nvPr/>
        </p:nvSpPr>
        <p:spPr bwMode="auto">
          <a:xfrm>
            <a:off x="3124200" y="5334000"/>
            <a:ext cx="2667000" cy="838200"/>
          </a:xfrm>
          <a:prstGeom prst="ellipse">
            <a:avLst/>
          </a:prstGeom>
          <a:gradFill rotWithShape="1">
            <a:gsLst>
              <a:gs pos="0">
                <a:srgbClr val="92D050"/>
              </a:gs>
              <a:gs pos="96000">
                <a:schemeClr val="bg1"/>
              </a:gs>
              <a:gs pos="100000">
                <a:srgbClr val="FF0066"/>
              </a:gs>
            </a:gsLst>
            <a:lin ang="5400000" scaled="1"/>
          </a:gradFill>
          <a:ln w="9525">
            <a:solidFill>
              <a:srgbClr val="00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111639" name="Oval 23"/>
          <p:cNvSpPr>
            <a:spLocks noChangeArrowheads="1"/>
          </p:cNvSpPr>
          <p:nvPr/>
        </p:nvSpPr>
        <p:spPr bwMode="auto">
          <a:xfrm>
            <a:off x="6172200" y="4648200"/>
            <a:ext cx="2438400" cy="838200"/>
          </a:xfrm>
          <a:prstGeom prst="ellipse">
            <a:avLst/>
          </a:prstGeom>
          <a:gradFill rotWithShape="1">
            <a:gsLst>
              <a:gs pos="0">
                <a:srgbClr val="92D050"/>
              </a:gs>
              <a:gs pos="100000">
                <a:schemeClr val="bg1"/>
              </a:gs>
              <a:gs pos="100000">
                <a:srgbClr val="FF0066"/>
              </a:gs>
            </a:gsLst>
            <a:lin ang="5400000" scaled="1"/>
          </a:gradFill>
          <a:ln w="9525">
            <a:solidFill>
              <a:srgbClr val="00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111640" name="Oval 24"/>
          <p:cNvSpPr>
            <a:spLocks noChangeArrowheads="1"/>
          </p:cNvSpPr>
          <p:nvPr/>
        </p:nvSpPr>
        <p:spPr bwMode="auto">
          <a:xfrm>
            <a:off x="457200" y="1295400"/>
            <a:ext cx="2743200" cy="838200"/>
          </a:xfrm>
          <a:prstGeom prst="ellipse">
            <a:avLst/>
          </a:prstGeom>
          <a:gradFill rotWithShape="0">
            <a:gsLst>
              <a:gs pos="0">
                <a:srgbClr val="92D050"/>
              </a:gs>
              <a:gs pos="97000">
                <a:schemeClr val="bg1"/>
              </a:gs>
              <a:gs pos="100000">
                <a:srgbClr val="FF0066"/>
              </a:gs>
            </a:gsLst>
            <a:lin ang="5400000" scaled="1"/>
          </a:gradFill>
          <a:ln w="9525">
            <a:solidFill>
              <a:srgbClr val="00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111641" name="Oval 25"/>
          <p:cNvSpPr>
            <a:spLocks noChangeArrowheads="1"/>
          </p:cNvSpPr>
          <p:nvPr/>
        </p:nvSpPr>
        <p:spPr bwMode="auto">
          <a:xfrm>
            <a:off x="6019800" y="1447800"/>
            <a:ext cx="2667000" cy="838200"/>
          </a:xfrm>
          <a:prstGeom prst="ellipse">
            <a:avLst/>
          </a:prstGeom>
          <a:gradFill rotWithShape="1">
            <a:gsLst>
              <a:gs pos="43000">
                <a:srgbClr val="92D050"/>
              </a:gs>
              <a:gs pos="97000">
                <a:schemeClr val="bg1"/>
              </a:gs>
              <a:gs pos="100000">
                <a:srgbClr val="FF0066"/>
              </a:gs>
            </a:gsLst>
            <a:lin ang="5400000" scaled="1"/>
          </a:gradFill>
          <a:ln w="9525">
            <a:solidFill>
              <a:srgbClr val="00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111642" name="Oval 26"/>
          <p:cNvSpPr>
            <a:spLocks noChangeArrowheads="1"/>
          </p:cNvSpPr>
          <p:nvPr/>
        </p:nvSpPr>
        <p:spPr bwMode="auto">
          <a:xfrm>
            <a:off x="3048000" y="533400"/>
            <a:ext cx="2743200" cy="838200"/>
          </a:xfrm>
          <a:prstGeom prst="ellipse">
            <a:avLst/>
          </a:prstGeom>
          <a:gradFill rotWithShape="1">
            <a:gsLst>
              <a:gs pos="80000">
                <a:srgbClr val="92D050"/>
              </a:gs>
              <a:gs pos="95000">
                <a:schemeClr val="bg1"/>
              </a:gs>
              <a:gs pos="100000">
                <a:srgbClr val="FF0066"/>
              </a:gs>
            </a:gsLst>
            <a:lin ang="5400000" scaled="1"/>
          </a:gradFill>
          <a:ln w="9525">
            <a:solidFill>
              <a:srgbClr val="0000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>
              <a:cs typeface="+mn-cs"/>
            </a:endParaRPr>
          </a:p>
        </p:txBody>
      </p:sp>
      <p:sp>
        <p:nvSpPr>
          <p:cNvPr id="111652" name="Text Box 36"/>
          <p:cNvSpPr txBox="1">
            <a:spLocks noChangeArrowheads="1"/>
          </p:cNvSpPr>
          <p:nvPr/>
        </p:nvSpPr>
        <p:spPr bwMode="auto">
          <a:xfrm>
            <a:off x="914400" y="1447800"/>
            <a:ext cx="2057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2400">
                <a:solidFill>
                  <a:srgbClr val="000066"/>
                </a:solidFill>
              </a:rPr>
              <a:t>Проблема</a:t>
            </a:r>
          </a:p>
        </p:txBody>
      </p:sp>
      <p:sp>
        <p:nvSpPr>
          <p:cNvPr id="111653" name="Text Box 37"/>
          <p:cNvSpPr txBox="1">
            <a:spLocks noChangeArrowheads="1"/>
          </p:cNvSpPr>
          <p:nvPr/>
        </p:nvSpPr>
        <p:spPr bwMode="auto">
          <a:xfrm>
            <a:off x="3276600" y="685800"/>
            <a:ext cx="2743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2400" dirty="0">
                <a:solidFill>
                  <a:srgbClr val="000066"/>
                </a:solidFill>
              </a:rPr>
              <a:t>Проектирование</a:t>
            </a:r>
          </a:p>
        </p:txBody>
      </p:sp>
      <p:sp>
        <p:nvSpPr>
          <p:cNvPr id="111655" name="Text Box 39"/>
          <p:cNvSpPr txBox="1">
            <a:spLocks noChangeArrowheads="1"/>
          </p:cNvSpPr>
          <p:nvPr/>
        </p:nvSpPr>
        <p:spPr bwMode="auto">
          <a:xfrm>
            <a:off x="6324600" y="1371600"/>
            <a:ext cx="20574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2400" dirty="0">
                <a:solidFill>
                  <a:srgbClr val="000066"/>
                </a:solidFill>
              </a:rPr>
              <a:t>Поиск информации</a:t>
            </a:r>
          </a:p>
        </p:txBody>
      </p:sp>
      <p:sp>
        <p:nvSpPr>
          <p:cNvPr id="111656" name="Text Box 40"/>
          <p:cNvSpPr txBox="1">
            <a:spLocks noChangeArrowheads="1"/>
          </p:cNvSpPr>
          <p:nvPr/>
        </p:nvSpPr>
        <p:spPr bwMode="auto">
          <a:xfrm>
            <a:off x="838200" y="4572000"/>
            <a:ext cx="1371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2400">
                <a:solidFill>
                  <a:srgbClr val="000066"/>
                </a:solidFill>
              </a:rPr>
              <a:t>Продукт</a:t>
            </a:r>
          </a:p>
        </p:txBody>
      </p:sp>
      <p:sp>
        <p:nvSpPr>
          <p:cNvPr id="111657" name="Text Box 41"/>
          <p:cNvSpPr txBox="1">
            <a:spLocks noChangeArrowheads="1"/>
          </p:cNvSpPr>
          <p:nvPr/>
        </p:nvSpPr>
        <p:spPr bwMode="auto">
          <a:xfrm>
            <a:off x="6477000" y="4800600"/>
            <a:ext cx="2057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2400">
                <a:solidFill>
                  <a:srgbClr val="000066"/>
                </a:solidFill>
              </a:rPr>
              <a:t>Презентация</a:t>
            </a:r>
          </a:p>
        </p:txBody>
      </p:sp>
      <p:sp>
        <p:nvSpPr>
          <p:cNvPr id="111658" name="Text Box 42"/>
          <p:cNvSpPr txBox="1">
            <a:spLocks noChangeArrowheads="1"/>
          </p:cNvSpPr>
          <p:nvPr/>
        </p:nvSpPr>
        <p:spPr bwMode="auto">
          <a:xfrm>
            <a:off x="3505200" y="5486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2400">
                <a:solidFill>
                  <a:srgbClr val="000066"/>
                </a:solidFill>
              </a:rPr>
              <a:t>Портфолио</a:t>
            </a:r>
          </a:p>
        </p:txBody>
      </p:sp>
      <p:sp>
        <p:nvSpPr>
          <p:cNvPr id="111661" name="Text Box 45"/>
          <p:cNvSpPr txBox="1">
            <a:spLocks noChangeArrowheads="1"/>
          </p:cNvSpPr>
          <p:nvPr/>
        </p:nvSpPr>
        <p:spPr bwMode="auto">
          <a:xfrm>
            <a:off x="914400" y="1447800"/>
            <a:ext cx="2057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2400" dirty="0">
                <a:solidFill>
                  <a:srgbClr val="000066"/>
                </a:solidFill>
              </a:rPr>
              <a:t>Проблема</a:t>
            </a:r>
          </a:p>
        </p:txBody>
      </p:sp>
    </p:spTree>
    <p:extLst>
      <p:ext uri="{BB962C8B-B14F-4D97-AF65-F5344CB8AC3E}">
        <p14:creationId xmlns:p14="http://schemas.microsoft.com/office/powerpoint/2010/main" val="66402420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1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1000"/>
                                        <p:tgtEl>
                                          <p:spTgt spid="111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1000"/>
                                        <p:tgtEl>
                                          <p:spTgt spid="111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1000"/>
                                        <p:tgtEl>
                                          <p:spTgt spid="111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1000"/>
                                        <p:tgtEl>
                                          <p:spTgt spid="111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1000"/>
                                        <p:tgtEl>
                                          <p:spTgt spid="111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1000"/>
                                        <p:tgtEl>
                                          <p:spTgt spid="111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1000"/>
                                        <p:tgtEl>
                                          <p:spTgt spid="111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1000"/>
                                        <p:tgtEl>
                                          <p:spTgt spid="111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1000"/>
                                        <p:tgtEl>
                                          <p:spTgt spid="111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1000"/>
                                        <p:tgtEl>
                                          <p:spTgt spid="111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1000"/>
                                        <p:tgtEl>
                                          <p:spTgt spid="111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1000"/>
                                        <p:tgtEl>
                                          <p:spTgt spid="111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1000"/>
                                        <p:tgtEl>
                                          <p:spTgt spid="111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5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6" dur="1000"/>
                                        <p:tgtEl>
                                          <p:spTgt spid="111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31" grpId="0" animBg="1"/>
      <p:bldP spid="111629" grpId="0" animBg="1"/>
      <p:bldP spid="111632" grpId="0" animBg="1"/>
      <p:bldP spid="111638" grpId="0" animBg="1"/>
      <p:bldP spid="111639" grpId="0" animBg="1"/>
      <p:bldP spid="111640" grpId="0" animBg="1"/>
      <p:bldP spid="111641" grpId="0" animBg="1"/>
      <p:bldP spid="111642" grpId="0" animBg="1"/>
      <p:bldP spid="111652" grpId="0"/>
      <p:bldP spid="111653" grpId="0"/>
      <p:bldP spid="111655" grpId="0"/>
      <p:bldP spid="111656" grpId="0"/>
      <p:bldP spid="111657" grpId="0"/>
      <p:bldP spid="111658" grpId="0"/>
      <p:bldP spid="11166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ext Box 2"/>
          <p:cNvSpPr txBox="1">
            <a:spLocks noChangeArrowheads="1"/>
          </p:cNvSpPr>
          <p:nvPr/>
        </p:nvSpPr>
        <p:spPr bwMode="auto">
          <a:xfrm>
            <a:off x="1187624" y="228600"/>
            <a:ext cx="7727776" cy="6740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4000" b="1" dirty="0">
                <a:solidFill>
                  <a:schemeClr val="accent3">
                    <a:lumMod val="50000"/>
                  </a:schemeClr>
                </a:solidFill>
              </a:rPr>
              <a:t>Классификация проектов </a:t>
            </a:r>
          </a:p>
          <a:p>
            <a:pPr algn="ctr" eaLnBrk="1" hangingPunct="1">
              <a:spcBef>
                <a:spcPct val="50000"/>
              </a:spcBef>
              <a:buFontTx/>
              <a:buChar char="•"/>
            </a:pPr>
            <a:r>
              <a:rPr lang="ru-RU" altLang="ru-RU" sz="2800" b="1" dirty="0">
                <a:solidFill>
                  <a:schemeClr val="accent3">
                    <a:lumMod val="50000"/>
                  </a:schemeClr>
                </a:solidFill>
              </a:rPr>
              <a:t>по </a:t>
            </a:r>
            <a:r>
              <a:rPr lang="ru-RU" altLang="ru-RU" sz="2800" b="1" dirty="0" smtClean="0">
                <a:solidFill>
                  <a:schemeClr val="accent3">
                    <a:lumMod val="50000"/>
                  </a:schemeClr>
                </a:solidFill>
              </a:rPr>
              <a:t>деятельности </a:t>
            </a:r>
            <a:r>
              <a:rPr lang="ru-RU" altLang="ru-RU" sz="2800" b="1" dirty="0">
                <a:solidFill>
                  <a:schemeClr val="accent3">
                    <a:lumMod val="50000"/>
                  </a:schemeClr>
                </a:solidFill>
              </a:rPr>
              <a:t>учащихся -</a:t>
            </a:r>
            <a:r>
              <a:rPr lang="ru-RU" altLang="ru-RU" sz="2800" dirty="0">
                <a:solidFill>
                  <a:schemeClr val="accent3">
                    <a:lumMod val="50000"/>
                  </a:schemeClr>
                </a:solidFill>
              </a:rPr>
              <a:t> практико-ориентированные, исследовательские, информационные, творческие, ролевые; </a:t>
            </a:r>
          </a:p>
          <a:p>
            <a:pPr algn="ctr" eaLnBrk="1" hangingPunct="1">
              <a:spcBef>
                <a:spcPct val="50000"/>
              </a:spcBef>
              <a:buFontTx/>
              <a:buChar char="•"/>
            </a:pPr>
            <a:r>
              <a:rPr lang="ru-RU" altLang="ru-RU" sz="2800" b="1" dirty="0">
                <a:solidFill>
                  <a:schemeClr val="accent3">
                    <a:lumMod val="50000"/>
                  </a:schemeClr>
                </a:solidFill>
              </a:rPr>
              <a:t>по продолжительности</a:t>
            </a:r>
            <a:r>
              <a:rPr lang="ru-RU" altLang="ru-RU" sz="2800" dirty="0">
                <a:solidFill>
                  <a:schemeClr val="accent3">
                    <a:lumMod val="50000"/>
                  </a:schemeClr>
                </a:solidFill>
              </a:rPr>
              <a:t> -  краткосрочные</a:t>
            </a:r>
            <a:r>
              <a:rPr lang="ru-RU" altLang="ru-RU" sz="2800" dirty="0" smtClean="0">
                <a:solidFill>
                  <a:schemeClr val="accent3">
                    <a:lumMod val="50000"/>
                  </a:schemeClr>
                </a:solidFill>
              </a:rPr>
              <a:t>, среднесрочные, </a:t>
            </a:r>
            <a:r>
              <a:rPr lang="ru-RU" altLang="ru-RU" sz="2800" dirty="0" err="1" smtClean="0">
                <a:solidFill>
                  <a:schemeClr val="accent3">
                    <a:lumMod val="50000"/>
                  </a:schemeClr>
                </a:solidFill>
              </a:rPr>
              <a:t>долгсрочные</a:t>
            </a:r>
            <a:r>
              <a:rPr lang="ru-RU" altLang="ru-RU" sz="2800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endParaRPr lang="ru-RU" altLang="ru-RU" sz="2800" dirty="0">
              <a:solidFill>
                <a:schemeClr val="accent3">
                  <a:lumMod val="50000"/>
                </a:schemeClr>
              </a:solidFill>
            </a:endParaRPr>
          </a:p>
          <a:p>
            <a:pPr algn="ctr" eaLnBrk="1" hangingPunct="1">
              <a:spcBef>
                <a:spcPct val="50000"/>
              </a:spcBef>
              <a:buFontTx/>
              <a:buChar char="•"/>
            </a:pPr>
            <a:r>
              <a:rPr lang="ru-RU" altLang="ru-RU" sz="2800" b="1" dirty="0">
                <a:solidFill>
                  <a:schemeClr val="accent3">
                    <a:lumMod val="50000"/>
                  </a:schemeClr>
                </a:solidFill>
              </a:rPr>
              <a:t>по количеству участников –</a:t>
            </a:r>
            <a:r>
              <a:rPr lang="ru-RU" altLang="ru-RU" sz="2800" dirty="0">
                <a:solidFill>
                  <a:schemeClr val="accent3">
                    <a:lumMod val="50000"/>
                  </a:schemeClr>
                </a:solidFill>
              </a:rPr>
              <a:t> индивидуальные</a:t>
            </a:r>
            <a:r>
              <a:rPr lang="ru-RU" altLang="ru-RU" sz="2800" dirty="0" smtClean="0">
                <a:solidFill>
                  <a:schemeClr val="accent3">
                    <a:lumMod val="50000"/>
                  </a:schemeClr>
                </a:solidFill>
              </a:rPr>
              <a:t>, парные </a:t>
            </a:r>
            <a:r>
              <a:rPr lang="ru-RU" altLang="ru-RU" sz="2800" dirty="0">
                <a:solidFill>
                  <a:schemeClr val="accent3">
                    <a:lumMod val="50000"/>
                  </a:schemeClr>
                </a:solidFill>
              </a:rPr>
              <a:t>и групповые;</a:t>
            </a:r>
          </a:p>
          <a:p>
            <a:pPr algn="ctr" eaLnBrk="1" hangingPunct="1">
              <a:spcBef>
                <a:spcPct val="50000"/>
              </a:spcBef>
              <a:buFontTx/>
              <a:buChar char="•"/>
            </a:pPr>
            <a:r>
              <a:rPr lang="ru-RU" altLang="ru-RU" sz="2800" b="1" dirty="0">
                <a:solidFill>
                  <a:schemeClr val="accent3">
                    <a:lumMod val="50000"/>
                  </a:schemeClr>
                </a:solidFill>
              </a:rPr>
              <a:t>по форме продукта -</a:t>
            </a:r>
            <a:r>
              <a:rPr lang="ru-RU" altLang="ru-RU" sz="2800" dirty="0">
                <a:solidFill>
                  <a:schemeClr val="accent3">
                    <a:lumMod val="50000"/>
                  </a:schemeClr>
                </a:solidFill>
              </a:rPr>
              <a:t> газета, буклет, журнал, словарь, сборник сочинений, спектакль, научная статья, пакет рекомендаций, поделка, серия иллюстраций,  мультимедийный продукт и т.д.</a:t>
            </a:r>
          </a:p>
        </p:txBody>
      </p:sp>
    </p:spTree>
    <p:extLst>
      <p:ext uri="{BB962C8B-B14F-4D97-AF65-F5344CB8AC3E}">
        <p14:creationId xmlns:p14="http://schemas.microsoft.com/office/powerpoint/2010/main" val="2346040329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>
          <a:xfrm>
            <a:off x="1316482" y="332656"/>
            <a:ext cx="7592123" cy="1143000"/>
          </a:xfrm>
        </p:spPr>
        <p:txBody>
          <a:bodyPr/>
          <a:lstStyle/>
          <a:p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</a:rPr>
              <a:t>Этапы проектной деятельности</a:t>
            </a:r>
          </a:p>
        </p:txBody>
      </p:sp>
      <p:grpSp>
        <p:nvGrpSpPr>
          <p:cNvPr id="14339" name="Group 3"/>
          <p:cNvGrpSpPr>
            <a:grpSpLocks/>
          </p:cNvGrpSpPr>
          <p:nvPr/>
        </p:nvGrpSpPr>
        <p:grpSpPr bwMode="auto">
          <a:xfrm>
            <a:off x="914400" y="1752600"/>
            <a:ext cx="7467600" cy="3886200"/>
            <a:chOff x="168" y="960"/>
            <a:chExt cx="5367" cy="2792"/>
          </a:xfrm>
        </p:grpSpPr>
        <p:sp>
          <p:nvSpPr>
            <p:cNvPr id="14344" name="Freeform 4"/>
            <p:cNvSpPr>
              <a:spLocks/>
            </p:cNvSpPr>
            <p:nvPr/>
          </p:nvSpPr>
          <p:spPr bwMode="gray">
            <a:xfrm>
              <a:off x="5089" y="960"/>
              <a:ext cx="441" cy="705"/>
            </a:xfrm>
            <a:custGeom>
              <a:avLst/>
              <a:gdLst>
                <a:gd name="T0" fmla="*/ 903 w 308"/>
                <a:gd name="T1" fmla="*/ 481 h 444"/>
                <a:gd name="T2" fmla="*/ 0 w 308"/>
                <a:gd name="T3" fmla="*/ 1777 h 444"/>
                <a:gd name="T4" fmla="*/ 0 w 308"/>
                <a:gd name="T5" fmla="*/ 1145 h 444"/>
                <a:gd name="T6" fmla="*/ 903 w 308"/>
                <a:gd name="T7" fmla="*/ 0 h 444"/>
                <a:gd name="T8" fmla="*/ 903 w 308"/>
                <a:gd name="T9" fmla="*/ 481 h 4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08"/>
                <a:gd name="T16" fmla="*/ 0 h 444"/>
                <a:gd name="T17" fmla="*/ 308 w 308"/>
                <a:gd name="T18" fmla="*/ 444 h 4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08" h="444">
                  <a:moveTo>
                    <a:pt x="308" y="120"/>
                  </a:moveTo>
                  <a:lnTo>
                    <a:pt x="0" y="444"/>
                  </a:lnTo>
                  <a:lnTo>
                    <a:pt x="0" y="286"/>
                  </a:lnTo>
                  <a:lnTo>
                    <a:pt x="308" y="0"/>
                  </a:lnTo>
                  <a:lnTo>
                    <a:pt x="308" y="120"/>
                  </a:lnTo>
                  <a:close/>
                </a:path>
              </a:pathLst>
            </a:custGeom>
            <a:gradFill rotWithShape="1">
              <a:gsLst>
                <a:gs pos="0">
                  <a:srgbClr val="00281D"/>
                </a:gs>
                <a:gs pos="50000">
                  <a:srgbClr val="00563F"/>
                </a:gs>
                <a:gs pos="100000">
                  <a:srgbClr val="00281D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45" name="Freeform 5"/>
            <p:cNvSpPr>
              <a:spLocks/>
            </p:cNvSpPr>
            <p:nvPr/>
          </p:nvSpPr>
          <p:spPr bwMode="gray">
            <a:xfrm>
              <a:off x="2976" y="960"/>
              <a:ext cx="2559" cy="451"/>
            </a:xfrm>
            <a:custGeom>
              <a:avLst/>
              <a:gdLst>
                <a:gd name="T0" fmla="*/ 4349 w 1786"/>
                <a:gd name="T1" fmla="*/ 1137 h 284"/>
                <a:gd name="T2" fmla="*/ 0 w 1786"/>
                <a:gd name="T3" fmla="*/ 1137 h 284"/>
                <a:gd name="T4" fmla="*/ 1312 w 1786"/>
                <a:gd name="T5" fmla="*/ 0 h 284"/>
                <a:gd name="T6" fmla="*/ 5254 w 1786"/>
                <a:gd name="T7" fmla="*/ 0 h 284"/>
                <a:gd name="T8" fmla="*/ 4349 w 1786"/>
                <a:gd name="T9" fmla="*/ 1137 h 28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86"/>
                <a:gd name="T16" fmla="*/ 0 h 284"/>
                <a:gd name="T17" fmla="*/ 1786 w 1786"/>
                <a:gd name="T18" fmla="*/ 284 h 28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86" h="284">
                  <a:moveTo>
                    <a:pt x="1478" y="284"/>
                  </a:moveTo>
                  <a:lnTo>
                    <a:pt x="0" y="284"/>
                  </a:lnTo>
                  <a:lnTo>
                    <a:pt x="446" y="0"/>
                  </a:lnTo>
                  <a:lnTo>
                    <a:pt x="1786" y="0"/>
                  </a:lnTo>
                  <a:lnTo>
                    <a:pt x="1478" y="284"/>
                  </a:lnTo>
                  <a:close/>
                </a:path>
              </a:pathLst>
            </a:custGeom>
            <a:solidFill>
              <a:srgbClr val="00CC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46" name="Freeform 6"/>
            <p:cNvSpPr>
              <a:spLocks/>
            </p:cNvSpPr>
            <p:nvPr/>
          </p:nvSpPr>
          <p:spPr bwMode="gray">
            <a:xfrm>
              <a:off x="4645" y="1660"/>
              <a:ext cx="441" cy="701"/>
            </a:xfrm>
            <a:custGeom>
              <a:avLst/>
              <a:gdLst>
                <a:gd name="T0" fmla="*/ 903 w 308"/>
                <a:gd name="T1" fmla="*/ 477 h 442"/>
                <a:gd name="T2" fmla="*/ 0 w 308"/>
                <a:gd name="T3" fmla="*/ 1764 h 442"/>
                <a:gd name="T4" fmla="*/ 0 w 308"/>
                <a:gd name="T5" fmla="*/ 1142 h 442"/>
                <a:gd name="T6" fmla="*/ 903 w 308"/>
                <a:gd name="T7" fmla="*/ 0 h 442"/>
                <a:gd name="T8" fmla="*/ 903 w 308"/>
                <a:gd name="T9" fmla="*/ 477 h 44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08"/>
                <a:gd name="T16" fmla="*/ 0 h 442"/>
                <a:gd name="T17" fmla="*/ 308 w 308"/>
                <a:gd name="T18" fmla="*/ 442 h 44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08" h="442">
                  <a:moveTo>
                    <a:pt x="308" y="120"/>
                  </a:moveTo>
                  <a:lnTo>
                    <a:pt x="0" y="442"/>
                  </a:lnTo>
                  <a:lnTo>
                    <a:pt x="0" y="286"/>
                  </a:lnTo>
                  <a:lnTo>
                    <a:pt x="308" y="0"/>
                  </a:lnTo>
                  <a:lnTo>
                    <a:pt x="308" y="120"/>
                  </a:lnTo>
                  <a:close/>
                </a:path>
              </a:pathLst>
            </a:custGeom>
            <a:gradFill rotWithShape="1">
              <a:gsLst>
                <a:gs pos="0">
                  <a:srgbClr val="230744"/>
                </a:gs>
                <a:gs pos="50000">
                  <a:srgbClr val="4B1092"/>
                </a:gs>
                <a:gs pos="100000">
                  <a:srgbClr val="230744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47" name="Freeform 7"/>
            <p:cNvSpPr>
              <a:spLocks/>
            </p:cNvSpPr>
            <p:nvPr/>
          </p:nvSpPr>
          <p:spPr bwMode="gray">
            <a:xfrm>
              <a:off x="2340" y="1660"/>
              <a:ext cx="2751" cy="450"/>
            </a:xfrm>
            <a:custGeom>
              <a:avLst/>
              <a:gdLst>
                <a:gd name="T0" fmla="*/ 4743 w 1920"/>
                <a:gd name="T1" fmla="*/ 1130 h 284"/>
                <a:gd name="T2" fmla="*/ 0 w 1920"/>
                <a:gd name="T3" fmla="*/ 1130 h 284"/>
                <a:gd name="T4" fmla="*/ 1312 w 1920"/>
                <a:gd name="T5" fmla="*/ 0 h 284"/>
                <a:gd name="T6" fmla="*/ 5648 w 1920"/>
                <a:gd name="T7" fmla="*/ 0 h 284"/>
                <a:gd name="T8" fmla="*/ 4743 w 1920"/>
                <a:gd name="T9" fmla="*/ 1130 h 28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20"/>
                <a:gd name="T16" fmla="*/ 0 h 284"/>
                <a:gd name="T17" fmla="*/ 1920 w 1920"/>
                <a:gd name="T18" fmla="*/ 284 h 28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20" h="284">
                  <a:moveTo>
                    <a:pt x="1612" y="284"/>
                  </a:moveTo>
                  <a:lnTo>
                    <a:pt x="0" y="284"/>
                  </a:lnTo>
                  <a:lnTo>
                    <a:pt x="446" y="0"/>
                  </a:lnTo>
                  <a:lnTo>
                    <a:pt x="1920" y="0"/>
                  </a:lnTo>
                  <a:lnTo>
                    <a:pt x="1612" y="284"/>
                  </a:lnTo>
                  <a:close/>
                </a:path>
              </a:pathLst>
            </a:custGeom>
            <a:solidFill>
              <a:srgbClr val="A77B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48" name="Freeform 8"/>
            <p:cNvSpPr>
              <a:spLocks/>
            </p:cNvSpPr>
            <p:nvPr/>
          </p:nvSpPr>
          <p:spPr bwMode="gray">
            <a:xfrm>
              <a:off x="4200" y="2353"/>
              <a:ext cx="439" cy="704"/>
            </a:xfrm>
            <a:custGeom>
              <a:avLst/>
              <a:gdLst>
                <a:gd name="T0" fmla="*/ 904 w 306"/>
                <a:gd name="T1" fmla="*/ 485 h 444"/>
                <a:gd name="T2" fmla="*/ 0 w 306"/>
                <a:gd name="T3" fmla="*/ 1770 h 444"/>
                <a:gd name="T4" fmla="*/ 0 w 306"/>
                <a:gd name="T5" fmla="*/ 1138 h 444"/>
                <a:gd name="T6" fmla="*/ 904 w 306"/>
                <a:gd name="T7" fmla="*/ 0 h 444"/>
                <a:gd name="T8" fmla="*/ 904 w 306"/>
                <a:gd name="T9" fmla="*/ 485 h 4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06"/>
                <a:gd name="T16" fmla="*/ 0 h 444"/>
                <a:gd name="T17" fmla="*/ 306 w 306"/>
                <a:gd name="T18" fmla="*/ 444 h 4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06" h="444">
                  <a:moveTo>
                    <a:pt x="306" y="122"/>
                  </a:moveTo>
                  <a:lnTo>
                    <a:pt x="0" y="444"/>
                  </a:lnTo>
                  <a:lnTo>
                    <a:pt x="0" y="286"/>
                  </a:lnTo>
                  <a:lnTo>
                    <a:pt x="306" y="0"/>
                  </a:lnTo>
                  <a:lnTo>
                    <a:pt x="306" y="122"/>
                  </a:lnTo>
                  <a:close/>
                </a:path>
              </a:pathLst>
            </a:custGeom>
            <a:gradFill rotWithShape="1">
              <a:gsLst>
                <a:gs pos="0">
                  <a:srgbClr val="431805"/>
                </a:gs>
                <a:gs pos="50000">
                  <a:srgbClr val="90330A"/>
                </a:gs>
                <a:gs pos="100000">
                  <a:srgbClr val="431805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49" name="Freeform 9"/>
            <p:cNvSpPr>
              <a:spLocks/>
            </p:cNvSpPr>
            <p:nvPr/>
          </p:nvSpPr>
          <p:spPr bwMode="gray">
            <a:xfrm>
              <a:off x="3758" y="3047"/>
              <a:ext cx="442" cy="705"/>
            </a:xfrm>
            <a:custGeom>
              <a:avLst/>
              <a:gdLst>
                <a:gd name="T0" fmla="*/ 910 w 308"/>
                <a:gd name="T1" fmla="*/ 489 h 444"/>
                <a:gd name="T2" fmla="*/ 0 w 308"/>
                <a:gd name="T3" fmla="*/ 1777 h 444"/>
                <a:gd name="T4" fmla="*/ 0 w 308"/>
                <a:gd name="T5" fmla="*/ 1145 h 444"/>
                <a:gd name="T6" fmla="*/ 910 w 308"/>
                <a:gd name="T7" fmla="*/ 0 h 444"/>
                <a:gd name="T8" fmla="*/ 910 w 308"/>
                <a:gd name="T9" fmla="*/ 489 h 44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308"/>
                <a:gd name="T16" fmla="*/ 0 h 444"/>
                <a:gd name="T17" fmla="*/ 308 w 308"/>
                <a:gd name="T18" fmla="*/ 444 h 44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308" h="444">
                  <a:moveTo>
                    <a:pt x="308" y="122"/>
                  </a:moveTo>
                  <a:lnTo>
                    <a:pt x="0" y="444"/>
                  </a:lnTo>
                  <a:lnTo>
                    <a:pt x="0" y="286"/>
                  </a:lnTo>
                  <a:lnTo>
                    <a:pt x="308" y="0"/>
                  </a:lnTo>
                  <a:lnTo>
                    <a:pt x="308" y="122"/>
                  </a:lnTo>
                  <a:close/>
                </a:path>
              </a:pathLst>
            </a:custGeom>
            <a:gradFill rotWithShape="1">
              <a:gsLst>
                <a:gs pos="0">
                  <a:srgbClr val="433206"/>
                </a:gs>
                <a:gs pos="50000">
                  <a:srgbClr val="906B0E"/>
                </a:gs>
                <a:gs pos="100000">
                  <a:srgbClr val="433206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50" name="Freeform 10"/>
            <p:cNvSpPr>
              <a:spLocks/>
            </p:cNvSpPr>
            <p:nvPr/>
          </p:nvSpPr>
          <p:spPr bwMode="gray">
            <a:xfrm>
              <a:off x="1076" y="3051"/>
              <a:ext cx="3124" cy="450"/>
            </a:xfrm>
            <a:custGeom>
              <a:avLst/>
              <a:gdLst>
                <a:gd name="T0" fmla="*/ 5510 w 2180"/>
                <a:gd name="T1" fmla="*/ 1130 h 284"/>
                <a:gd name="T2" fmla="*/ 0 w 2180"/>
                <a:gd name="T3" fmla="*/ 1130 h 284"/>
                <a:gd name="T4" fmla="*/ 1313 w 2180"/>
                <a:gd name="T5" fmla="*/ 0 h 284"/>
                <a:gd name="T6" fmla="*/ 6416 w 2180"/>
                <a:gd name="T7" fmla="*/ 0 h 284"/>
                <a:gd name="T8" fmla="*/ 5510 w 2180"/>
                <a:gd name="T9" fmla="*/ 1130 h 28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80"/>
                <a:gd name="T16" fmla="*/ 0 h 284"/>
                <a:gd name="T17" fmla="*/ 2180 w 2180"/>
                <a:gd name="T18" fmla="*/ 284 h 28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80" h="284">
                  <a:moveTo>
                    <a:pt x="1872" y="284"/>
                  </a:moveTo>
                  <a:lnTo>
                    <a:pt x="0" y="284"/>
                  </a:lnTo>
                  <a:lnTo>
                    <a:pt x="446" y="0"/>
                  </a:lnTo>
                  <a:lnTo>
                    <a:pt x="2180" y="0"/>
                  </a:lnTo>
                  <a:lnTo>
                    <a:pt x="1872" y="284"/>
                  </a:lnTo>
                  <a:close/>
                </a:path>
              </a:pathLst>
            </a:custGeom>
            <a:solidFill>
              <a:srgbClr val="F2E16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51" name="Line 11"/>
            <p:cNvSpPr>
              <a:spLocks noChangeShapeType="1"/>
            </p:cNvSpPr>
            <p:nvPr/>
          </p:nvSpPr>
          <p:spPr bwMode="gray">
            <a:xfrm flipH="1">
              <a:off x="168" y="3747"/>
              <a:ext cx="90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352" name="Line 12"/>
            <p:cNvSpPr>
              <a:spLocks noChangeShapeType="1"/>
            </p:cNvSpPr>
            <p:nvPr/>
          </p:nvSpPr>
          <p:spPr bwMode="gray">
            <a:xfrm flipH="1">
              <a:off x="168" y="3047"/>
              <a:ext cx="154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353" name="Line 13"/>
            <p:cNvSpPr>
              <a:spLocks noChangeShapeType="1"/>
            </p:cNvSpPr>
            <p:nvPr/>
          </p:nvSpPr>
          <p:spPr bwMode="gray">
            <a:xfrm flipH="1">
              <a:off x="168" y="2356"/>
              <a:ext cx="217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354" name="Line 14"/>
            <p:cNvSpPr>
              <a:spLocks noChangeShapeType="1"/>
            </p:cNvSpPr>
            <p:nvPr/>
          </p:nvSpPr>
          <p:spPr bwMode="gray">
            <a:xfrm flipH="1">
              <a:off x="168" y="1666"/>
              <a:ext cx="281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355" name="Line 15"/>
            <p:cNvSpPr>
              <a:spLocks noChangeShapeType="1"/>
            </p:cNvSpPr>
            <p:nvPr/>
          </p:nvSpPr>
          <p:spPr bwMode="gray">
            <a:xfrm flipH="1">
              <a:off x="168" y="965"/>
              <a:ext cx="344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356" name="Line 16"/>
            <p:cNvSpPr>
              <a:spLocks noChangeShapeType="1"/>
            </p:cNvSpPr>
            <p:nvPr/>
          </p:nvSpPr>
          <p:spPr bwMode="gray">
            <a:xfrm>
              <a:off x="305" y="960"/>
              <a:ext cx="0" cy="72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357" name="Line 17"/>
            <p:cNvSpPr>
              <a:spLocks noChangeShapeType="1"/>
            </p:cNvSpPr>
            <p:nvPr/>
          </p:nvSpPr>
          <p:spPr bwMode="gray">
            <a:xfrm>
              <a:off x="305" y="1686"/>
              <a:ext cx="0" cy="68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358" name="Line 18"/>
            <p:cNvSpPr>
              <a:spLocks noChangeShapeType="1"/>
            </p:cNvSpPr>
            <p:nvPr/>
          </p:nvSpPr>
          <p:spPr bwMode="gray">
            <a:xfrm>
              <a:off x="305" y="2366"/>
              <a:ext cx="0" cy="68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359" name="Line 19"/>
            <p:cNvSpPr>
              <a:spLocks noChangeShapeType="1"/>
            </p:cNvSpPr>
            <p:nvPr/>
          </p:nvSpPr>
          <p:spPr bwMode="gray">
            <a:xfrm>
              <a:off x="305" y="3047"/>
              <a:ext cx="0" cy="68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360" name="Freeform 20"/>
            <p:cNvSpPr>
              <a:spLocks/>
            </p:cNvSpPr>
            <p:nvPr/>
          </p:nvSpPr>
          <p:spPr bwMode="gray">
            <a:xfrm>
              <a:off x="1529" y="1096"/>
              <a:ext cx="1407" cy="2268"/>
            </a:xfrm>
            <a:custGeom>
              <a:avLst/>
              <a:gdLst>
                <a:gd name="T0" fmla="*/ 5 w 1824"/>
                <a:gd name="T1" fmla="*/ 1548 h 2648"/>
                <a:gd name="T2" fmla="*/ 25 w 1824"/>
                <a:gd name="T3" fmla="*/ 1332 h 2648"/>
                <a:gd name="T4" fmla="*/ 57 w 1824"/>
                <a:gd name="T5" fmla="*/ 1137 h 2648"/>
                <a:gd name="T6" fmla="*/ 98 w 1824"/>
                <a:gd name="T7" fmla="*/ 958 h 2648"/>
                <a:gd name="T8" fmla="*/ 145 w 1824"/>
                <a:gd name="T9" fmla="*/ 798 h 2648"/>
                <a:gd name="T10" fmla="*/ 197 w 1824"/>
                <a:gd name="T11" fmla="*/ 656 h 2648"/>
                <a:gd name="T12" fmla="*/ 252 w 1824"/>
                <a:gd name="T13" fmla="*/ 532 h 2648"/>
                <a:gd name="T14" fmla="*/ 309 w 1824"/>
                <a:gd name="T15" fmla="*/ 423 h 2648"/>
                <a:gd name="T16" fmla="*/ 363 w 1824"/>
                <a:gd name="T17" fmla="*/ 331 h 2648"/>
                <a:gd name="T18" fmla="*/ 416 w 1824"/>
                <a:gd name="T19" fmla="*/ 256 h 2648"/>
                <a:gd name="T20" fmla="*/ 464 w 1824"/>
                <a:gd name="T21" fmla="*/ 195 h 2648"/>
                <a:gd name="T22" fmla="*/ 503 w 1824"/>
                <a:gd name="T23" fmla="*/ 148 h 2648"/>
                <a:gd name="T24" fmla="*/ 535 w 1824"/>
                <a:gd name="T25" fmla="*/ 116 h 2648"/>
                <a:gd name="T26" fmla="*/ 555 w 1824"/>
                <a:gd name="T27" fmla="*/ 97 h 2648"/>
                <a:gd name="T28" fmla="*/ 562 w 1824"/>
                <a:gd name="T29" fmla="*/ 90 h 2648"/>
                <a:gd name="T30" fmla="*/ 793 w 1824"/>
                <a:gd name="T31" fmla="*/ 35 h 2648"/>
                <a:gd name="T32" fmla="*/ 720 w 1824"/>
                <a:gd name="T33" fmla="*/ 206 h 2648"/>
                <a:gd name="T34" fmla="*/ 714 w 1824"/>
                <a:gd name="T35" fmla="*/ 208 h 2648"/>
                <a:gd name="T36" fmla="*/ 695 w 1824"/>
                <a:gd name="T37" fmla="*/ 218 h 2648"/>
                <a:gd name="T38" fmla="*/ 666 w 1824"/>
                <a:gd name="T39" fmla="*/ 233 h 2648"/>
                <a:gd name="T40" fmla="*/ 629 w 1824"/>
                <a:gd name="T41" fmla="*/ 258 h 2648"/>
                <a:gd name="T42" fmla="*/ 583 w 1824"/>
                <a:gd name="T43" fmla="*/ 293 h 2648"/>
                <a:gd name="T44" fmla="*/ 531 w 1824"/>
                <a:gd name="T45" fmla="*/ 340 h 2648"/>
                <a:gd name="T46" fmla="*/ 475 w 1824"/>
                <a:gd name="T47" fmla="*/ 400 h 2648"/>
                <a:gd name="T48" fmla="*/ 415 w 1824"/>
                <a:gd name="T49" fmla="*/ 475 h 2648"/>
                <a:gd name="T50" fmla="*/ 353 w 1824"/>
                <a:gd name="T51" fmla="*/ 565 h 2648"/>
                <a:gd name="T52" fmla="*/ 290 w 1824"/>
                <a:gd name="T53" fmla="*/ 677 h 2648"/>
                <a:gd name="T54" fmla="*/ 228 w 1824"/>
                <a:gd name="T55" fmla="*/ 804 h 2648"/>
                <a:gd name="T56" fmla="*/ 170 w 1824"/>
                <a:gd name="T57" fmla="*/ 953 h 2648"/>
                <a:gd name="T58" fmla="*/ 113 w 1824"/>
                <a:gd name="T59" fmla="*/ 1126 h 2648"/>
                <a:gd name="T60" fmla="*/ 63 w 1824"/>
                <a:gd name="T61" fmla="*/ 1322 h 2648"/>
                <a:gd name="T62" fmla="*/ 19 w 1824"/>
                <a:gd name="T63" fmla="*/ 1543 h 264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824"/>
                <a:gd name="T97" fmla="*/ 0 h 2648"/>
                <a:gd name="T98" fmla="*/ 1824 w 1824"/>
                <a:gd name="T99" fmla="*/ 2648 h 264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824" h="2648">
                  <a:moveTo>
                    <a:pt x="0" y="2648"/>
                  </a:moveTo>
                  <a:lnTo>
                    <a:pt x="12" y="2464"/>
                  </a:lnTo>
                  <a:lnTo>
                    <a:pt x="32" y="2288"/>
                  </a:lnTo>
                  <a:lnTo>
                    <a:pt x="56" y="2120"/>
                  </a:lnTo>
                  <a:lnTo>
                    <a:pt x="88" y="1960"/>
                  </a:lnTo>
                  <a:lnTo>
                    <a:pt x="124" y="1808"/>
                  </a:lnTo>
                  <a:lnTo>
                    <a:pt x="166" y="1662"/>
                  </a:lnTo>
                  <a:lnTo>
                    <a:pt x="212" y="1524"/>
                  </a:lnTo>
                  <a:lnTo>
                    <a:pt x="262" y="1394"/>
                  </a:lnTo>
                  <a:lnTo>
                    <a:pt x="316" y="1270"/>
                  </a:lnTo>
                  <a:lnTo>
                    <a:pt x="372" y="1154"/>
                  </a:lnTo>
                  <a:lnTo>
                    <a:pt x="430" y="1044"/>
                  </a:lnTo>
                  <a:lnTo>
                    <a:pt x="490" y="942"/>
                  </a:lnTo>
                  <a:lnTo>
                    <a:pt x="550" y="846"/>
                  </a:lnTo>
                  <a:lnTo>
                    <a:pt x="612" y="758"/>
                  </a:lnTo>
                  <a:lnTo>
                    <a:pt x="672" y="674"/>
                  </a:lnTo>
                  <a:lnTo>
                    <a:pt x="734" y="598"/>
                  </a:lnTo>
                  <a:lnTo>
                    <a:pt x="792" y="528"/>
                  </a:lnTo>
                  <a:lnTo>
                    <a:pt x="850" y="464"/>
                  </a:lnTo>
                  <a:lnTo>
                    <a:pt x="906" y="408"/>
                  </a:lnTo>
                  <a:lnTo>
                    <a:pt x="960" y="356"/>
                  </a:lnTo>
                  <a:lnTo>
                    <a:pt x="1010" y="310"/>
                  </a:lnTo>
                  <a:lnTo>
                    <a:pt x="1056" y="270"/>
                  </a:lnTo>
                  <a:lnTo>
                    <a:pt x="1096" y="236"/>
                  </a:lnTo>
                  <a:lnTo>
                    <a:pt x="1134" y="208"/>
                  </a:lnTo>
                  <a:lnTo>
                    <a:pt x="1164" y="184"/>
                  </a:lnTo>
                  <a:lnTo>
                    <a:pt x="1190" y="166"/>
                  </a:lnTo>
                  <a:lnTo>
                    <a:pt x="1208" y="154"/>
                  </a:lnTo>
                  <a:lnTo>
                    <a:pt x="1220" y="146"/>
                  </a:lnTo>
                  <a:lnTo>
                    <a:pt x="1224" y="144"/>
                  </a:lnTo>
                  <a:lnTo>
                    <a:pt x="848" y="0"/>
                  </a:lnTo>
                  <a:lnTo>
                    <a:pt x="1728" y="56"/>
                  </a:lnTo>
                  <a:lnTo>
                    <a:pt x="1824" y="480"/>
                  </a:lnTo>
                  <a:lnTo>
                    <a:pt x="1568" y="328"/>
                  </a:lnTo>
                  <a:lnTo>
                    <a:pt x="1564" y="328"/>
                  </a:lnTo>
                  <a:lnTo>
                    <a:pt x="1554" y="332"/>
                  </a:lnTo>
                  <a:lnTo>
                    <a:pt x="1538" y="338"/>
                  </a:lnTo>
                  <a:lnTo>
                    <a:pt x="1514" y="346"/>
                  </a:lnTo>
                  <a:lnTo>
                    <a:pt x="1486" y="356"/>
                  </a:lnTo>
                  <a:lnTo>
                    <a:pt x="1452" y="370"/>
                  </a:lnTo>
                  <a:lnTo>
                    <a:pt x="1412" y="388"/>
                  </a:lnTo>
                  <a:lnTo>
                    <a:pt x="1370" y="410"/>
                  </a:lnTo>
                  <a:lnTo>
                    <a:pt x="1322" y="436"/>
                  </a:lnTo>
                  <a:lnTo>
                    <a:pt x="1270" y="466"/>
                  </a:lnTo>
                  <a:lnTo>
                    <a:pt x="1216" y="500"/>
                  </a:lnTo>
                  <a:lnTo>
                    <a:pt x="1158" y="540"/>
                  </a:lnTo>
                  <a:lnTo>
                    <a:pt x="1098" y="584"/>
                  </a:lnTo>
                  <a:lnTo>
                    <a:pt x="1034" y="636"/>
                  </a:lnTo>
                  <a:lnTo>
                    <a:pt x="970" y="692"/>
                  </a:lnTo>
                  <a:lnTo>
                    <a:pt x="904" y="756"/>
                  </a:lnTo>
                  <a:lnTo>
                    <a:pt x="836" y="824"/>
                  </a:lnTo>
                  <a:lnTo>
                    <a:pt x="770" y="900"/>
                  </a:lnTo>
                  <a:lnTo>
                    <a:pt x="700" y="984"/>
                  </a:lnTo>
                  <a:lnTo>
                    <a:pt x="632" y="1076"/>
                  </a:lnTo>
                  <a:lnTo>
                    <a:pt x="566" y="1174"/>
                  </a:lnTo>
                  <a:lnTo>
                    <a:pt x="498" y="1280"/>
                  </a:lnTo>
                  <a:lnTo>
                    <a:pt x="434" y="1394"/>
                  </a:lnTo>
                  <a:lnTo>
                    <a:pt x="370" y="1518"/>
                  </a:lnTo>
                  <a:lnTo>
                    <a:pt x="308" y="1650"/>
                  </a:lnTo>
                  <a:lnTo>
                    <a:pt x="248" y="1792"/>
                  </a:lnTo>
                  <a:lnTo>
                    <a:pt x="192" y="1944"/>
                  </a:lnTo>
                  <a:lnTo>
                    <a:pt x="138" y="2104"/>
                  </a:lnTo>
                  <a:lnTo>
                    <a:pt x="88" y="2274"/>
                  </a:lnTo>
                  <a:lnTo>
                    <a:pt x="42" y="2456"/>
                  </a:lnTo>
                  <a:lnTo>
                    <a:pt x="0" y="2648"/>
                  </a:lnTo>
                  <a:close/>
                </a:path>
              </a:pathLst>
            </a:custGeom>
            <a:gradFill rotWithShape="1">
              <a:gsLst>
                <a:gs pos="0">
                  <a:srgbClr val="D11364"/>
                </a:gs>
                <a:gs pos="100000">
                  <a:srgbClr val="61092E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61" name="Rectangle 21"/>
            <p:cNvSpPr>
              <a:spLocks noChangeArrowheads="1"/>
            </p:cNvSpPr>
            <p:nvPr/>
          </p:nvSpPr>
          <p:spPr bwMode="gray">
            <a:xfrm>
              <a:off x="2980" y="1411"/>
              <a:ext cx="2119" cy="253"/>
            </a:xfrm>
            <a:prstGeom prst="rect">
              <a:avLst/>
            </a:prstGeom>
            <a:gradFill rotWithShape="1">
              <a:gsLst>
                <a:gs pos="0">
                  <a:srgbClr val="00684D"/>
                </a:gs>
                <a:gs pos="50000">
                  <a:srgbClr val="00906A"/>
                </a:gs>
                <a:gs pos="100000">
                  <a:srgbClr val="00684D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ru-RU" b="1">
                  <a:cs typeface="Arial" charset="0"/>
                </a:rPr>
                <a:t>Результат</a:t>
              </a:r>
              <a:r>
                <a:rPr lang="ru-RU" b="1">
                  <a:latin typeface="Verdana" pitchFamily="34" charset="0"/>
                </a:rPr>
                <a:t> - продукт</a:t>
              </a:r>
              <a:endParaRPr lang="en-US" b="1">
                <a:latin typeface="Verdana" pitchFamily="34" charset="0"/>
              </a:endParaRPr>
            </a:p>
          </p:txBody>
        </p:sp>
        <p:sp>
          <p:nvSpPr>
            <p:cNvPr id="14362" name="Rectangle 22"/>
            <p:cNvSpPr>
              <a:spLocks noChangeArrowheads="1"/>
            </p:cNvSpPr>
            <p:nvPr/>
          </p:nvSpPr>
          <p:spPr bwMode="gray">
            <a:xfrm>
              <a:off x="2341" y="2110"/>
              <a:ext cx="2309" cy="248"/>
            </a:xfrm>
            <a:prstGeom prst="rect">
              <a:avLst/>
            </a:prstGeom>
            <a:gradFill rotWithShape="1">
              <a:gsLst>
                <a:gs pos="0">
                  <a:srgbClr val="5D2FB9"/>
                </a:gs>
                <a:gs pos="50000">
                  <a:srgbClr val="8041FF"/>
                </a:gs>
                <a:gs pos="100000">
                  <a:srgbClr val="5D2FB9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ru-RU" b="1" dirty="0">
                  <a:cs typeface="Arial" charset="0"/>
                </a:rPr>
                <a:t>Реализация проекта</a:t>
              </a:r>
              <a:endParaRPr lang="en-US" b="1" dirty="0">
                <a:cs typeface="Arial" charset="0"/>
              </a:endParaRPr>
            </a:p>
          </p:txBody>
        </p:sp>
        <p:sp>
          <p:nvSpPr>
            <p:cNvPr id="14363" name="Freeform 23"/>
            <p:cNvSpPr>
              <a:spLocks/>
            </p:cNvSpPr>
            <p:nvPr/>
          </p:nvSpPr>
          <p:spPr bwMode="gray">
            <a:xfrm>
              <a:off x="1709" y="2353"/>
              <a:ext cx="2935" cy="454"/>
            </a:xfrm>
            <a:custGeom>
              <a:avLst/>
              <a:gdLst>
                <a:gd name="T0" fmla="*/ 5126 w 2048"/>
                <a:gd name="T1" fmla="*/ 1145 h 286"/>
                <a:gd name="T2" fmla="*/ 0 w 2048"/>
                <a:gd name="T3" fmla="*/ 1145 h 286"/>
                <a:gd name="T4" fmla="*/ 1313 w 2048"/>
                <a:gd name="T5" fmla="*/ 0 h 286"/>
                <a:gd name="T6" fmla="*/ 6028 w 2048"/>
                <a:gd name="T7" fmla="*/ 0 h 286"/>
                <a:gd name="T8" fmla="*/ 5126 w 2048"/>
                <a:gd name="T9" fmla="*/ 1145 h 28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048"/>
                <a:gd name="T16" fmla="*/ 0 h 286"/>
                <a:gd name="T17" fmla="*/ 2048 w 2048"/>
                <a:gd name="T18" fmla="*/ 286 h 28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048" h="286">
                  <a:moveTo>
                    <a:pt x="1742" y="286"/>
                  </a:moveTo>
                  <a:lnTo>
                    <a:pt x="0" y="286"/>
                  </a:lnTo>
                  <a:lnTo>
                    <a:pt x="446" y="0"/>
                  </a:lnTo>
                  <a:lnTo>
                    <a:pt x="2048" y="0"/>
                  </a:lnTo>
                  <a:lnTo>
                    <a:pt x="1742" y="286"/>
                  </a:lnTo>
                  <a:close/>
                </a:path>
              </a:pathLst>
            </a:custGeom>
            <a:solidFill>
              <a:srgbClr val="FF9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14364" name="Rectangle 24"/>
            <p:cNvSpPr>
              <a:spLocks noChangeArrowheads="1"/>
            </p:cNvSpPr>
            <p:nvPr/>
          </p:nvSpPr>
          <p:spPr bwMode="gray">
            <a:xfrm>
              <a:off x="1711" y="2806"/>
              <a:ext cx="2499" cy="248"/>
            </a:xfrm>
            <a:prstGeom prst="rect">
              <a:avLst/>
            </a:prstGeom>
            <a:gradFill rotWithShape="1">
              <a:gsLst>
                <a:gs pos="0">
                  <a:srgbClr val="A0523A"/>
                </a:gs>
                <a:gs pos="50000">
                  <a:srgbClr val="DC7150"/>
                </a:gs>
                <a:gs pos="100000">
                  <a:srgbClr val="A0523A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ru-RU" b="1">
                  <a:cs typeface="Arial" charset="0"/>
                </a:rPr>
                <a:t>План</a:t>
              </a:r>
              <a:endParaRPr lang="en-US" b="1">
                <a:cs typeface="Arial" charset="0"/>
              </a:endParaRPr>
            </a:p>
          </p:txBody>
        </p:sp>
        <p:sp>
          <p:nvSpPr>
            <p:cNvPr id="14365" name="Rectangle 25"/>
            <p:cNvSpPr>
              <a:spLocks noChangeArrowheads="1"/>
            </p:cNvSpPr>
            <p:nvPr/>
          </p:nvSpPr>
          <p:spPr bwMode="gray">
            <a:xfrm>
              <a:off x="1075" y="3502"/>
              <a:ext cx="2689" cy="248"/>
            </a:xfrm>
            <a:prstGeom prst="rect">
              <a:avLst/>
            </a:prstGeom>
            <a:gradFill rotWithShape="1">
              <a:gsLst>
                <a:gs pos="0">
                  <a:srgbClr val="977514"/>
                </a:gs>
                <a:gs pos="50000">
                  <a:srgbClr val="D0A11C"/>
                </a:gs>
                <a:gs pos="100000">
                  <a:srgbClr val="977514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 eaLnBrk="0" hangingPunct="0"/>
              <a:r>
                <a:rPr lang="ru-RU" b="1">
                  <a:cs typeface="Arial" charset="0"/>
                </a:rPr>
                <a:t>Проблема</a:t>
              </a:r>
              <a:endParaRPr lang="en-US" b="1">
                <a:cs typeface="Arial" charset="0"/>
              </a:endParaRPr>
            </a:p>
          </p:txBody>
        </p:sp>
        <p:sp>
          <p:nvSpPr>
            <p:cNvPr id="14366" name="Text Box 26"/>
            <p:cNvSpPr txBox="1">
              <a:spLocks noChangeArrowheads="1"/>
            </p:cNvSpPr>
            <p:nvPr/>
          </p:nvSpPr>
          <p:spPr bwMode="gray">
            <a:xfrm>
              <a:off x="298" y="1230"/>
              <a:ext cx="855" cy="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ru-RU" sz="2400" dirty="0">
                  <a:latin typeface="Verdana" pitchFamily="34" charset="0"/>
                </a:rPr>
                <a:t>4 этап</a:t>
              </a:r>
              <a:endParaRPr lang="en-US" sz="2400" dirty="0">
                <a:latin typeface="Verdana" pitchFamily="34" charset="0"/>
              </a:endParaRPr>
            </a:p>
          </p:txBody>
        </p:sp>
        <p:sp>
          <p:nvSpPr>
            <p:cNvPr id="14367" name="Text Box 27"/>
            <p:cNvSpPr txBox="1">
              <a:spLocks noChangeArrowheads="1"/>
            </p:cNvSpPr>
            <p:nvPr/>
          </p:nvSpPr>
          <p:spPr bwMode="gray">
            <a:xfrm>
              <a:off x="298" y="1918"/>
              <a:ext cx="855" cy="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ru-RU" sz="2400">
                  <a:latin typeface="Verdana" pitchFamily="34" charset="0"/>
                </a:rPr>
                <a:t>3 этап</a:t>
              </a:r>
              <a:endParaRPr lang="en-US" sz="2400">
                <a:latin typeface="Verdana" pitchFamily="34" charset="0"/>
              </a:endParaRPr>
            </a:p>
          </p:txBody>
        </p:sp>
        <p:sp>
          <p:nvSpPr>
            <p:cNvPr id="14368" name="Text Box 28"/>
            <p:cNvSpPr txBox="1">
              <a:spLocks noChangeArrowheads="1"/>
            </p:cNvSpPr>
            <p:nvPr/>
          </p:nvSpPr>
          <p:spPr bwMode="gray">
            <a:xfrm>
              <a:off x="298" y="2638"/>
              <a:ext cx="855" cy="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ru-RU" sz="2400">
                  <a:latin typeface="Verdana" pitchFamily="34" charset="0"/>
                </a:rPr>
                <a:t>2 этап</a:t>
              </a:r>
              <a:endParaRPr lang="en-US" sz="2400">
                <a:latin typeface="Verdana" pitchFamily="34" charset="0"/>
              </a:endParaRPr>
            </a:p>
          </p:txBody>
        </p:sp>
        <p:sp>
          <p:nvSpPr>
            <p:cNvPr id="14369" name="Text Box 29"/>
            <p:cNvSpPr txBox="1">
              <a:spLocks noChangeArrowheads="1"/>
            </p:cNvSpPr>
            <p:nvPr/>
          </p:nvSpPr>
          <p:spPr bwMode="gray">
            <a:xfrm>
              <a:off x="298" y="3309"/>
              <a:ext cx="855" cy="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ru-RU" sz="2400">
                  <a:latin typeface="Verdana" pitchFamily="34" charset="0"/>
                </a:rPr>
                <a:t>1 этап</a:t>
              </a:r>
              <a:endParaRPr lang="en-US" sz="2400">
                <a:latin typeface="Verdana" pitchFamily="34" charset="0"/>
              </a:endParaRPr>
            </a:p>
          </p:txBody>
        </p:sp>
      </p:grpSp>
      <p:sp>
        <p:nvSpPr>
          <p:cNvPr id="14340" name="TextBox 29"/>
          <p:cNvSpPr txBox="1">
            <a:spLocks noChangeArrowheads="1"/>
          </p:cNvSpPr>
          <p:nvPr/>
        </p:nvSpPr>
        <p:spPr bwMode="auto">
          <a:xfrm>
            <a:off x="3059113" y="4652963"/>
            <a:ext cx="32416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b="1" dirty="0"/>
              <a:t>Поиск способов и методов решения</a:t>
            </a:r>
          </a:p>
        </p:txBody>
      </p:sp>
      <p:sp>
        <p:nvSpPr>
          <p:cNvPr id="14341" name="TextBox 30"/>
          <p:cNvSpPr txBox="1">
            <a:spLocks noChangeArrowheads="1"/>
          </p:cNvSpPr>
          <p:nvPr/>
        </p:nvSpPr>
        <p:spPr bwMode="auto">
          <a:xfrm>
            <a:off x="3276600" y="3716338"/>
            <a:ext cx="3671888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b="1"/>
              <a:t>Прогнозирование результатов и последствий</a:t>
            </a:r>
          </a:p>
        </p:txBody>
      </p:sp>
      <p:sp>
        <p:nvSpPr>
          <p:cNvPr id="14342" name="TextBox 31"/>
          <p:cNvSpPr txBox="1">
            <a:spLocks noChangeArrowheads="1"/>
          </p:cNvSpPr>
          <p:nvPr/>
        </p:nvSpPr>
        <p:spPr bwMode="auto">
          <a:xfrm>
            <a:off x="4427538" y="2852738"/>
            <a:ext cx="32400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b="1"/>
              <a:t>Поэтапная оценка</a:t>
            </a:r>
          </a:p>
        </p:txBody>
      </p:sp>
      <p:sp>
        <p:nvSpPr>
          <p:cNvPr id="14343" name="TextBox 32"/>
          <p:cNvSpPr txBox="1">
            <a:spLocks noChangeArrowheads="1"/>
          </p:cNvSpPr>
          <p:nvPr/>
        </p:nvSpPr>
        <p:spPr bwMode="auto">
          <a:xfrm>
            <a:off x="5003800" y="1844675"/>
            <a:ext cx="32400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b="1"/>
              <a:t>Презентация</a:t>
            </a:r>
          </a:p>
        </p:txBody>
      </p:sp>
    </p:spTree>
    <p:extLst>
      <p:ext uri="{BB962C8B-B14F-4D97-AF65-F5344CB8AC3E}">
        <p14:creationId xmlns:p14="http://schemas.microsoft.com/office/powerpoint/2010/main" val="2373383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Rectangle 2"/>
          <p:cNvSpPr>
            <a:spLocks noGrp="1"/>
          </p:cNvSpPr>
          <p:nvPr>
            <p:ph type="title" idx="4294967295"/>
          </p:nvPr>
        </p:nvSpPr>
        <p:spPr>
          <a:xfrm>
            <a:off x="902639" y="332656"/>
            <a:ext cx="8229600" cy="11430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b="1" u="sng" dirty="0" smtClean="0">
                <a:solidFill>
                  <a:schemeClr val="accent3">
                    <a:lumMod val="50000"/>
                  </a:schemeClr>
                </a:solidFill>
              </a:rPr>
              <a:t>Проектно-исследовательская деятельность</a:t>
            </a:r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b="1" dirty="0">
                <a:solidFill>
                  <a:schemeClr val="accent3">
                    <a:lumMod val="50000"/>
                  </a:schemeClr>
                </a:solidFill>
              </a:rPr>
              <a:t>-</a:t>
            </a:r>
          </a:p>
        </p:txBody>
      </p:sp>
      <p:sp>
        <p:nvSpPr>
          <p:cNvPr id="166915" name="Rectangle 3"/>
          <p:cNvSpPr>
            <a:spLocks noGrp="1"/>
          </p:cNvSpPr>
          <p:nvPr>
            <p:ph type="subTitle" idx="4294967295"/>
          </p:nvPr>
        </p:nvSpPr>
        <p:spPr>
          <a:xfrm>
            <a:off x="1415913" y="1700808"/>
            <a:ext cx="7704138" cy="4968552"/>
          </a:xfrm>
        </p:spPr>
        <p:txBody>
          <a:bodyPr>
            <a:normAutofit lnSpcReduction="10000"/>
          </a:bodyPr>
          <a:lstStyle/>
          <a:p>
            <a:pPr marL="0" indent="0" algn="ctr" eaLnBrk="1" hangingPunct="1">
              <a:lnSpc>
                <a:spcPct val="90000"/>
              </a:lnSpc>
              <a:buFont typeface="Arial" charset="0"/>
              <a:buNone/>
              <a:defRPr/>
            </a:pPr>
            <a:r>
              <a:rPr lang="ru-RU" sz="2000" dirty="0"/>
              <a:t>  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один из лучших способов для совмещения современных информационных технологий, личностно-ориентированного обучения и самостоятельной работы учащихся.</a:t>
            </a:r>
          </a:p>
          <a:p>
            <a:pPr marL="0" indent="0" algn="ctr" eaLnBrk="1" hangingPunct="1">
              <a:lnSpc>
                <a:spcPct val="90000"/>
              </a:lnSpc>
              <a:buFont typeface="Arial" charset="0"/>
              <a:buNone/>
              <a:defRPr/>
            </a:pPr>
            <a:endParaRPr lang="ru-RU" sz="2000" dirty="0">
              <a:solidFill>
                <a:schemeClr val="accent3">
                  <a:lumMod val="50000"/>
                </a:schemeClr>
              </a:solidFill>
            </a:endParaRPr>
          </a:p>
          <a:p>
            <a:pPr marL="0" indent="0" algn="ctr" eaLnBrk="1" hangingPunct="1">
              <a:lnSpc>
                <a:spcPct val="90000"/>
              </a:lnSpc>
              <a:buFont typeface="Arial" charset="0"/>
              <a:buNone/>
              <a:defRPr/>
            </a:pPr>
            <a:r>
              <a:rPr lang="ru-RU" sz="4000" b="1" u="sng" dirty="0">
                <a:solidFill>
                  <a:schemeClr val="accent3">
                    <a:lumMod val="50000"/>
                  </a:schemeClr>
                </a:solidFill>
              </a:rPr>
              <a:t>Задачи, решаемые в ходе выполнения проекта</a:t>
            </a:r>
            <a:r>
              <a:rPr lang="ru-RU" sz="4000" b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:</a:t>
            </a:r>
            <a:endParaRPr lang="ru-RU" sz="4000" b="1" dirty="0">
              <a:solidFill>
                <a:srgbClr val="FF3300"/>
              </a:solidFill>
            </a:endParaRPr>
          </a:p>
          <a:p>
            <a:pPr marL="0" indent="0" eaLnBrk="1" hangingPunct="1">
              <a:lnSpc>
                <a:spcPct val="90000"/>
              </a:lnSpc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коммуникативные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lnSpc>
                <a:spcPct val="90000"/>
              </a:lnSpc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образовательные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lnSpc>
                <a:spcPct val="90000"/>
              </a:lnSpc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воспитательные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lnSpc>
                <a:spcPct val="90000"/>
              </a:lnSpc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развивающие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2468" name="Picture 5" descr="kartina1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868144" y="4449461"/>
            <a:ext cx="3529012" cy="2411412"/>
          </a:xfrm>
        </p:spPr>
      </p:pic>
    </p:spTree>
    <p:extLst>
      <p:ext uri="{BB962C8B-B14F-4D97-AF65-F5344CB8AC3E}">
        <p14:creationId xmlns:p14="http://schemas.microsoft.com/office/powerpoint/2010/main" val="107002668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56" t="13597" r="5815" b="9408"/>
          <a:stretch/>
        </p:blipFill>
        <p:spPr bwMode="auto">
          <a:xfrm>
            <a:off x="971600" y="-66435"/>
            <a:ext cx="5328592" cy="4927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32" t="37109" r="28807" b="7300"/>
          <a:stretch/>
        </p:blipFill>
        <p:spPr bwMode="auto">
          <a:xfrm>
            <a:off x="4279038" y="3068960"/>
            <a:ext cx="4965574" cy="3789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2295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104" y="63695"/>
            <a:ext cx="8064896" cy="65973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89425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489856"/>
            <a:ext cx="4237994" cy="3453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3006" y="127510"/>
            <a:ext cx="4523489" cy="33926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95182"/>
            <a:ext cx="4377028" cy="3261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66120"/>
            <a:ext cx="4495331" cy="33004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3682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-1"/>
            <a:ext cx="4248472" cy="33260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661" y="3190788"/>
            <a:ext cx="5080890" cy="34785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6857" y="294818"/>
            <a:ext cx="4217143" cy="3031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6857" y="3312308"/>
            <a:ext cx="4140460" cy="35456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67352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8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820"/>
            <a:ext cx="6974482" cy="475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4762" y="4001337"/>
            <a:ext cx="3672408" cy="2715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077072"/>
            <a:ext cx="3371367" cy="2564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3495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470" b="20509"/>
          <a:stretch/>
        </p:blipFill>
        <p:spPr bwMode="auto">
          <a:xfrm>
            <a:off x="188995" y="16024"/>
            <a:ext cx="4322618" cy="3270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7" y="3286548"/>
            <a:ext cx="3428745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0"/>
            <a:ext cx="3589815" cy="2906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0849" y="3068960"/>
            <a:ext cx="2873151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835008"/>
            <a:ext cx="3037701" cy="2389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0530" y="2507262"/>
            <a:ext cx="3240319" cy="2430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84111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96" y="116632"/>
            <a:ext cx="4608512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6952" y="3933056"/>
            <a:ext cx="4361670" cy="32712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5645" y="149068"/>
            <a:ext cx="4438355" cy="39280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0338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6427" y="3571639"/>
            <a:ext cx="4349080" cy="3261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0318" y="4798"/>
            <a:ext cx="4704523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485072"/>
            <a:ext cx="3893028" cy="3305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19219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проекты 3 класс\фото проекты 3 кл\DSCN24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-31169"/>
            <a:ext cx="3985525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E:\проекты 3 класс\фото проекты 3 кл\DSCN243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40044">
            <a:off x="5049500" y="-31168"/>
            <a:ext cx="3265834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43224">
            <a:off x="658511" y="3508090"/>
            <a:ext cx="3527083" cy="3107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67078">
            <a:off x="4239917" y="3706175"/>
            <a:ext cx="3138224" cy="32310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296"/>
          <a:stretch/>
        </p:blipFill>
        <p:spPr bwMode="auto">
          <a:xfrm rot="225299">
            <a:off x="6659947" y="2080285"/>
            <a:ext cx="2387700" cy="22424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66674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049015"/>
            <a:ext cx="4032448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60648"/>
            <a:ext cx="3816423" cy="30709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789040"/>
            <a:ext cx="3740067" cy="28050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0421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09" y="26074"/>
            <a:ext cx="4367069" cy="3769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826" y="-24894"/>
            <a:ext cx="4367069" cy="32753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36" y="3787570"/>
            <a:ext cx="3657600" cy="3070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3250408"/>
            <a:ext cx="4320480" cy="3607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48308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фото\Адмирал\O3ezwXaegO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96" y="31513"/>
            <a:ext cx="5619424" cy="6659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фото\Адмирал\oMRKrmvdAzs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1" r="11954"/>
          <a:stretch/>
        </p:blipFill>
        <p:spPr bwMode="auto">
          <a:xfrm>
            <a:off x="4429834" y="0"/>
            <a:ext cx="4921135" cy="6669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1514"/>
            <a:ext cx="8820472" cy="68264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40450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458" t="21449" r="37063" b="18466"/>
          <a:stretch/>
        </p:blipFill>
        <p:spPr bwMode="auto">
          <a:xfrm>
            <a:off x="251520" y="32436"/>
            <a:ext cx="2505179" cy="36043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463" t="13778" r="33589" b="9943"/>
          <a:stretch/>
        </p:blipFill>
        <p:spPr bwMode="auto">
          <a:xfrm>
            <a:off x="1934313" y="3080823"/>
            <a:ext cx="2543210" cy="3641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 descr="E:\аттестация 2021 моя\на сайт\мое\Диплом победителей конкурса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9008" y="404664"/>
            <a:ext cx="3937510" cy="5414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0996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0"/>
            <a:ext cx="8784976" cy="65887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1830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402</TotalTime>
  <Words>205</Words>
  <Application>Microsoft Office PowerPoint</Application>
  <PresentationFormat>Экран (4:3)</PresentationFormat>
  <Paragraphs>45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Проектно-исследовательская  деятельность как инструмент  формирования функциональной  грамотности младшего школьника</vt:lpstr>
      <vt:lpstr>Презентация PowerPoint</vt:lpstr>
      <vt:lpstr>Презентация PowerPoint</vt:lpstr>
      <vt:lpstr>Презентация PowerPoint</vt:lpstr>
      <vt:lpstr>Этапы проектной деятельности</vt:lpstr>
      <vt:lpstr>Проектно-исследовательская деятельность -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Проектно-исследовательская  деятельность как инструмент  формирования функциональной  грамотности младшего школьника</dc:title>
  <dc:creator>Галина</dc:creator>
  <cp:lastModifiedBy>Галина</cp:lastModifiedBy>
  <cp:revision>28</cp:revision>
  <dcterms:created xsi:type="dcterms:W3CDTF">2022-03-27T11:00:59Z</dcterms:created>
  <dcterms:modified xsi:type="dcterms:W3CDTF">2022-03-28T16:58:41Z</dcterms:modified>
</cp:coreProperties>
</file>