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2" r:id="rId1"/>
  </p:sldMasterIdLst>
  <p:notesMasterIdLst>
    <p:notesMasterId r:id="rId29"/>
  </p:notesMasterIdLst>
  <p:sldIdLst>
    <p:sldId id="256" r:id="rId2"/>
    <p:sldId id="257" r:id="rId3"/>
    <p:sldId id="258" r:id="rId4"/>
    <p:sldId id="260" r:id="rId5"/>
    <p:sldId id="259" r:id="rId6"/>
    <p:sldId id="261" r:id="rId7"/>
    <p:sldId id="282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75" d="100"/>
          <a:sy n="75" d="100"/>
        </p:scale>
        <p:origin x="-62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460AEB-07B6-4AD1-85C5-5C1F2DCF80B7}" type="datetimeFigureOut">
              <a:rPr lang="ru-RU" smtClean="0"/>
              <a:pPr/>
              <a:t>10.03.2022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5B00F1-D894-4CF2-818C-9248936E330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5B00F1-D894-4CF2-818C-9248936E3303}" type="slidenum">
              <a:rPr lang="ru-RU" smtClean="0"/>
              <a:pPr/>
              <a:t>12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78542-4B7E-4652-8572-5AB9FDDCBFEA}" type="datetimeFigureOut">
              <a:rPr lang="ru-RU" smtClean="0"/>
              <a:pPr/>
              <a:t>10.03.2022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F50D2-6744-426E-BE6E-74A1F89B081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402512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78542-4B7E-4652-8572-5AB9FDDCBFEA}" type="datetimeFigureOut">
              <a:rPr lang="ru-RU" smtClean="0"/>
              <a:pPr/>
              <a:t>10.03.2022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F50D2-6744-426E-BE6E-74A1F89B081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829865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78542-4B7E-4652-8572-5AB9FDDCBFEA}" type="datetimeFigureOut">
              <a:rPr lang="ru-RU" smtClean="0"/>
              <a:pPr/>
              <a:t>10.03.2022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F50D2-6744-426E-BE6E-74A1F89B081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910829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78542-4B7E-4652-8572-5AB9FDDCBFEA}" type="datetimeFigureOut">
              <a:rPr lang="ru-RU" smtClean="0"/>
              <a:pPr/>
              <a:t>10.03.2022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F50D2-6744-426E-BE6E-74A1F89B081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446782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78542-4B7E-4652-8572-5AB9FDDCBFEA}" type="datetimeFigureOut">
              <a:rPr lang="ru-RU" smtClean="0"/>
              <a:pPr/>
              <a:t>10.03.2022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F50D2-6744-426E-BE6E-74A1F89B081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302952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78542-4B7E-4652-8572-5AB9FDDCBFEA}" type="datetimeFigureOut">
              <a:rPr lang="ru-RU" smtClean="0"/>
              <a:pPr/>
              <a:t>10.03.2022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F50D2-6744-426E-BE6E-74A1F89B081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08679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78542-4B7E-4652-8572-5AB9FDDCBFEA}" type="datetimeFigureOut">
              <a:rPr lang="ru-RU" smtClean="0"/>
              <a:pPr/>
              <a:t>10.03.2022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F50D2-6744-426E-BE6E-74A1F89B081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445406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78542-4B7E-4652-8572-5AB9FDDCBFEA}" type="datetimeFigureOut">
              <a:rPr lang="ru-RU" smtClean="0"/>
              <a:pPr/>
              <a:t>10.03.2022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F50D2-6744-426E-BE6E-74A1F89B081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321027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78542-4B7E-4652-8572-5AB9FDDCBFEA}" type="datetimeFigureOut">
              <a:rPr lang="ru-RU" smtClean="0"/>
              <a:pPr/>
              <a:t>10.03.2022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F50D2-6744-426E-BE6E-74A1F89B081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13184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78542-4B7E-4652-8572-5AB9FDDCBFEA}" type="datetimeFigureOut">
              <a:rPr lang="ru-RU" smtClean="0"/>
              <a:pPr/>
              <a:t>10.03.2022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F50D2-6744-426E-BE6E-74A1F89B081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780843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78542-4B7E-4652-8572-5AB9FDDCBFEA}" type="datetimeFigureOut">
              <a:rPr lang="ru-RU" smtClean="0"/>
              <a:pPr/>
              <a:t>10.03.2022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F50D2-6744-426E-BE6E-74A1F89B081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3958662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78542-4B7E-4652-8572-5AB9FDDCBFEA}" type="datetimeFigureOut">
              <a:rPr lang="ru-RU" smtClean="0"/>
              <a:pPr/>
              <a:t>10.03.2022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F50D2-6744-426E-BE6E-74A1F89B081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936080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78542-4B7E-4652-8572-5AB9FDDCBFEA}" type="datetimeFigureOut">
              <a:rPr lang="ru-RU" smtClean="0"/>
              <a:pPr/>
              <a:t>10.03.2022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F50D2-6744-426E-BE6E-74A1F89B081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146112582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78542-4B7E-4652-8572-5AB9FDDCBFEA}" type="datetimeFigureOut">
              <a:rPr lang="ru-RU" smtClean="0"/>
              <a:pPr/>
              <a:t>10.03.2022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F50D2-6744-426E-BE6E-74A1F89B081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1660421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78542-4B7E-4652-8572-5AB9FDDCBFEA}" type="datetimeFigureOut">
              <a:rPr lang="ru-RU" smtClean="0"/>
              <a:pPr/>
              <a:t>10.03.2022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F50D2-6744-426E-BE6E-74A1F89B081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9140358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78542-4B7E-4652-8572-5AB9FDDCBFEA}" type="datetimeFigureOut">
              <a:rPr lang="ru-RU" smtClean="0"/>
              <a:pPr/>
              <a:t>10.03.2022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F50D2-6744-426E-BE6E-74A1F89B081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69256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478542-4B7E-4652-8572-5AB9FDDCBFEA}" type="datetimeFigureOut">
              <a:rPr lang="ru-RU" smtClean="0"/>
              <a:pPr/>
              <a:t>10.03.2022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BE4F50D2-6744-426E-BE6E-74A1F89B081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968280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3" r:id="rId1"/>
    <p:sldLayoutId id="2147483764" r:id="rId2"/>
    <p:sldLayoutId id="2147483765" r:id="rId3"/>
    <p:sldLayoutId id="2147483766" r:id="rId4"/>
    <p:sldLayoutId id="2147483767" r:id="rId5"/>
    <p:sldLayoutId id="2147483768" r:id="rId6"/>
    <p:sldLayoutId id="2147483769" r:id="rId7"/>
    <p:sldLayoutId id="2147483770" r:id="rId8"/>
    <p:sldLayoutId id="2147483771" r:id="rId9"/>
    <p:sldLayoutId id="2147483772" r:id="rId10"/>
    <p:sldLayoutId id="2147483773" r:id="rId11"/>
    <p:sldLayoutId id="2147483774" r:id="rId12"/>
    <p:sldLayoutId id="2147483775" r:id="rId13"/>
    <p:sldLayoutId id="2147483776" r:id="rId14"/>
    <p:sldLayoutId id="2147483777" r:id="rId15"/>
    <p:sldLayoutId id="2147483778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2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4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7.jpe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78752" y="1482379"/>
            <a:ext cx="7766936" cy="1646302"/>
          </a:xfrm>
        </p:spPr>
        <p:txBody>
          <a:bodyPr/>
          <a:lstStyle/>
          <a:p>
            <a:pPr algn="ctr"/>
            <a:r>
              <a:rPr lang="ru-RU" dirty="0"/>
              <a:t> </a:t>
            </a:r>
            <a:r>
              <a:rPr lang="en-US" dirty="0">
                <a:solidFill>
                  <a:srgbClr val="FF0000"/>
                </a:solidFill>
                <a:latin typeface="Algerian" panose="04020705040A02060702" pitchFamily="82" charset="0"/>
              </a:rPr>
              <a:t>A BRIEF HISTORY </a:t>
            </a:r>
            <a:r>
              <a:rPr lang="en-US" dirty="0" smtClean="0">
                <a:solidFill>
                  <a:srgbClr val="FF0000"/>
                </a:solidFill>
                <a:latin typeface="Algerian" panose="04020705040A02060702" pitchFamily="82" charset="0"/>
              </a:rPr>
              <a:t>OF THE UNITED KINGDOM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  <a:p>
            <a:endParaRPr lang="ru-RU" dirty="0"/>
          </a:p>
        </p:txBody>
      </p:sp>
      <p:pic>
        <p:nvPicPr>
          <p:cNvPr id="1026" name="Picture 2" descr="Ð¢Ð¾Ð¿-10 ÑÑÑÐ°ÑÐµÐ¹ ÑÐ¾Ð²ÑÐµÐ¼ÐµÐ½Ð½Ð¾ÑÑÐ¸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15797" y="3532573"/>
            <a:ext cx="2995015" cy="29950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Ð ÐµÑÐ¾ÑÐ¼Ñ ÐÐµÐ»Ð¸ÐºÐ¾Ð±ÑÐ¸ÑÐ°Ð½Ð¸Ð¸ Ð² XIX Ð²ÐµÐºÐµ | ÐÐ¾Ð²Ð°Ñ Ð¸ÑÑÐ¾ÑÐ¸Ñ. Ð ÐµÑÐµÑÐ°Ñ, Ð´Ð¾ÐºÐ»Ð°Ð´,  ÑÐ¾Ð¾Ð±ÑÐµÐ½Ð¸Ðµ, ÐºÑÐ°ÑÐºÐ¾, Ð¿ÑÐµÐ·ÐµÐ½ÑÐ°ÑÐ¸Ñ, Ð»ÐµÐºÑÐ¸Ñ, ÑÐ¿Ð°ÑÐ³Ð°Ð»ÐºÐ°, ÐºÐ¾Ð½ÑÐ¿ÐµÐºÑ, ÐÐÐ, ÑÐµÑÑ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559" y="4050833"/>
            <a:ext cx="4106238" cy="2325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ÐÑÐ¸ÑÐ°Ð½ÑÐºÐ¸Ð¹ Ð¼Ð¸Ð½Ð¸ÑÑÑ Ð½Ð°Ð·Ð²Ð°Ð» ÐÐ¾Ð½Ð´Ð¾Ð½ â³Ð±ÑÐ¼Ð°Ð¶Ð½ÑÐ¼ ÑÐ¸Ð³ÑÐ¾Ð¼â³ Ð¿ÐµÑÐµÐ´ Ð»Ð¸ÑÐ¾Ð¼ Ð Ð¾ÑÑÐ¸Ð¸ |  ÐÐ¾Ð²Ð¾ÑÑÐ¸ Ð¸Ð· ÐÐµÑÐ¼Ð°Ð½Ð¸Ð¸ Ð¾ ÑÐ¾Ð±ÑÑÐ¸ÑÑ Ð² Ð¼Ð¸ÑÐµ | DW | 11.02.201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21091" y="3863955"/>
            <a:ext cx="4561642" cy="2567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2688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Pendennis Castl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58260" y="4315396"/>
            <a:ext cx="3388555" cy="2156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 descr="Encyclopedia of British History: Amazon.co.uk: Steele, Philip:  9781842364758: Books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0825" y="2212862"/>
            <a:ext cx="3310889" cy="41999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https://www.english-heritage.org.uk/siteassets/home/learn/story-of-england/prehistory/stonehenge-dawn.jpg?w=1440&amp;h=612&amp;mode=crop&amp;scale=both&amp;quality=60&amp;anchor=NoFocus&amp;WebsiteVersion=2020110910130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26380" y="107039"/>
            <a:ext cx="4954877" cy="21058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Рисунок 9" descr="British History encyclopedia: Unknown: 9781405416320: Amazon.com: Books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499517" y="2107021"/>
            <a:ext cx="3310890" cy="35831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3531714" y="2421264"/>
            <a:ext cx="487820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/>
              <a:t>It is well known that language is a historical phenomenon. It does not stay unchanged. It’s constantly changing throughout its history. The history of the people is reflected in their language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968369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8613" y="4434998"/>
            <a:ext cx="8596667" cy="566738"/>
          </a:xfrm>
        </p:spPr>
        <p:txBody>
          <a:bodyPr/>
          <a:lstStyle/>
          <a:p>
            <a:r>
              <a:rPr lang="en-US" dirty="0" smtClean="0">
                <a:solidFill>
                  <a:schemeClr val="accent5">
                    <a:lumMod val="75000"/>
                  </a:schemeClr>
                </a:solidFill>
              </a:rPr>
              <a:t>PREHISTORIC BRITAIN</a:t>
            </a:r>
            <a:endParaRPr lang="ru-RU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7331" y="5022056"/>
            <a:ext cx="8596667" cy="1835944"/>
          </a:xfrm>
        </p:spPr>
        <p:txBody>
          <a:bodyPr>
            <a:normAutofit lnSpcReduction="10000"/>
          </a:bodyPr>
          <a:lstStyle/>
          <a:p>
            <a:r>
              <a:rPr lang="en-US" sz="1800" dirty="0"/>
              <a:t>About 2000 years B.C. pre-</a:t>
            </a:r>
            <a:r>
              <a:rPr lang="en-US" sz="1800" dirty="0" err="1"/>
              <a:t>celtic</a:t>
            </a:r>
            <a:r>
              <a:rPr lang="en-US" sz="1800" dirty="0"/>
              <a:t> people had already settled in Great Britain. These were called the Iberians. They were  hunters of the old Stone Age who came from the continent.</a:t>
            </a:r>
            <a:endParaRPr lang="ru-RU" sz="1800" dirty="0"/>
          </a:p>
          <a:p>
            <a:r>
              <a:rPr lang="en-US" sz="1800" dirty="0"/>
              <a:t>These people  built the ancient monuments of Stonehenge , one of Europe's biggest stone circles. The   inner circle is 5,000 years old and  the stones are ten or twelve </a:t>
            </a:r>
            <a:r>
              <a:rPr lang="en-US" sz="1800" dirty="0" err="1"/>
              <a:t>metres</a:t>
            </a:r>
            <a:r>
              <a:rPr lang="en-US" sz="1800" dirty="0"/>
              <a:t> high.</a:t>
            </a:r>
            <a:endParaRPr lang="ru-RU" sz="1800" dirty="0"/>
          </a:p>
          <a:p>
            <a:endParaRPr lang="ru-RU" dirty="0"/>
          </a:p>
        </p:txBody>
      </p:sp>
      <p:pic>
        <p:nvPicPr>
          <p:cNvPr id="2052" name="Picture 4" descr="Кельты | Воины и военная техника вики | Fando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4017" y="399627"/>
            <a:ext cx="5715000" cy="3905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Что находилось внутри Стоунхенджа: археологи открыли невероятную тайну -  ЗНАЙ ЮА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36969" y="483143"/>
            <a:ext cx="5674058" cy="4255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02095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Рисунок 2"/>
          <p:cNvSpPr>
            <a:spLocks noGrp="1"/>
          </p:cNvSpPr>
          <p:nvPr>
            <p:ph type="pic" idx="1"/>
          </p:nvPr>
        </p:nvSpPr>
        <p:spPr/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054325" y="4514023"/>
            <a:ext cx="8596667" cy="1863641"/>
          </a:xfrm>
        </p:spPr>
        <p:txBody>
          <a:bodyPr>
            <a:normAutofit fontScale="92500" lnSpcReduction="10000"/>
          </a:bodyPr>
          <a:lstStyle/>
          <a:p>
            <a:r>
              <a:rPr lang="en-US" sz="2600" b="1" dirty="0" smtClean="0">
                <a:solidFill>
                  <a:schemeClr val="accent5">
                    <a:lumMod val="75000"/>
                  </a:schemeClr>
                </a:solidFill>
              </a:rPr>
              <a:t>CELTS</a:t>
            </a:r>
          </a:p>
          <a:p>
            <a:r>
              <a:rPr lang="en-US" sz="2000" dirty="0" smtClean="0">
                <a:solidFill>
                  <a:schemeClr val="tx1"/>
                </a:solidFill>
              </a:rPr>
              <a:t>The </a:t>
            </a:r>
            <a:r>
              <a:rPr lang="en-US" sz="2000" dirty="0">
                <a:solidFill>
                  <a:schemeClr val="tx1"/>
                </a:solidFill>
              </a:rPr>
              <a:t>beginning of the Iron Age  (  800 B.C.) coincided with the arrival of invaders mainly from France, they were </a:t>
            </a:r>
            <a:r>
              <a:rPr lang="en-US" sz="2000" b="1" dirty="0">
                <a:solidFill>
                  <a:schemeClr val="tx1"/>
                </a:solidFill>
              </a:rPr>
              <a:t>Celts</a:t>
            </a:r>
            <a:r>
              <a:rPr lang="en-US" sz="2000" dirty="0">
                <a:solidFill>
                  <a:schemeClr val="tx1"/>
                </a:solidFill>
              </a:rPr>
              <a:t>. The culture of Celts wasn’t barbaric. Their priests the Druids were </a:t>
            </a:r>
            <a:r>
              <a:rPr lang="en-US" sz="2000" dirty="0" smtClean="0">
                <a:solidFill>
                  <a:schemeClr val="tx1"/>
                </a:solidFill>
              </a:rPr>
              <a:t>skillful </a:t>
            </a:r>
            <a:r>
              <a:rPr lang="en-US" sz="2000" dirty="0">
                <a:solidFill>
                  <a:schemeClr val="tx1"/>
                </a:solidFill>
              </a:rPr>
              <a:t>in teaching and administration. The Celts mixed up with the people who were already there in Britain and were called Britons. </a:t>
            </a:r>
            <a:r>
              <a:rPr lang="en-US" sz="2000" dirty="0" smtClean="0">
                <a:solidFill>
                  <a:schemeClr val="tx1"/>
                </a:solidFill>
              </a:rPr>
              <a:t>Each </a:t>
            </a:r>
            <a:r>
              <a:rPr lang="en-US" sz="2000" dirty="0">
                <a:solidFill>
                  <a:schemeClr val="tx1"/>
                </a:solidFill>
              </a:rPr>
              <a:t>tribe had its </a:t>
            </a:r>
            <a:r>
              <a:rPr lang="en-US" sz="2000" dirty="0" smtClean="0">
                <a:solidFill>
                  <a:schemeClr val="tx1"/>
                </a:solidFill>
              </a:rPr>
              <a:t>king.</a:t>
            </a:r>
            <a:endParaRPr lang="ru-RU" sz="2000" dirty="0">
              <a:solidFill>
                <a:schemeClr val="tx1"/>
              </a:solidFill>
            </a:endParaRPr>
          </a:p>
        </p:txBody>
      </p:sp>
      <p:pic>
        <p:nvPicPr>
          <p:cNvPr id="4098" name="Picture 2" descr="Кельты - народ, который оказал самое большое влияние на военную организацию  римлян. Часть 1. | Оружие древности | Яндекс Дзен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9447" y="1015033"/>
            <a:ext cx="5185611" cy="3264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Происхождение кельтской цивилизации - Достояние планеты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11996" y="609600"/>
            <a:ext cx="4876800" cy="3343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258246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Рисунок 2"/>
          <p:cNvSpPr>
            <a:spLocks noGrp="1"/>
          </p:cNvSpPr>
          <p:nvPr>
            <p:ph type="pic" idx="1"/>
          </p:nvPr>
        </p:nvSpPr>
        <p:spPr/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7335" y="4633412"/>
            <a:ext cx="8596667" cy="1767388"/>
          </a:xfrm>
        </p:spPr>
        <p:txBody>
          <a:bodyPr>
            <a:normAutofit/>
          </a:bodyPr>
          <a:lstStyle/>
          <a:p>
            <a:r>
              <a:rPr lang="en-US" sz="2000" dirty="0"/>
              <a:t>A </a:t>
            </a:r>
            <a:r>
              <a:rPr lang="en-US" sz="2000" b="1" dirty="0"/>
              <a:t>druid</a:t>
            </a:r>
            <a:r>
              <a:rPr lang="en-US" sz="2000" dirty="0"/>
              <a:t> was a member of the high-ranking class in ancient Celtic cultures. Perhaps best remembered as religious leaders, they were also legal authorities, adjudicators, </a:t>
            </a:r>
            <a:r>
              <a:rPr lang="en-US" sz="2000" dirty="0" smtClean="0"/>
              <a:t>medical </a:t>
            </a:r>
            <a:r>
              <a:rPr lang="en-US" sz="2000" dirty="0"/>
              <a:t>professionals and political advisors</a:t>
            </a:r>
            <a:r>
              <a:rPr lang="en-US" sz="2000" dirty="0" smtClean="0"/>
              <a:t>.</a:t>
            </a:r>
          </a:p>
          <a:p>
            <a:r>
              <a:rPr lang="en-US" sz="2000" b="1" dirty="0"/>
              <a:t>The Druids </a:t>
            </a:r>
            <a:r>
              <a:rPr lang="en-US" sz="2000" dirty="0"/>
              <a:t>used the sun and the stones at Stonehenge for a calendar.</a:t>
            </a:r>
            <a:endParaRPr lang="ru-RU" sz="2000" dirty="0"/>
          </a:p>
          <a:p>
            <a:endParaRPr lang="ru-RU" sz="2500" dirty="0"/>
          </a:p>
        </p:txBody>
      </p:sp>
      <p:pic>
        <p:nvPicPr>
          <p:cNvPr id="3074" name="Picture 2" descr="Druid | Description, History, &amp; Facts | Britannic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7100" y="609600"/>
            <a:ext cx="4040680" cy="3129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The history behind Ireland's ancient Druid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36132" y="1316830"/>
            <a:ext cx="4710675" cy="3138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731167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3" y="336884"/>
            <a:ext cx="8596667" cy="566738"/>
          </a:xfrm>
        </p:spPr>
        <p:txBody>
          <a:bodyPr/>
          <a:lstStyle/>
          <a:p>
            <a:r>
              <a:rPr lang="en-US" b="1" dirty="0">
                <a:solidFill>
                  <a:schemeClr val="accent5">
                    <a:lumMod val="75000"/>
                  </a:schemeClr>
                </a:solidFill>
              </a:rPr>
              <a:t>ROMANS</a:t>
            </a:r>
            <a:endParaRPr lang="ru-RU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7333" y="1011906"/>
            <a:ext cx="8596667" cy="1766920"/>
          </a:xfrm>
        </p:spPr>
        <p:txBody>
          <a:bodyPr>
            <a:noAutofit/>
          </a:bodyPr>
          <a:lstStyle/>
          <a:p>
            <a:r>
              <a:rPr lang="en-US" sz="1800" dirty="0"/>
              <a:t>In  55 B.C. the Roman general, Emperor Julius Caesar invaded Britain. A year later he came to Britain again. The final and successful Roman invasion of Britain was  in 43 A.D.</a:t>
            </a:r>
            <a:endParaRPr lang="ru-RU" sz="1800" dirty="0"/>
          </a:p>
          <a:p>
            <a:r>
              <a:rPr lang="en-US" sz="1800" b="1" dirty="0"/>
              <a:t>The Romans</a:t>
            </a:r>
            <a:r>
              <a:rPr lang="en-US" sz="1800" dirty="0"/>
              <a:t> controlled most of present-day England and Wales, </a:t>
            </a:r>
            <a:r>
              <a:rPr lang="en-US" sz="1800" dirty="0" smtClean="0"/>
              <a:t>(but </a:t>
            </a:r>
            <a:r>
              <a:rPr lang="en-US" sz="1800" dirty="0"/>
              <a:t>never Scotland)  and founded a  lot of cities that still exist </a:t>
            </a:r>
            <a:r>
              <a:rPr lang="en-US" sz="1800" dirty="0" smtClean="0"/>
              <a:t>today</a:t>
            </a:r>
            <a:r>
              <a:rPr lang="en-US" sz="1800" dirty="0"/>
              <a:t>. London, York,  </a:t>
            </a:r>
            <a:r>
              <a:rPr lang="en-US" sz="1800" dirty="0" smtClean="0"/>
              <a:t>Bath, Colchester</a:t>
            </a:r>
            <a:r>
              <a:rPr lang="en-US" sz="1800" dirty="0"/>
              <a:t>, Manchester, Lancaster were all Roman towns. </a:t>
            </a:r>
            <a:endParaRPr lang="ru-RU" sz="1800" dirty="0"/>
          </a:p>
        </p:txBody>
      </p:sp>
      <p:pic>
        <p:nvPicPr>
          <p:cNvPr id="2050" name="Picture 2" descr="Julius Caesar | Biography, Conquests, &amp; Facts | Britannic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76300" y="2976010"/>
            <a:ext cx="4841602" cy="3549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Ð Ð¾Ð¼Ð°Ð½ÑÐºÐ¸Ð¹ ÑÑÐ¸Ð»Ñ | ÐÑÑÐ¸ÑÐµÐºÑÑÑÐ° Ð¸ ÐÑÐ¾ÐµÐºÑÐ¸ÑÐ¾Ð²Ð°Ð½Ð¸Ðµ | Ð¡Ð¿ÑÐ°Ð²Ð¾ÑÐ½Ð¸Ðº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12871" y="2887110"/>
            <a:ext cx="3775754" cy="3364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7527925" y="6251726"/>
            <a:ext cx="30607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Roman style in London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503006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Рисунок 2"/>
          <p:cNvSpPr>
            <a:spLocks noGrp="1"/>
          </p:cNvSpPr>
          <p:nvPr>
            <p:ph type="pic" idx="1"/>
          </p:nvPr>
        </p:nvSpPr>
        <p:spPr/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7334" y="4702629"/>
            <a:ext cx="10206566" cy="1983179"/>
          </a:xfrm>
        </p:spPr>
        <p:txBody>
          <a:bodyPr>
            <a:normAutofit/>
          </a:bodyPr>
          <a:lstStyle/>
          <a:p>
            <a:r>
              <a:rPr lang="en-US" sz="1700" dirty="0"/>
              <a:t>All the cities with names now ending in -</a:t>
            </a:r>
            <a:r>
              <a:rPr lang="en-US" sz="1700" dirty="0" err="1"/>
              <a:t>chester</a:t>
            </a:r>
            <a:r>
              <a:rPr lang="en-US" sz="1700" dirty="0"/>
              <a:t>, -</a:t>
            </a:r>
            <a:r>
              <a:rPr lang="en-US" sz="1700" dirty="0" err="1"/>
              <a:t>cester</a:t>
            </a:r>
            <a:r>
              <a:rPr lang="en-US" sz="1700" dirty="0"/>
              <a:t> or –caster (the Latin word  </a:t>
            </a:r>
            <a:r>
              <a:rPr lang="en-US" sz="1700" i="1" dirty="0" err="1"/>
              <a:t>castrum</a:t>
            </a:r>
            <a:r>
              <a:rPr lang="en-US" sz="1700" i="1" dirty="0"/>
              <a:t>, </a:t>
            </a:r>
            <a:r>
              <a:rPr lang="en-US" sz="1700" dirty="0"/>
              <a:t>meaning "fortification.”) were founded by them.</a:t>
            </a:r>
            <a:endParaRPr lang="ru-RU" sz="1700" dirty="0"/>
          </a:p>
          <a:p>
            <a:r>
              <a:rPr lang="en-US" sz="1700" dirty="0"/>
              <a:t>The River Thames was quick way to transport goods between  Britain and the Continent and the Romans built the town of</a:t>
            </a:r>
            <a:r>
              <a:rPr lang="en-US" sz="1700" b="1" dirty="0"/>
              <a:t> </a:t>
            </a:r>
            <a:r>
              <a:rPr lang="en-US" sz="1700" b="1" dirty="0" err="1"/>
              <a:t>Londinium</a:t>
            </a:r>
            <a:r>
              <a:rPr lang="en-US" sz="1700" dirty="0"/>
              <a:t> there. </a:t>
            </a:r>
            <a:endParaRPr lang="ru-RU" sz="1700" dirty="0"/>
          </a:p>
          <a:p>
            <a:r>
              <a:rPr lang="en-US" sz="1700" dirty="0"/>
              <a:t>In 122 A.D. they built the </a:t>
            </a:r>
            <a:r>
              <a:rPr lang="en-US" sz="1700" b="1" dirty="0"/>
              <a:t>Hadrian Wall</a:t>
            </a:r>
            <a:r>
              <a:rPr lang="en-US" sz="1700" dirty="0"/>
              <a:t> (117 km) to protect Roman England from the tribes who lived in Scotland</a:t>
            </a:r>
            <a:endParaRPr lang="ru-RU" sz="1700" dirty="0"/>
          </a:p>
          <a:p>
            <a:endParaRPr lang="ru-RU" dirty="0"/>
          </a:p>
        </p:txBody>
      </p:sp>
      <p:pic>
        <p:nvPicPr>
          <p:cNvPr id="5" name="Picture 2" descr="History of Hadrian's Wall | English Heritag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7172" y="1093111"/>
            <a:ext cx="7340146" cy="3119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History of Hadrian's Wall | English Heritag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96646" y="726814"/>
            <a:ext cx="3982846" cy="3852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2770967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Рисунок 2"/>
          <p:cNvSpPr>
            <a:spLocks noGrp="1"/>
          </p:cNvSpPr>
          <p:nvPr>
            <p:ph type="pic" idx="1"/>
          </p:nvPr>
        </p:nvSpPr>
        <p:spPr/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7335" y="4551998"/>
            <a:ext cx="10282765" cy="2306002"/>
          </a:xfrm>
        </p:spPr>
        <p:txBody>
          <a:bodyPr>
            <a:normAutofit/>
          </a:bodyPr>
          <a:lstStyle/>
          <a:p>
            <a:r>
              <a:rPr lang="en-US" sz="2200" dirty="0">
                <a:solidFill>
                  <a:schemeClr val="tx1"/>
                </a:solidFill>
              </a:rPr>
              <a:t>Britain (not Scotland) was part of the Roman Empire for almost 400 </a:t>
            </a:r>
            <a:r>
              <a:rPr lang="en-US" sz="2200" dirty="0" smtClean="0">
                <a:solidFill>
                  <a:schemeClr val="tx1"/>
                </a:solidFill>
              </a:rPr>
              <a:t>years.</a:t>
            </a:r>
            <a:endParaRPr lang="ru-RU" sz="2200" dirty="0">
              <a:solidFill>
                <a:schemeClr val="tx1"/>
              </a:solidFill>
            </a:endParaRPr>
          </a:p>
          <a:p>
            <a:r>
              <a:rPr lang="en-US" sz="2200" dirty="0" smtClean="0">
                <a:solidFill>
                  <a:schemeClr val="tx1"/>
                </a:solidFill>
              </a:rPr>
              <a:t>The </a:t>
            </a:r>
            <a:r>
              <a:rPr lang="en-US" sz="2200" dirty="0">
                <a:solidFill>
                  <a:schemeClr val="tx1"/>
                </a:solidFill>
              </a:rPr>
              <a:t>romans left Britain in 410 A.D., </a:t>
            </a:r>
            <a:r>
              <a:rPr lang="en-US" sz="2200" dirty="0" smtClean="0">
                <a:solidFill>
                  <a:schemeClr val="tx1"/>
                </a:solidFill>
              </a:rPr>
              <a:t>their </a:t>
            </a:r>
            <a:r>
              <a:rPr lang="en-US" sz="2200" dirty="0">
                <a:solidFill>
                  <a:schemeClr val="tx1"/>
                </a:solidFill>
              </a:rPr>
              <a:t>legions were needed to protect </a:t>
            </a:r>
            <a:r>
              <a:rPr lang="en-US" sz="2200" dirty="0" smtClean="0">
                <a:solidFill>
                  <a:schemeClr val="tx1"/>
                </a:solidFill>
              </a:rPr>
              <a:t>Rome.</a:t>
            </a:r>
            <a:r>
              <a:rPr lang="ru-RU" sz="2200" dirty="0">
                <a:solidFill>
                  <a:schemeClr val="tx1"/>
                </a:solidFill>
              </a:rPr>
              <a:t> </a:t>
            </a:r>
          </a:p>
          <a:p>
            <a:r>
              <a:rPr lang="en-US" sz="2200" dirty="0" smtClean="0">
                <a:solidFill>
                  <a:schemeClr val="tx1"/>
                </a:solidFill>
              </a:rPr>
              <a:t>The </a:t>
            </a:r>
            <a:r>
              <a:rPr lang="en-US" sz="2200" dirty="0">
                <a:solidFill>
                  <a:schemeClr val="tx1"/>
                </a:solidFill>
              </a:rPr>
              <a:t>Romans changed the  </a:t>
            </a:r>
            <a:r>
              <a:rPr lang="en-US" sz="2200" dirty="0" smtClean="0">
                <a:solidFill>
                  <a:schemeClr val="tx1"/>
                </a:solidFill>
              </a:rPr>
              <a:t>country.</a:t>
            </a:r>
            <a:r>
              <a:rPr lang="ru-RU" sz="2200" dirty="0" smtClean="0">
                <a:solidFill>
                  <a:schemeClr val="tx1"/>
                </a:solidFill>
              </a:rPr>
              <a:t> </a:t>
            </a:r>
            <a:r>
              <a:rPr lang="en-US" sz="2200" dirty="0" smtClean="0">
                <a:solidFill>
                  <a:schemeClr val="tx1"/>
                </a:solidFill>
              </a:rPr>
              <a:t>They </a:t>
            </a:r>
            <a:r>
              <a:rPr lang="en-US" sz="2200" dirty="0">
                <a:solidFill>
                  <a:schemeClr val="tx1"/>
                </a:solidFill>
              </a:rPr>
              <a:t>gave Britain  calendar, law and legal system, </a:t>
            </a:r>
            <a:r>
              <a:rPr lang="en-US" sz="2200" dirty="0" smtClean="0">
                <a:solidFill>
                  <a:schemeClr val="tx1"/>
                </a:solidFill>
              </a:rPr>
              <a:t>straight </a:t>
            </a:r>
            <a:r>
              <a:rPr lang="en-US" sz="2200" dirty="0">
                <a:solidFill>
                  <a:schemeClr val="tx1"/>
                </a:solidFill>
              </a:rPr>
              <a:t>roads</a:t>
            </a:r>
            <a:r>
              <a:rPr lang="en-US" sz="2200" dirty="0" smtClean="0">
                <a:solidFill>
                  <a:schemeClr val="tx1"/>
                </a:solidFill>
              </a:rPr>
              <a:t>, </a:t>
            </a:r>
            <a:r>
              <a:rPr lang="en-US" sz="2200" dirty="0">
                <a:solidFill>
                  <a:schemeClr val="tx1"/>
                </a:solidFill>
              </a:rPr>
              <a:t>central </a:t>
            </a:r>
            <a:r>
              <a:rPr lang="en-US" sz="2200" dirty="0" smtClean="0">
                <a:solidFill>
                  <a:schemeClr val="tx1"/>
                </a:solidFill>
              </a:rPr>
              <a:t>heating, </a:t>
            </a:r>
            <a:r>
              <a:rPr lang="en-US" sz="2200" dirty="0">
                <a:solidFill>
                  <a:schemeClr val="tx1"/>
                </a:solidFill>
              </a:rPr>
              <a:t>aqueducts  (bridges for water</a:t>
            </a:r>
            <a:r>
              <a:rPr lang="en-US" sz="2200" dirty="0" smtClean="0">
                <a:solidFill>
                  <a:schemeClr val="tx1"/>
                </a:solidFill>
              </a:rPr>
              <a:t>)</a:t>
            </a:r>
            <a:endParaRPr lang="ru-RU" sz="2200" dirty="0">
              <a:solidFill>
                <a:schemeClr val="tx1"/>
              </a:solidFill>
            </a:endParaRPr>
          </a:p>
        </p:txBody>
      </p:sp>
      <p:pic>
        <p:nvPicPr>
          <p:cNvPr id="6146" name="Picture 2" descr="Римские развалины в Лондоне | Знаю все!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179095"/>
            <a:ext cx="3669632" cy="2486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Римские корни Британской Империи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68603" y="765657"/>
            <a:ext cx="4401455" cy="33010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Лондонская стена (London Wall) описание и фото - Великобритания: Лондон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77664" y="1672526"/>
            <a:ext cx="3240240" cy="2430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116978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3" y="4455318"/>
            <a:ext cx="8596667" cy="566738"/>
          </a:xfrm>
        </p:spPr>
        <p:txBody>
          <a:bodyPr/>
          <a:lstStyle/>
          <a:p>
            <a:r>
              <a:rPr lang="en-US" b="1" dirty="0" smtClean="0">
                <a:solidFill>
                  <a:schemeClr val="accent5">
                    <a:lumMod val="75000"/>
                  </a:schemeClr>
                </a:solidFill>
              </a:rPr>
              <a:t>Anglo-Saxons</a:t>
            </a:r>
            <a:endParaRPr lang="ru-RU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7331" y="5022056"/>
            <a:ext cx="8596667" cy="1835944"/>
          </a:xfrm>
        </p:spPr>
        <p:txBody>
          <a:bodyPr>
            <a:noAutofit/>
          </a:bodyPr>
          <a:lstStyle/>
          <a:p>
            <a:r>
              <a:rPr lang="en-US" sz="1400" dirty="0">
                <a:solidFill>
                  <a:schemeClr val="tx1"/>
                </a:solidFill>
              </a:rPr>
              <a:t>The Romans  had  left ,  there was no strong army to defend Britain, and tribes called the Angle, Saxon, and Jute (the Anglo-Saxons) invaded. They left their homelands in northern   Germany,   Denmark and northern   Holland. They settled in Britain near rivers and  the sea.</a:t>
            </a:r>
            <a:endParaRPr lang="ru-RU" sz="1400" dirty="0">
              <a:solidFill>
                <a:schemeClr val="tx1"/>
              </a:solidFill>
            </a:endParaRPr>
          </a:p>
          <a:p>
            <a:r>
              <a:rPr lang="en-US" sz="1400" b="1" dirty="0">
                <a:solidFill>
                  <a:schemeClr val="tx1"/>
                </a:solidFill>
              </a:rPr>
              <a:t>The Anglo-Saxons</a:t>
            </a:r>
            <a:r>
              <a:rPr lang="en-US" sz="1400" dirty="0">
                <a:solidFill>
                  <a:schemeClr val="tx1"/>
                </a:solidFill>
              </a:rPr>
              <a:t> ruled most of Britain but never conquered   Cornwall in the south-west, Wales and Scotland.	</a:t>
            </a:r>
            <a:endParaRPr lang="ru-RU" sz="1400" dirty="0">
              <a:solidFill>
                <a:schemeClr val="tx1"/>
              </a:solidFill>
            </a:endParaRPr>
          </a:p>
          <a:p>
            <a:r>
              <a:rPr lang="en-US" sz="1400" b="1" dirty="0">
                <a:solidFill>
                  <a:schemeClr val="tx1"/>
                </a:solidFill>
              </a:rPr>
              <a:t> They divided  Britain  into the Seven Kingdoms,</a:t>
            </a:r>
            <a:r>
              <a:rPr lang="en-US" sz="1400" dirty="0">
                <a:solidFill>
                  <a:schemeClr val="tx1"/>
                </a:solidFill>
              </a:rPr>
              <a:t>  each with its own royal family. </a:t>
            </a:r>
            <a:endParaRPr lang="ru-RU" sz="1400" dirty="0">
              <a:solidFill>
                <a:schemeClr val="tx1"/>
              </a:solidFill>
            </a:endParaRPr>
          </a:p>
          <a:p>
            <a:r>
              <a:rPr lang="en-US" sz="1400" dirty="0">
                <a:solidFill>
                  <a:schemeClr val="tx1"/>
                </a:solidFill>
              </a:rPr>
              <a:t>They ruled in  England for about 500 years . However, unlike the Romans, the Anglo-Saxons never 'went home'; many people living in  Britain today have Anglo Saxon ancestors. The name  England even comes from the Saxon word 'Angle-Land</a:t>
            </a:r>
            <a:r>
              <a:rPr lang="en-US" sz="1400" dirty="0" smtClean="0">
                <a:solidFill>
                  <a:schemeClr val="tx1"/>
                </a:solidFill>
              </a:rPr>
              <a:t>'.</a:t>
            </a:r>
            <a:endParaRPr lang="ru-RU" sz="1400" dirty="0">
              <a:solidFill>
                <a:schemeClr val="tx1"/>
              </a:solidFill>
            </a:endParaRPr>
          </a:p>
        </p:txBody>
      </p:sp>
      <p:pic>
        <p:nvPicPr>
          <p:cNvPr id="7174" name="Picture 6" descr="Англосаксы: вторжение в Британию | ВИКИНГИ | Яндекс Дзен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9730" y="482916"/>
            <a:ext cx="5364000" cy="402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9462" name="AutoShape 6" descr="The Hodgson Clan Websit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9464" name="AutoShape 8" descr="The Hodgson Clan Website"/>
          <p:cNvSpPr>
            <a:spLocks noGrp="1" noChangeAspect="1" noChangeArrowheads="1"/>
          </p:cNvSpPr>
          <p:nvPr>
            <p:ph type="pic" idx="1"/>
          </p:nvPr>
        </p:nvSpPr>
        <p:spPr bwMode="auto"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348826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3" y="4455318"/>
            <a:ext cx="8596667" cy="566738"/>
          </a:xfrm>
        </p:spPr>
        <p:txBody>
          <a:bodyPr/>
          <a:lstStyle/>
          <a:p>
            <a:r>
              <a:rPr lang="en-US" b="1" dirty="0">
                <a:solidFill>
                  <a:schemeClr val="accent5">
                    <a:lumMod val="75000"/>
                  </a:schemeClr>
                </a:solidFill>
              </a:rPr>
              <a:t>Vikings</a:t>
            </a:r>
            <a:endParaRPr lang="ru-RU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/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7331" y="5022056"/>
            <a:ext cx="8596667" cy="1835944"/>
          </a:xfrm>
        </p:spPr>
        <p:txBody>
          <a:bodyPr>
            <a:normAutofit fontScale="92500" lnSpcReduction="10000"/>
          </a:bodyPr>
          <a:lstStyle/>
          <a:p>
            <a:r>
              <a:rPr lang="en-US" dirty="0">
                <a:solidFill>
                  <a:schemeClr val="tx1"/>
                </a:solidFill>
              </a:rPr>
              <a:t>The Vikings began to attack </a:t>
            </a:r>
            <a:r>
              <a:rPr lang="en-US" dirty="0" smtClean="0">
                <a:solidFill>
                  <a:schemeClr val="tx1"/>
                </a:solidFill>
              </a:rPr>
              <a:t>Britain in </a:t>
            </a:r>
            <a:r>
              <a:rPr lang="en-US" dirty="0">
                <a:solidFill>
                  <a:schemeClr val="tx1"/>
                </a:solidFill>
              </a:rPr>
              <a:t>the 9th Century AD and stayed </a:t>
            </a:r>
            <a:r>
              <a:rPr lang="en-US" dirty="0" smtClean="0">
                <a:solidFill>
                  <a:schemeClr val="tx1"/>
                </a:solidFill>
              </a:rPr>
              <a:t>for </a:t>
            </a:r>
            <a:r>
              <a:rPr lang="en-US" dirty="0">
                <a:solidFill>
                  <a:schemeClr val="tx1"/>
                </a:solidFill>
              </a:rPr>
              <a:t>over 200 years.</a:t>
            </a:r>
            <a:endParaRPr lang="ru-RU" dirty="0">
              <a:solidFill>
                <a:schemeClr val="tx1"/>
              </a:solidFill>
            </a:endParaRPr>
          </a:p>
          <a:p>
            <a:r>
              <a:rPr lang="en-US" dirty="0">
                <a:solidFill>
                  <a:schemeClr val="tx1"/>
                </a:solidFill>
              </a:rPr>
              <a:t>The Vikings </a:t>
            </a:r>
            <a:r>
              <a:rPr lang="en-US" dirty="0" smtClean="0">
                <a:solidFill>
                  <a:schemeClr val="tx1"/>
                </a:solidFill>
              </a:rPr>
              <a:t>or </a:t>
            </a:r>
            <a:r>
              <a:rPr lang="en-US" dirty="0">
                <a:solidFill>
                  <a:schemeClr val="tx1"/>
                </a:solidFill>
              </a:rPr>
              <a:t>the </a:t>
            </a:r>
            <a:r>
              <a:rPr lang="en-US" dirty="0" smtClean="0">
                <a:solidFill>
                  <a:schemeClr val="tx1"/>
                </a:solidFill>
              </a:rPr>
              <a:t>Norsemen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en-US" dirty="0" smtClean="0">
                <a:solidFill>
                  <a:schemeClr val="tx1"/>
                </a:solidFill>
              </a:rPr>
              <a:t>('people </a:t>
            </a:r>
            <a:r>
              <a:rPr lang="en-US" dirty="0">
                <a:solidFill>
                  <a:schemeClr val="tx1"/>
                </a:solidFill>
              </a:rPr>
              <a:t>from the North') came across the North Sea. The Vikings made their home here. They drove the Saxons out of part of the country and took it for themselves.</a:t>
            </a:r>
            <a:endParaRPr lang="ru-RU" dirty="0">
              <a:solidFill>
                <a:schemeClr val="tx1"/>
              </a:solidFill>
            </a:endParaRPr>
          </a:p>
          <a:p>
            <a:r>
              <a:rPr lang="en-US" dirty="0" smtClean="0">
                <a:solidFill>
                  <a:schemeClr val="tx1"/>
                </a:solidFill>
              </a:rPr>
              <a:t>In the </a:t>
            </a:r>
            <a:r>
              <a:rPr lang="en-US" dirty="0">
                <a:solidFill>
                  <a:schemeClr val="tx1"/>
                </a:solidFill>
              </a:rPr>
              <a:t>10 century, the Danes invaded the Northeast of England, and founded a new kingdom known as the </a:t>
            </a:r>
            <a:r>
              <a:rPr lang="en-US" i="1" dirty="0">
                <a:solidFill>
                  <a:schemeClr val="tx1"/>
                </a:solidFill>
              </a:rPr>
              <a:t>Danelaw.</a:t>
            </a:r>
            <a:endParaRPr lang="ru-RU" dirty="0">
              <a:solidFill>
                <a:schemeClr val="tx1"/>
              </a:solidFill>
            </a:endParaRPr>
          </a:p>
          <a:p>
            <a:r>
              <a:rPr lang="en-US" dirty="0">
                <a:solidFill>
                  <a:schemeClr val="tx1"/>
                </a:solidFill>
              </a:rPr>
              <a:t>Many Vikings were great </a:t>
            </a:r>
            <a:r>
              <a:rPr lang="en-US" dirty="0" smtClean="0">
                <a:solidFill>
                  <a:schemeClr val="tx1"/>
                </a:solidFill>
              </a:rPr>
              <a:t>travelers </a:t>
            </a:r>
            <a:r>
              <a:rPr lang="en-US" dirty="0">
                <a:solidFill>
                  <a:schemeClr val="tx1"/>
                </a:solidFill>
              </a:rPr>
              <a:t>and sailed all over Europe and the Atlantic Ocean in their </a:t>
            </a:r>
            <a:r>
              <a:rPr lang="en-US" dirty="0" smtClean="0">
                <a:solidFill>
                  <a:schemeClr val="tx1"/>
                </a:solidFill>
              </a:rPr>
              <a:t>long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en-US" dirty="0" smtClean="0">
                <a:solidFill>
                  <a:schemeClr val="tx1"/>
                </a:solidFill>
              </a:rPr>
              <a:t>ships </a:t>
            </a:r>
            <a:r>
              <a:rPr lang="en-US" dirty="0">
                <a:solidFill>
                  <a:schemeClr val="tx1"/>
                </a:solidFill>
              </a:rPr>
              <a:t>and they could travel up rivers too. Most Vikings were simply searching for better land for their farms.</a:t>
            </a:r>
            <a:endParaRPr lang="ru-RU" dirty="0">
              <a:solidFill>
                <a:schemeClr val="tx1"/>
              </a:solidFill>
            </a:endParaRPr>
          </a:p>
          <a:p>
            <a:r>
              <a:rPr lang="en-US" dirty="0">
                <a:solidFill>
                  <a:schemeClr val="tx1"/>
                </a:solidFill>
              </a:rPr>
              <a:t> Some of the names of places in Britain are made up of Viking words.   (place names ending in –by </a:t>
            </a:r>
            <a:r>
              <a:rPr lang="en-US" dirty="0" err="1">
                <a:solidFill>
                  <a:schemeClr val="tx1"/>
                </a:solidFill>
              </a:rPr>
              <a:t>eg</a:t>
            </a:r>
            <a:r>
              <a:rPr lang="en-US" dirty="0">
                <a:solidFill>
                  <a:schemeClr val="tx1"/>
                </a:solidFill>
              </a:rPr>
              <a:t>. Derby, Rugby, Selby, Grimsby    –</a:t>
            </a:r>
            <a:r>
              <a:rPr lang="en-US" b="1" dirty="0">
                <a:solidFill>
                  <a:schemeClr val="tx1"/>
                </a:solidFill>
              </a:rPr>
              <a:t>by</a:t>
            </a:r>
            <a:r>
              <a:rPr lang="en-US" dirty="0">
                <a:solidFill>
                  <a:schemeClr val="tx1"/>
                </a:solidFill>
              </a:rPr>
              <a:t> meant farm or homestead (village). 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8194" name="Picture 2" descr="Викинги - Возникновение и Исчезновение, Завоевательные Походы, Корабли и  Дружины, Военное Искусство, Оружие, Язык, Религия и Общественное Устройство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8094" y="845705"/>
            <a:ext cx="4588510" cy="3326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Корабли викингов | Ровесник Века | Яндекс Дзен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23665" y="1069657"/>
            <a:ext cx="5181799" cy="36690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626585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chemeClr val="accent5">
                    <a:lumMod val="50000"/>
                  </a:schemeClr>
                </a:solidFill>
              </a:rPr>
              <a:t>The Middle </a:t>
            </a:r>
            <a:r>
              <a:rPr lang="en-US" b="1" dirty="0" smtClean="0">
                <a:solidFill>
                  <a:schemeClr val="accent5">
                    <a:lumMod val="50000"/>
                  </a:schemeClr>
                </a:solidFill>
              </a:rPr>
              <a:t>Ages</a:t>
            </a:r>
            <a:endParaRPr lang="ru-RU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/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1262062"/>
          </a:xfrm>
        </p:spPr>
        <p:txBody>
          <a:bodyPr>
            <a:normAutofit/>
          </a:bodyPr>
          <a:lstStyle/>
          <a:p>
            <a:r>
              <a:rPr lang="en-US" sz="2000" b="1" dirty="0"/>
              <a:t>The Middle Ages </a:t>
            </a:r>
            <a:r>
              <a:rPr lang="en-US" sz="2000" dirty="0"/>
              <a:t>in Britain cover a long period- from Norman Conquest, which began in 1066, to the  Black Death of 1348, the Hundred Years' War with France and the War of the Roses, which ended in 1485.</a:t>
            </a:r>
            <a:endParaRPr lang="ru-RU" sz="2000" dirty="0"/>
          </a:p>
        </p:txBody>
      </p:sp>
      <p:pic>
        <p:nvPicPr>
          <p:cNvPr id="9218" name="Picture 2" descr="Life in the UK. Часть 3. История Средних веков | Belarus2UK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48576" y="1125376"/>
            <a:ext cx="4227091" cy="3004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Столетняя война между Англией и Францией 1337 1453: причины, ход и итоги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15904" y="1299234"/>
            <a:ext cx="6373176" cy="32179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50273395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4455318"/>
            <a:ext cx="8596667" cy="566738"/>
          </a:xfrm>
        </p:spPr>
        <p:txBody>
          <a:bodyPr/>
          <a:lstStyle/>
          <a:p>
            <a:r>
              <a:rPr lang="en-US" b="1" dirty="0" smtClean="0">
                <a:solidFill>
                  <a:schemeClr val="accent5">
                    <a:lumMod val="75000"/>
                  </a:schemeClr>
                </a:solidFill>
              </a:rPr>
              <a:t>Normans</a:t>
            </a:r>
            <a:endParaRPr lang="ru-RU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/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7333" y="5022056"/>
            <a:ext cx="8596667" cy="1667502"/>
          </a:xfrm>
        </p:spPr>
        <p:txBody>
          <a:bodyPr>
            <a:normAutofit/>
          </a:bodyPr>
          <a:lstStyle/>
          <a:p>
            <a:r>
              <a:rPr lang="en-US" sz="1500" dirty="0">
                <a:solidFill>
                  <a:schemeClr val="tx1"/>
                </a:solidFill>
              </a:rPr>
              <a:t>Edward the Confessor ( Anglo-Saxon king) died in 1066. He had no children.</a:t>
            </a:r>
            <a:endParaRPr lang="ru-RU" sz="1500" dirty="0">
              <a:solidFill>
                <a:schemeClr val="tx1"/>
              </a:solidFill>
            </a:endParaRPr>
          </a:p>
          <a:p>
            <a:r>
              <a:rPr lang="en-US" sz="1500" dirty="0">
                <a:solidFill>
                  <a:schemeClr val="tx1"/>
                </a:solidFill>
              </a:rPr>
              <a:t>Harold, the Earl of </a:t>
            </a:r>
            <a:r>
              <a:rPr lang="en-US" sz="1500" dirty="0" err="1">
                <a:solidFill>
                  <a:schemeClr val="tx1"/>
                </a:solidFill>
              </a:rPr>
              <a:t>Wessex</a:t>
            </a:r>
            <a:r>
              <a:rPr lang="en-US" sz="1500" dirty="0">
                <a:solidFill>
                  <a:schemeClr val="tx1"/>
                </a:solidFill>
              </a:rPr>
              <a:t>, crowned himself king. William of Normandy who was the distant cousin of Edward   refused to accept it  and invaded England with 12,000 soldiers in 1066.</a:t>
            </a:r>
            <a:endParaRPr lang="ru-RU" sz="1500" dirty="0">
              <a:solidFill>
                <a:schemeClr val="tx1"/>
              </a:solidFill>
            </a:endParaRPr>
          </a:p>
          <a:p>
            <a:r>
              <a:rPr lang="en-US" sz="1500" dirty="0">
                <a:solidFill>
                  <a:schemeClr val="tx1"/>
                </a:solidFill>
              </a:rPr>
              <a:t> Harold ( the last Saxon king)  was killed by an arrow in his eye at the battle of Hastings and William </a:t>
            </a:r>
            <a:r>
              <a:rPr lang="en-US" sz="1500" b="1" dirty="0">
                <a:solidFill>
                  <a:schemeClr val="tx1"/>
                </a:solidFill>
              </a:rPr>
              <a:t>the Conqueror </a:t>
            </a:r>
            <a:r>
              <a:rPr lang="en-US" sz="1500" dirty="0">
                <a:solidFill>
                  <a:schemeClr val="tx1"/>
                </a:solidFill>
              </a:rPr>
              <a:t>became the king</a:t>
            </a:r>
            <a:r>
              <a:rPr lang="en-US" sz="1500" b="1" dirty="0">
                <a:solidFill>
                  <a:schemeClr val="tx1"/>
                </a:solidFill>
              </a:rPr>
              <a:t> </a:t>
            </a:r>
            <a:r>
              <a:rPr lang="en-US" sz="1500" dirty="0">
                <a:solidFill>
                  <a:schemeClr val="tx1"/>
                </a:solidFill>
              </a:rPr>
              <a:t>of England.</a:t>
            </a:r>
            <a:endParaRPr lang="ru-RU" sz="1500" dirty="0">
              <a:solidFill>
                <a:schemeClr val="tx1"/>
              </a:solidFill>
            </a:endParaRPr>
          </a:p>
          <a:p>
            <a:endParaRPr lang="ru-RU" dirty="0"/>
          </a:p>
        </p:txBody>
      </p:sp>
      <p:pic>
        <p:nvPicPr>
          <p:cNvPr id="1026" name="Picture 2" descr="Edward The Confessor - Historic UK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7314" y="1123335"/>
            <a:ext cx="5927860" cy="3048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10 Things You May Not Know About William the Conqueror - HISTORY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55507" y="542131"/>
            <a:ext cx="4479925" cy="4479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91831689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Рисунок 2"/>
          <p:cNvSpPr>
            <a:spLocks noGrp="1"/>
          </p:cNvSpPr>
          <p:nvPr>
            <p:ph type="pic" idx="1"/>
          </p:nvPr>
        </p:nvSpPr>
        <p:spPr/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7332" y="4455318"/>
            <a:ext cx="8596667" cy="2402682"/>
          </a:xfrm>
        </p:spPr>
        <p:txBody>
          <a:bodyPr>
            <a:normAutofit lnSpcReduction="10000"/>
          </a:bodyPr>
          <a:lstStyle/>
          <a:p>
            <a:r>
              <a:rPr lang="en-US" sz="1600" dirty="0">
                <a:solidFill>
                  <a:schemeClr val="tx1"/>
                </a:solidFill>
              </a:rPr>
              <a:t>The Normans were people who lived in Normandy in Northern  France. They were originally Vikings from Scandinavia. On the Norman side were professional soldiers</a:t>
            </a:r>
            <a:endParaRPr lang="ru-RU" sz="1600" dirty="0">
              <a:solidFill>
                <a:schemeClr val="tx1"/>
              </a:solidFill>
            </a:endParaRPr>
          </a:p>
          <a:p>
            <a:r>
              <a:rPr lang="en-US" sz="1600" dirty="0">
                <a:solidFill>
                  <a:schemeClr val="tx1"/>
                </a:solidFill>
              </a:rPr>
              <a:t>The first castles were built by the Normans.  They needed to protect their new kingdom.</a:t>
            </a:r>
            <a:endParaRPr lang="ru-RU" sz="1600" dirty="0">
              <a:solidFill>
                <a:schemeClr val="tx1"/>
              </a:solidFill>
            </a:endParaRPr>
          </a:p>
          <a:p>
            <a:r>
              <a:rPr lang="en-US" sz="1600" dirty="0">
                <a:solidFill>
                  <a:schemeClr val="tx1"/>
                </a:solidFill>
              </a:rPr>
              <a:t> The Normans  imposed a feudal system and carried out a</a:t>
            </a:r>
            <a:r>
              <a:rPr lang="en-US" sz="1600" b="1" dirty="0">
                <a:solidFill>
                  <a:schemeClr val="tx1"/>
                </a:solidFill>
              </a:rPr>
              <a:t> census ( </a:t>
            </a:r>
            <a:r>
              <a:rPr lang="ru-RU" sz="1600" b="1" dirty="0">
                <a:solidFill>
                  <a:schemeClr val="tx1"/>
                </a:solidFill>
              </a:rPr>
              <a:t>перепись</a:t>
            </a:r>
            <a:r>
              <a:rPr lang="en-US" sz="1600" b="1" dirty="0">
                <a:solidFill>
                  <a:schemeClr val="tx1"/>
                </a:solidFill>
              </a:rPr>
              <a:t>)</a:t>
            </a:r>
            <a:r>
              <a:rPr lang="en-US" sz="1600" dirty="0">
                <a:solidFill>
                  <a:schemeClr val="tx1"/>
                </a:solidFill>
              </a:rPr>
              <a:t> of the country. The </a:t>
            </a:r>
            <a:r>
              <a:rPr lang="en-US" sz="1600" b="1" dirty="0">
                <a:solidFill>
                  <a:schemeClr val="tx1"/>
                </a:solidFill>
              </a:rPr>
              <a:t>Domesday Book</a:t>
            </a:r>
            <a:r>
              <a:rPr lang="en-US" sz="1600" dirty="0">
                <a:solidFill>
                  <a:schemeClr val="tx1"/>
                </a:solidFill>
              </a:rPr>
              <a:t> was the first national census. Britain   was a land ruled by Frenchmen, </a:t>
            </a:r>
            <a:endParaRPr lang="ru-RU" sz="1600" dirty="0">
              <a:solidFill>
                <a:schemeClr val="tx1"/>
              </a:solidFill>
            </a:endParaRPr>
          </a:p>
          <a:p>
            <a:r>
              <a:rPr lang="en-US" sz="1600" dirty="0">
                <a:solidFill>
                  <a:schemeClr val="tx1"/>
                </a:solidFill>
              </a:rPr>
              <a:t>In 1067, William started building the </a:t>
            </a:r>
            <a:r>
              <a:rPr lang="en-US" sz="1600" b="1" dirty="0">
                <a:solidFill>
                  <a:schemeClr val="tx1"/>
                </a:solidFill>
              </a:rPr>
              <a:t>Tower of London</a:t>
            </a:r>
            <a:endParaRPr lang="ru-RU" sz="1600" dirty="0">
              <a:solidFill>
                <a:schemeClr val="tx1"/>
              </a:solidFill>
            </a:endParaRPr>
          </a:p>
          <a:p>
            <a:r>
              <a:rPr lang="en-US" sz="1600" dirty="0">
                <a:solidFill>
                  <a:schemeClr val="tx1"/>
                </a:solidFill>
              </a:rPr>
              <a:t>French became the official language of England, and remained that way until 1362.</a:t>
            </a:r>
            <a:endParaRPr lang="ru-RU" sz="1600" dirty="0">
              <a:solidFill>
                <a:schemeClr val="tx1"/>
              </a:solidFill>
            </a:endParaRPr>
          </a:p>
          <a:p>
            <a:endParaRPr lang="ru-RU" dirty="0"/>
          </a:p>
        </p:txBody>
      </p:sp>
      <p:pic>
        <p:nvPicPr>
          <p:cNvPr id="2050" name="Picture 2" descr="The Normans: Overview of the Conquerors of England - Histor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7041" y="120065"/>
            <a:ext cx="4104941" cy="4104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Tower of London Tickets | Buy Tour Tickets | VisitBritain US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32901" y="765927"/>
            <a:ext cx="5905500" cy="3324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26435916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711" y="-20187"/>
            <a:ext cx="8596668" cy="555812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>
                <a:solidFill>
                  <a:schemeClr val="accent5">
                    <a:lumMod val="75000"/>
                  </a:schemeClr>
                </a:solidFill>
              </a:rPr>
              <a:t>14-15 centuries</a:t>
            </a:r>
            <a:endParaRPr lang="ru-RU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769291" y="537778"/>
            <a:ext cx="64127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Hundred Years' War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677334" y="866588"/>
            <a:ext cx="85966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“Hundred Years' War “  with  France   </a:t>
            </a:r>
            <a:r>
              <a:rPr lang="en-US" b="1"/>
              <a:t>1337 -  1453</a:t>
            </a:r>
            <a:br>
              <a:rPr lang="en-US" b="1"/>
            </a:br>
            <a:r>
              <a:rPr lang="en-US"/>
              <a:t>The name was  given to a series of related conflicts fought over the course of more than a century between England and France.</a:t>
            </a:r>
            <a:endParaRPr lang="ru-RU"/>
          </a:p>
        </p:txBody>
      </p:sp>
      <p:pic>
        <p:nvPicPr>
          <p:cNvPr id="1026" name="Picture 2" descr="Столетняя война — Википедия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7313" y="2304732"/>
            <a:ext cx="2644775" cy="3592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Столетняя война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34645" y="2672225"/>
            <a:ext cx="48768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50785323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>
                <a:solidFill>
                  <a:schemeClr val="accent5">
                    <a:lumMod val="75000"/>
                  </a:schemeClr>
                </a:solidFill>
              </a:rPr>
              <a:t>The Black Death</a:t>
            </a:r>
            <a:endParaRPr lang="ru-RU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270000"/>
            <a:ext cx="8596668" cy="3880773"/>
          </a:xfrm>
        </p:spPr>
        <p:txBody>
          <a:bodyPr/>
          <a:lstStyle/>
          <a:p>
            <a:r>
              <a:rPr lang="en-US" b="1" dirty="0"/>
              <a:t>1348- 1349 </a:t>
            </a:r>
            <a:r>
              <a:rPr lang="ru-RU" b="1" dirty="0" smtClean="0"/>
              <a:t>-</a:t>
            </a:r>
            <a:r>
              <a:rPr lang="en-US" b="1" dirty="0" smtClean="0"/>
              <a:t> </a:t>
            </a:r>
            <a:r>
              <a:rPr lang="en-US" b="1" dirty="0"/>
              <a:t>The Black Death </a:t>
            </a:r>
            <a:r>
              <a:rPr lang="en-US" dirty="0"/>
              <a:t>(bubonic </a:t>
            </a:r>
            <a:r>
              <a:rPr lang="en-US" dirty="0" smtClean="0"/>
              <a:t>plagu</a:t>
            </a:r>
            <a:r>
              <a:rPr lang="en-US" dirty="0"/>
              <a:t>e</a:t>
            </a:r>
            <a:r>
              <a:rPr lang="en-US" dirty="0" smtClean="0"/>
              <a:t>) arrived </a:t>
            </a:r>
            <a:r>
              <a:rPr lang="en-US" dirty="0"/>
              <a:t>in </a:t>
            </a:r>
            <a:r>
              <a:rPr lang="en-US" dirty="0" smtClean="0"/>
              <a:t>England </a:t>
            </a:r>
            <a:r>
              <a:rPr lang="en-US" dirty="0"/>
              <a:t>and killed nearly half of the </a:t>
            </a:r>
            <a:r>
              <a:rPr lang="en-US" dirty="0" smtClean="0"/>
              <a:t>population.</a:t>
            </a:r>
            <a:endParaRPr lang="ru-RU" dirty="0"/>
          </a:p>
        </p:txBody>
      </p:sp>
      <p:pic>
        <p:nvPicPr>
          <p:cNvPr id="2050" name="Picture 2" descr="Black Death - Causes, Symptoms &amp; Impact - HISTOR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7334" y="1930400"/>
            <a:ext cx="4575175" cy="4575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Fast and lethal, the Black Death spread more than a mile per day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10011" y="2487813"/>
            <a:ext cx="5253231" cy="3323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55456855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8248" y="0"/>
            <a:ext cx="8596668" cy="711200"/>
          </a:xfrm>
        </p:spPr>
        <p:txBody>
          <a:bodyPr/>
          <a:lstStyle/>
          <a:p>
            <a:pPr algn="ctr"/>
            <a:r>
              <a:rPr lang="en-US" b="1" dirty="0">
                <a:solidFill>
                  <a:schemeClr val="accent4">
                    <a:lumMod val="75000"/>
                  </a:schemeClr>
                </a:solidFill>
              </a:rPr>
              <a:t>The War of </a:t>
            </a:r>
            <a:r>
              <a:rPr lang="en-US" b="1" dirty="0" smtClean="0">
                <a:solidFill>
                  <a:schemeClr val="accent4">
                    <a:lumMod val="75000"/>
                  </a:schemeClr>
                </a:solidFill>
              </a:rPr>
              <a:t>Rose</a:t>
            </a:r>
            <a:r>
              <a:rPr lang="en-US" b="1" dirty="0">
                <a:solidFill>
                  <a:schemeClr val="accent4">
                    <a:lumMod val="75000"/>
                  </a:schemeClr>
                </a:solidFill>
              </a:rPr>
              <a:t>s</a:t>
            </a:r>
            <a:endParaRPr lang="ru-RU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88686" y="711200"/>
            <a:ext cx="9506230" cy="3880773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The Wars of the Roses were a series of civil wars fought in medieval England from 1455 to 1487. For </a:t>
            </a:r>
            <a:r>
              <a:rPr lang="en-US" dirty="0" smtClean="0"/>
              <a:t>thirty </a:t>
            </a:r>
            <a:r>
              <a:rPr lang="en-US" dirty="0"/>
              <a:t>two years, a bitter struggle for the English throne was between two branches of the same family, </a:t>
            </a:r>
            <a:r>
              <a:rPr lang="en-US" b="1" dirty="0"/>
              <a:t>the</a:t>
            </a:r>
            <a:r>
              <a:rPr lang="en-US" dirty="0"/>
              <a:t> </a:t>
            </a:r>
            <a:r>
              <a:rPr lang="en-US" b="1" dirty="0"/>
              <a:t>House of York</a:t>
            </a:r>
            <a:r>
              <a:rPr lang="en-US" dirty="0"/>
              <a:t> and </a:t>
            </a:r>
            <a:r>
              <a:rPr lang="en-US" b="1" dirty="0"/>
              <a:t>the House of Lancaster</a:t>
            </a:r>
            <a:r>
              <a:rPr lang="en-US" dirty="0"/>
              <a:t>. Each house was represented by a rose </a:t>
            </a:r>
            <a:r>
              <a:rPr lang="en-US" dirty="0" smtClean="0"/>
              <a:t>(red </a:t>
            </a:r>
            <a:r>
              <a:rPr lang="en-US" dirty="0"/>
              <a:t>and white</a:t>
            </a:r>
            <a:r>
              <a:rPr lang="en-US" dirty="0" smtClean="0"/>
              <a:t>).</a:t>
            </a:r>
          </a:p>
          <a:p>
            <a:pPr marL="0" indent="0">
              <a:buNone/>
            </a:pPr>
            <a:r>
              <a:rPr lang="en-US" b="1" dirty="0" smtClean="0"/>
              <a:t>The </a:t>
            </a:r>
            <a:r>
              <a:rPr lang="en-US" b="1" dirty="0"/>
              <a:t>War of the Roses</a:t>
            </a:r>
            <a:r>
              <a:rPr lang="en-US" dirty="0"/>
              <a:t> began in 1455, when many barons were sure  that the Lancaster family came to the English throne by force. The York family  were the rightful kings.</a:t>
            </a:r>
            <a:endParaRPr lang="ru-RU" dirty="0"/>
          </a:p>
          <a:p>
            <a:pPr marL="0" indent="0">
              <a:buNone/>
            </a:pPr>
            <a:r>
              <a:rPr lang="en-US" dirty="0" smtClean="0"/>
              <a:t>In </a:t>
            </a:r>
            <a:r>
              <a:rPr lang="en-US" dirty="0"/>
              <a:t>1485, Henry Tudor (1457-1509), became Henry VII, founder of </a:t>
            </a:r>
            <a:r>
              <a:rPr lang="en-US" b="1" dirty="0"/>
              <a:t>the House of Tudor</a:t>
            </a:r>
            <a:r>
              <a:rPr lang="en-US" dirty="0" smtClean="0"/>
              <a:t>.</a:t>
            </a:r>
            <a:endParaRPr lang="ru-RU" dirty="0"/>
          </a:p>
        </p:txBody>
      </p:sp>
      <p:pic>
        <p:nvPicPr>
          <p:cNvPr id="3074" name="Picture 2" descr="Wars of the Roses | Summary, History, Family Tree, &amp; Facts | Britannic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1225" y="3097212"/>
            <a:ext cx="4635950" cy="3408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Wars of the Roses - Children's British History Encyclopedi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18200" y="3572798"/>
            <a:ext cx="4762500" cy="2305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28837660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63309" y="209550"/>
            <a:ext cx="4923366" cy="847725"/>
          </a:xfrm>
        </p:spPr>
        <p:txBody>
          <a:bodyPr/>
          <a:lstStyle/>
          <a:p>
            <a:pPr algn="ctr"/>
            <a:r>
              <a:rPr lang="en-US" b="1" dirty="0" smtClean="0">
                <a:solidFill>
                  <a:schemeClr val="accent5">
                    <a:lumMod val="75000"/>
                  </a:schemeClr>
                </a:solidFill>
              </a:rPr>
              <a:t>Tudors</a:t>
            </a:r>
            <a:endParaRPr lang="ru-RU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80975" y="760414"/>
            <a:ext cx="9658350" cy="3880773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Tudors </a:t>
            </a:r>
            <a:r>
              <a:rPr lang="en-US" dirty="0"/>
              <a:t>ruled for 118 years.</a:t>
            </a:r>
            <a:endParaRPr lang="ru-RU" dirty="0"/>
          </a:p>
          <a:p>
            <a:pPr marL="0" indent="0">
              <a:buNone/>
            </a:pPr>
            <a:r>
              <a:rPr lang="en-US" dirty="0" smtClean="0"/>
              <a:t>Tudor </a:t>
            </a:r>
            <a:r>
              <a:rPr lang="en-US" dirty="0"/>
              <a:t>England had two of the strongest monarchs ever to sit on the </a:t>
            </a:r>
            <a:r>
              <a:rPr lang="en-US" dirty="0" smtClean="0"/>
              <a:t>English throne</a:t>
            </a:r>
            <a:r>
              <a:rPr lang="en-US" dirty="0"/>
              <a:t>: Henry VIII and his daughter Elizabeth I.</a:t>
            </a:r>
            <a:endParaRPr lang="ru-RU" dirty="0"/>
          </a:p>
          <a:p>
            <a:pPr marL="0" indent="0">
              <a:buNone/>
            </a:pPr>
            <a:r>
              <a:rPr lang="en-US" dirty="0"/>
              <a:t>Henry </a:t>
            </a:r>
            <a:r>
              <a:rPr lang="en-US" dirty="0" err="1"/>
              <a:t>Vlll</a:t>
            </a:r>
            <a:r>
              <a:rPr lang="en-US" dirty="0"/>
              <a:t> was famous for marrying six times and beheading two of his wives!</a:t>
            </a:r>
            <a:endParaRPr lang="ru-RU" dirty="0"/>
          </a:p>
          <a:p>
            <a:pPr marL="0" indent="0">
              <a:buNone/>
            </a:pPr>
            <a:r>
              <a:rPr lang="en-US" dirty="0"/>
              <a:t>In 1533, Henry VIII divorced  his catholic wife, proclaimed himself </a:t>
            </a:r>
            <a:r>
              <a:rPr lang="ru-RU" dirty="0" smtClean="0"/>
              <a:t> </a:t>
            </a:r>
            <a:r>
              <a:rPr lang="en-US" dirty="0" smtClean="0"/>
              <a:t> the head </a:t>
            </a:r>
            <a:r>
              <a:rPr lang="en-US" dirty="0"/>
              <a:t>of </a:t>
            </a:r>
            <a:r>
              <a:rPr lang="en-US" b="1" dirty="0"/>
              <a:t>the </a:t>
            </a:r>
            <a:r>
              <a:rPr lang="en-US" b="1" i="1" dirty="0"/>
              <a:t>Church of England</a:t>
            </a:r>
            <a:r>
              <a:rPr lang="en-US" b="1" dirty="0"/>
              <a:t>. </a:t>
            </a:r>
            <a:r>
              <a:rPr lang="en-US" dirty="0"/>
              <a:t>He nationalized all monasteries </a:t>
            </a:r>
            <a:r>
              <a:rPr lang="en-US" dirty="0" smtClean="0"/>
              <a:t>and </a:t>
            </a:r>
            <a:r>
              <a:rPr lang="en-US" dirty="0"/>
              <a:t>became very rich. </a:t>
            </a:r>
            <a:endParaRPr lang="ru-RU" dirty="0"/>
          </a:p>
        </p:txBody>
      </p:sp>
      <p:pic>
        <p:nvPicPr>
          <p:cNvPr id="4098" name="Picture 2" descr="Henry VIII - Wikipedi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839325" y="2805970"/>
            <a:ext cx="1920085" cy="3376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hurch of England launches commission to tackle housing crisis – Show Hous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73553" y="3133057"/>
            <a:ext cx="4851400" cy="3228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Divorced, beheaded, survived… the wives of Henry VIII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2014" y="3638382"/>
            <a:ext cx="3594353" cy="2389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476875" y="6361444"/>
            <a:ext cx="33242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i="1" dirty="0"/>
              <a:t>Church of England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12891807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0"/>
            <a:ext cx="8596668" cy="1320800"/>
          </a:xfrm>
        </p:spPr>
        <p:txBody>
          <a:bodyPr/>
          <a:lstStyle/>
          <a:p>
            <a:pPr algn="ctr"/>
            <a:r>
              <a:rPr lang="en-US" dirty="0">
                <a:solidFill>
                  <a:schemeClr val="accent5">
                    <a:lumMod val="75000"/>
                  </a:schemeClr>
                </a:solidFill>
              </a:rPr>
              <a:t>Elizabeth I</a:t>
            </a:r>
            <a:endParaRPr lang="ru-RU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660400"/>
            <a:ext cx="8596668" cy="3880773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Elizabeth I's rule was the Golden Age of English history. Under her rule, England advanced in such areas as foreign trade, exploration, literature, and the arts.</a:t>
            </a:r>
            <a:endParaRPr lang="ru-RU" dirty="0"/>
          </a:p>
          <a:p>
            <a:pPr marL="0" indent="0">
              <a:buNone/>
            </a:pPr>
            <a:r>
              <a:rPr lang="en-US" dirty="0"/>
              <a:t> It was an age of great navigators like Sir Francis Drake , the  philosopher Francis Bacon (1561-1626), and playwrights William Shakespeare (1564-1616</a:t>
            </a:r>
            <a:r>
              <a:rPr lang="en-US" dirty="0" smtClean="0"/>
              <a:t>).</a:t>
            </a:r>
            <a:endParaRPr lang="ru-RU" dirty="0"/>
          </a:p>
        </p:txBody>
      </p:sp>
      <p:pic>
        <p:nvPicPr>
          <p:cNvPr id="5122" name="Picture 2" descr="Елизавета I — Википедия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0375" y="2312987"/>
            <a:ext cx="2600325" cy="3800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Королева Елизавета I оказалась автором неизвестного перевода с латыни |  Коммерсантъ UK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13150" y="2253585"/>
            <a:ext cx="74295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57556124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228600"/>
            <a:ext cx="8596668" cy="1320800"/>
          </a:xfrm>
        </p:spPr>
        <p:txBody>
          <a:bodyPr/>
          <a:lstStyle/>
          <a:p>
            <a:pPr algn="ctr"/>
            <a:r>
              <a:rPr lang="en-US" b="1" dirty="0" smtClean="0">
                <a:solidFill>
                  <a:schemeClr val="accent5">
                    <a:lumMod val="75000"/>
                  </a:schemeClr>
                </a:solidFill>
              </a:rPr>
              <a:t>Stuarts</a:t>
            </a:r>
            <a:endParaRPr lang="ru-RU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889000"/>
            <a:ext cx="8596668" cy="3880773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 </a:t>
            </a:r>
            <a:r>
              <a:rPr lang="en-US" dirty="0"/>
              <a:t>The Stuart era began when James  ( king of Scotland) succeeded Elizabeth I. </a:t>
            </a:r>
            <a:endParaRPr lang="ru-RU" dirty="0"/>
          </a:p>
          <a:p>
            <a:pPr marL="0" indent="0">
              <a:buNone/>
            </a:pPr>
            <a:r>
              <a:rPr lang="en-US" dirty="0"/>
              <a:t> Charles I (1600-1649) was eager to unify Britain and Ireland.  His policies, however, were unpopular among the people. Charles ruled by royal decree (without Parliament)</a:t>
            </a:r>
            <a:endParaRPr lang="ru-RU" dirty="0"/>
          </a:p>
          <a:p>
            <a:pPr marL="0" indent="0">
              <a:buNone/>
            </a:pPr>
            <a:r>
              <a:rPr lang="en-US" dirty="0"/>
              <a:t>Eventually it  culminated in </a:t>
            </a:r>
            <a:r>
              <a:rPr lang="en-US" b="1" dirty="0"/>
              <a:t>the </a:t>
            </a:r>
            <a:r>
              <a:rPr lang="en-US" b="1" i="1" dirty="0"/>
              <a:t>English Civil War</a:t>
            </a:r>
            <a:r>
              <a:rPr lang="en-US" dirty="0"/>
              <a:t> (1642-1651</a:t>
            </a:r>
            <a:r>
              <a:rPr lang="en-US" dirty="0" smtClean="0"/>
              <a:t>)</a:t>
            </a:r>
            <a:endParaRPr lang="ru-RU" dirty="0"/>
          </a:p>
        </p:txBody>
      </p:sp>
      <p:pic>
        <p:nvPicPr>
          <p:cNvPr id="6146" name="Picture 2" descr="Charles I of England - Wikipedi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87658" y="2686050"/>
            <a:ext cx="2219092" cy="3830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First English Civil War - Wikipedi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06607" y="2776537"/>
            <a:ext cx="4867537" cy="3236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5193420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64634" y="477839"/>
            <a:ext cx="8596668" cy="995361"/>
          </a:xfrm>
        </p:spPr>
        <p:txBody>
          <a:bodyPr/>
          <a:lstStyle/>
          <a:p>
            <a:r>
              <a:rPr lang="en-US" dirty="0"/>
              <a:t>Charles was beheaded, and </a:t>
            </a:r>
            <a:r>
              <a:rPr lang="en-US" b="1" dirty="0"/>
              <a:t>the puritan Oliver Cromwel</a:t>
            </a:r>
            <a:r>
              <a:rPr lang="en-US" dirty="0"/>
              <a:t>l (1599-1658) ruled the country as a dictator. </a:t>
            </a:r>
            <a:r>
              <a:rPr lang="en-US" dirty="0" smtClean="0"/>
              <a:t>Charles </a:t>
            </a:r>
            <a:r>
              <a:rPr lang="en-US" dirty="0"/>
              <a:t>II was invited to return, and resumed the throne  in May 1660</a:t>
            </a:r>
            <a:r>
              <a:rPr lang="en-US" dirty="0" smtClean="0"/>
              <a:t>.</a:t>
            </a:r>
            <a:endParaRPr lang="ru-RU" dirty="0"/>
          </a:p>
        </p:txBody>
      </p:sp>
      <p:pic>
        <p:nvPicPr>
          <p:cNvPr id="7170" name="Picture 2" descr="Execution of Charles I - Wikipedi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4634" y="1754394"/>
            <a:ext cx="4550594" cy="40083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365131" y="5762709"/>
            <a:ext cx="314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Execution of Charles I</a:t>
            </a:r>
            <a:endParaRPr lang="ru-RU" dirty="0"/>
          </a:p>
        </p:txBody>
      </p:sp>
      <p:pic>
        <p:nvPicPr>
          <p:cNvPr id="7172" name="Picture 4" descr="Oliver Cromwell, the man who wouldn't be k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54929" y="1473200"/>
            <a:ext cx="6608472" cy="41148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90028850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0"/>
            <a:ext cx="8596668" cy="1320800"/>
          </a:xfrm>
        </p:spPr>
        <p:txBody>
          <a:bodyPr/>
          <a:lstStyle/>
          <a:p>
            <a:pPr algn="ctr"/>
            <a:r>
              <a:rPr lang="en-US" b="1" dirty="0">
                <a:solidFill>
                  <a:schemeClr val="accent5">
                    <a:lumMod val="75000"/>
                  </a:schemeClr>
                </a:solidFill>
              </a:rPr>
              <a:t>18 century</a:t>
            </a:r>
            <a:endParaRPr lang="ru-RU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660400"/>
            <a:ext cx="8596668" cy="3880773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The </a:t>
            </a:r>
            <a:r>
              <a:rPr lang="en-US" b="1" i="1" dirty="0"/>
              <a:t>American War of Independe</a:t>
            </a:r>
            <a:r>
              <a:rPr lang="en-US" i="1" dirty="0"/>
              <a:t>nce</a:t>
            </a:r>
            <a:r>
              <a:rPr lang="en-US" dirty="0"/>
              <a:t> (1776-1782) broke out and in 1782 </a:t>
            </a:r>
            <a:r>
              <a:rPr lang="en-US" dirty="0" smtClean="0"/>
              <a:t>13 American </a:t>
            </a:r>
            <a:r>
              <a:rPr lang="en-US" dirty="0"/>
              <a:t>colonies were finally granted their independence, forming the United States of America</a:t>
            </a:r>
            <a:r>
              <a:rPr lang="en-US" dirty="0" smtClean="0"/>
              <a:t>.</a:t>
            </a:r>
            <a:r>
              <a:rPr lang="en-US" dirty="0"/>
              <a:t/>
            </a:r>
            <a:br>
              <a:rPr lang="en-US" dirty="0"/>
            </a:br>
            <a:r>
              <a:rPr lang="en-US" b="1" dirty="0"/>
              <a:t>Great Britain</a:t>
            </a:r>
            <a:r>
              <a:rPr lang="en-US" dirty="0"/>
              <a:t> (England, Scotland and Wales) and Ireland were formally joined under </a:t>
            </a:r>
            <a:r>
              <a:rPr lang="en-US" b="1" dirty="0"/>
              <a:t>the Act of</a:t>
            </a:r>
            <a:r>
              <a:rPr lang="en-US" dirty="0"/>
              <a:t> </a:t>
            </a:r>
            <a:r>
              <a:rPr lang="en-US" b="1" dirty="0"/>
              <a:t>Union</a:t>
            </a:r>
            <a:r>
              <a:rPr lang="en-US" dirty="0"/>
              <a:t> to create </a:t>
            </a:r>
            <a:r>
              <a:rPr lang="en-US" b="1" dirty="0"/>
              <a:t>the United Kingdom</a:t>
            </a:r>
            <a:r>
              <a:rPr lang="en-US" dirty="0"/>
              <a:t> in 1801</a:t>
            </a:r>
            <a:r>
              <a:rPr lang="en-US" dirty="0" smtClean="0"/>
              <a:t>.</a:t>
            </a:r>
            <a:endParaRPr lang="ru-RU" dirty="0"/>
          </a:p>
        </p:txBody>
      </p:sp>
      <p:pic>
        <p:nvPicPr>
          <p:cNvPr id="8194" name="Picture 2" descr="American War of Independence: Key battles | National Army Museu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7334" y="2600786"/>
            <a:ext cx="5855143" cy="3215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202" name="Picture 10" descr="Treaty of Union - Wikipedi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24774" y="1981200"/>
            <a:ext cx="2435225" cy="4468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42695992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165100"/>
            <a:ext cx="8596668" cy="1320800"/>
          </a:xfrm>
        </p:spPr>
        <p:txBody>
          <a:bodyPr/>
          <a:lstStyle/>
          <a:p>
            <a:pPr algn="ctr"/>
            <a:r>
              <a:rPr lang="en-US" b="1" dirty="0">
                <a:solidFill>
                  <a:schemeClr val="accent5"/>
                </a:solidFill>
              </a:rPr>
              <a:t>Victorian </a:t>
            </a:r>
            <a:r>
              <a:rPr lang="en-US" b="1" dirty="0" smtClean="0">
                <a:solidFill>
                  <a:schemeClr val="accent5"/>
                </a:solidFill>
              </a:rPr>
              <a:t>Britain (1837-1901)</a:t>
            </a:r>
            <a:endParaRPr lang="ru-RU" dirty="0">
              <a:solidFill>
                <a:schemeClr val="accent5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825500"/>
            <a:ext cx="8596668" cy="388077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600" b="1" dirty="0">
                <a:solidFill>
                  <a:schemeClr val="tx1"/>
                </a:solidFill>
              </a:rPr>
              <a:t>Victoria</a:t>
            </a:r>
            <a:r>
              <a:rPr lang="en-US" sz="1600" dirty="0">
                <a:solidFill>
                  <a:schemeClr val="tx1"/>
                </a:solidFill>
              </a:rPr>
              <a:t> was part of a family of Germans</a:t>
            </a:r>
            <a:r>
              <a:rPr lang="en-US" sz="1600" dirty="0" smtClean="0">
                <a:solidFill>
                  <a:schemeClr val="tx1"/>
                </a:solidFill>
              </a:rPr>
              <a:t>, who </a:t>
            </a:r>
            <a:r>
              <a:rPr lang="en-US" sz="1600" dirty="0">
                <a:solidFill>
                  <a:schemeClr val="tx1"/>
                </a:solidFill>
              </a:rPr>
              <a:t>came from Hanover</a:t>
            </a:r>
            <a:r>
              <a:rPr lang="en-US" sz="1600" dirty="0" smtClean="0">
                <a:solidFill>
                  <a:schemeClr val="tx1"/>
                </a:solidFill>
              </a:rPr>
              <a:t>. </a:t>
            </a:r>
            <a:r>
              <a:rPr lang="en-US" sz="1600" dirty="0">
                <a:solidFill>
                  <a:schemeClr val="tx1"/>
                </a:solidFill>
              </a:rPr>
              <a:t>Queen Victoria came to the throne when she was only 18 in </a:t>
            </a:r>
            <a:r>
              <a:rPr lang="en-US" sz="1600" dirty="0" smtClean="0">
                <a:solidFill>
                  <a:schemeClr val="tx1"/>
                </a:solidFill>
              </a:rPr>
              <a:t>1837. Victoria </a:t>
            </a:r>
            <a:r>
              <a:rPr lang="en-US" sz="1600" dirty="0">
                <a:solidFill>
                  <a:schemeClr val="tx1"/>
                </a:solidFill>
              </a:rPr>
              <a:t>married her cousin,  a German Prince in </a:t>
            </a:r>
            <a:r>
              <a:rPr lang="en-US" sz="1600" dirty="0" smtClean="0">
                <a:solidFill>
                  <a:schemeClr val="tx1"/>
                </a:solidFill>
              </a:rPr>
              <a:t>1840.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smtClean="0">
                <a:solidFill>
                  <a:schemeClr val="tx1"/>
                </a:solidFill>
              </a:rPr>
              <a:t>Victoria </a:t>
            </a:r>
            <a:r>
              <a:rPr lang="en-US" sz="1600" dirty="0">
                <a:solidFill>
                  <a:schemeClr val="tx1"/>
                </a:solidFill>
              </a:rPr>
              <a:t>had nine children, 40 grand-children and 37 great-grandchildren, scattered all over </a:t>
            </a:r>
            <a:r>
              <a:rPr lang="en-US" sz="1600" dirty="0" smtClean="0">
                <a:solidFill>
                  <a:schemeClr val="tx1"/>
                </a:solidFill>
              </a:rPr>
              <a:t>Europe. Victoria </a:t>
            </a:r>
            <a:r>
              <a:rPr lang="en-US" sz="1600" dirty="0">
                <a:solidFill>
                  <a:schemeClr val="tx1"/>
                </a:solidFill>
              </a:rPr>
              <a:t>was known as the grandmother of Europe – her children had married European royalty and played key roles in European affairs</a:t>
            </a:r>
            <a:r>
              <a:rPr lang="en-US" sz="1600" dirty="0" smtClean="0">
                <a:solidFill>
                  <a:schemeClr val="tx1"/>
                </a:solidFill>
              </a:rPr>
              <a:t>. Britain </a:t>
            </a:r>
            <a:r>
              <a:rPr lang="en-US" sz="1600" dirty="0">
                <a:solidFill>
                  <a:schemeClr val="tx1"/>
                </a:solidFill>
              </a:rPr>
              <a:t>became the most powerful country in the world, with the largest empire that had ever existed, ruling a quarter of the world's </a:t>
            </a:r>
            <a:r>
              <a:rPr lang="en-US" sz="1600" dirty="0" smtClean="0">
                <a:solidFill>
                  <a:schemeClr val="tx1"/>
                </a:solidFill>
              </a:rPr>
              <a:t>population</a:t>
            </a:r>
            <a:r>
              <a:rPr lang="en-US" sz="1600" dirty="0">
                <a:solidFill>
                  <a:schemeClr val="tx1"/>
                </a:solidFill>
              </a:rPr>
              <a:t>.</a:t>
            </a:r>
            <a:endParaRPr lang="ru-RU" sz="1600" dirty="0">
              <a:solidFill>
                <a:schemeClr val="tx1"/>
              </a:solidFill>
            </a:endParaRPr>
          </a:p>
        </p:txBody>
      </p:sp>
      <p:pic>
        <p:nvPicPr>
          <p:cNvPr id="9218" name="Picture 2" descr="Victoria | Biography, Reign, Family, &amp; Facts | Britannic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9246" y="2753186"/>
            <a:ext cx="2687828" cy="375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19th C Ship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35474" y="2765886"/>
            <a:ext cx="5922711" cy="3148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48723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165100"/>
            <a:ext cx="8596668" cy="1320800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 smtClean="0">
                <a:solidFill>
                  <a:schemeClr val="accent5"/>
                </a:solidFill>
              </a:rPr>
              <a:t>20</a:t>
            </a:r>
            <a:r>
              <a:rPr lang="ru-RU" sz="4000" b="1" dirty="0" smtClean="0">
                <a:solidFill>
                  <a:schemeClr val="accent5"/>
                </a:solidFill>
              </a:rPr>
              <a:t> </a:t>
            </a:r>
            <a:r>
              <a:rPr lang="en-US" sz="4000" b="1" dirty="0" smtClean="0">
                <a:solidFill>
                  <a:schemeClr val="accent5"/>
                </a:solidFill>
              </a:rPr>
              <a:t>century</a:t>
            </a:r>
            <a:endParaRPr lang="ru-RU" sz="4000" dirty="0">
              <a:solidFill>
                <a:schemeClr val="accent5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825500"/>
            <a:ext cx="8596668" cy="388077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/>
              <a:t>The 20th century is a period </a:t>
            </a:r>
            <a:r>
              <a:rPr lang="en-US" sz="2400" dirty="0" smtClean="0"/>
              <a:t>characterized </a:t>
            </a:r>
            <a:r>
              <a:rPr lang="en-US" sz="2400" dirty="0"/>
              <a:t>by the disintegration of Britain's colonial </a:t>
            </a:r>
            <a:r>
              <a:rPr lang="en-US" sz="2400" dirty="0" smtClean="0"/>
              <a:t>empire</a:t>
            </a:r>
            <a:r>
              <a:rPr lang="ru-RU" sz="2400" dirty="0"/>
              <a:t>.</a:t>
            </a:r>
          </a:p>
        </p:txBody>
      </p:sp>
      <p:pic>
        <p:nvPicPr>
          <p:cNvPr id="10244" name="Picture 4" descr="Колониальная политика Англии в во второй четверти 19 века. - Взгляды  Редьярда Киплинга на английскую колониальную политику Англии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99006" y="3050842"/>
            <a:ext cx="5715000" cy="2647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3367496" y="3244334"/>
            <a:ext cx="545700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dirty="0" smtClean="0">
                <a:solidFill>
                  <a:srgbClr val="202122"/>
                </a:solidFill>
                <a:latin typeface="Arial Rounded MT Bold" pitchFamily="34" charset="0"/>
                <a:ea typeface="Times New Roman" pitchFamily="18" charset="0"/>
                <a:cs typeface="Arial" pitchFamily="34" charset="0"/>
              </a:rPr>
              <a:t>The British Empire at its territorial peak in 1921</a:t>
            </a:r>
            <a:endParaRPr lang="en-US" sz="28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367496" y="3244334"/>
            <a:ext cx="545700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dirty="0" smtClean="0">
                <a:solidFill>
                  <a:srgbClr val="202122"/>
                </a:solidFill>
                <a:latin typeface="Arial Rounded MT Bold" pitchFamily="34" charset="0"/>
                <a:ea typeface="Times New Roman" pitchFamily="18" charset="0"/>
                <a:cs typeface="Arial" pitchFamily="34" charset="0"/>
              </a:rPr>
              <a:t>The British Empire at its territorial peak in 1921</a:t>
            </a:r>
            <a:endParaRPr lang="en-US" sz="2800" dirty="0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2675108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6534" y="534989"/>
            <a:ext cx="8596668" cy="3880773"/>
          </a:xfrm>
        </p:spPr>
        <p:txBody>
          <a:bodyPr/>
          <a:lstStyle/>
          <a:p>
            <a:pPr marL="0" indent="0">
              <a:buNone/>
            </a:pPr>
            <a:r>
              <a:rPr lang="en-US" b="1" dirty="0"/>
              <a:t>The </a:t>
            </a:r>
            <a:r>
              <a:rPr lang="en-US" b="1" i="1" dirty="0" err="1"/>
              <a:t>Windsors</a:t>
            </a:r>
            <a:r>
              <a:rPr lang="en-US" i="1" dirty="0"/>
              <a:t> is the family name of the Royal family. King George the 5</a:t>
            </a:r>
            <a:r>
              <a:rPr lang="en-US" i="1" baseline="30000" dirty="0"/>
              <a:t>th</a:t>
            </a:r>
            <a:r>
              <a:rPr lang="en-US" i="1" dirty="0"/>
              <a:t> changed the family name, it was </a:t>
            </a:r>
            <a:r>
              <a:rPr lang="en-US" b="1" i="1" dirty="0"/>
              <a:t>Saxe-Coburg and Gotha</a:t>
            </a:r>
            <a:r>
              <a:rPr lang="en-US" i="1" dirty="0"/>
              <a:t> but during the </a:t>
            </a:r>
            <a:r>
              <a:rPr lang="en-US" dirty="0"/>
              <a:t>First World War it sounded better for the king not to have a German sounded name.</a:t>
            </a:r>
            <a:endParaRPr lang="ru-RU" dirty="0"/>
          </a:p>
        </p:txBody>
      </p:sp>
      <p:pic>
        <p:nvPicPr>
          <p:cNvPr id="11266" name="Picture 2" descr="George V of the United Kingdom - Wikiquot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90212" y="1811338"/>
            <a:ext cx="3234881" cy="4068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House of Saxe-Coburg and Gotha - Wikipedi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99099" y="1614956"/>
            <a:ext cx="4410075" cy="4461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20029149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50334" y="534989"/>
            <a:ext cx="8596668" cy="3880773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In 1936, Edward VIII (1894-1972) abdicated </a:t>
            </a:r>
            <a:r>
              <a:rPr lang="en-US" dirty="0" smtClean="0"/>
              <a:t>to </a:t>
            </a:r>
            <a:r>
              <a:rPr lang="en-US" dirty="0"/>
              <a:t>marry Wallis Simpson, a twice divorced American woman. His brother then unexpectedly became George VI (1895-1952) after the scandal</a:t>
            </a:r>
            <a:r>
              <a:rPr lang="en-US" dirty="0" smtClean="0"/>
              <a:t>.</a:t>
            </a:r>
            <a:endParaRPr lang="ru-RU" dirty="0"/>
          </a:p>
        </p:txBody>
      </p:sp>
      <p:pic>
        <p:nvPicPr>
          <p:cNvPr id="12290" name="Picture 2" descr="Edward VIII - Wikipedi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4850" y="1632045"/>
            <a:ext cx="3209030" cy="47814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 descr="Симпсон, Уоллис — Википедия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48668" y="1762918"/>
            <a:ext cx="3414178" cy="4327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2294" name="Picture 6" descr="George VI - Simple English Wikipedia, the free encyclopedia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017634" y="2138362"/>
            <a:ext cx="2751259" cy="3576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727200" y="6413500"/>
            <a:ext cx="22733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Edward VIII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5588000" y="6044168"/>
            <a:ext cx="2552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Wallis Simpson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9756966" y="5715000"/>
            <a:ext cx="1955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George VI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22475551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1134" y="534989"/>
            <a:ext cx="8596668" cy="3880773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In 1952,  Elizabeth II,  became  the queen at the age of 26.   In 1947 she married Philip, Duke of Edinburgh, with whom she has four children: Charles, </a:t>
            </a:r>
            <a:r>
              <a:rPr lang="en-US" dirty="0" smtClean="0"/>
              <a:t>Anne,</a:t>
            </a:r>
            <a:r>
              <a:rPr lang="en-US" dirty="0"/>
              <a:t>  Andrew and Edward.</a:t>
            </a:r>
            <a:endParaRPr lang="ru-RU" dirty="0"/>
          </a:p>
          <a:p>
            <a:pPr marL="0" indent="0">
              <a:buNone/>
            </a:pPr>
            <a:r>
              <a:rPr lang="en-US" dirty="0"/>
              <a:t>In 2017, she became the first British monarch to reach a</a:t>
            </a:r>
            <a:r>
              <a:rPr lang="en-US" b="1" dirty="0"/>
              <a:t> Sapphire Jubilee.</a:t>
            </a:r>
            <a:r>
              <a:rPr lang="en-US" dirty="0"/>
              <a:t> ( 65 years of her reign), She is the longest-lived and longest-reigning British monarch. </a:t>
            </a:r>
            <a:endParaRPr lang="ru-RU" dirty="0"/>
          </a:p>
          <a:p>
            <a:endParaRPr lang="ru-RU" dirty="0"/>
          </a:p>
        </p:txBody>
      </p:sp>
      <p:pic>
        <p:nvPicPr>
          <p:cNvPr id="13314" name="Picture 2" descr="Королева Елизавета II: история в фотографиях | Marie Clair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5290" y="2747198"/>
            <a:ext cx="3406110" cy="2537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4" descr="Елизавета II — Википедия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91785" y="2747197"/>
            <a:ext cx="2466174" cy="3252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3318" name="Picture 6" descr="Что делает королевская семья Великобритании ежедневно?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33063" y="3124685"/>
            <a:ext cx="5164305" cy="2582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66735502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accent5"/>
                </a:solidFill>
              </a:rPr>
              <a:t>Thank you for attention</a:t>
            </a:r>
            <a:endParaRPr lang="ru-RU" dirty="0">
              <a:solidFill>
                <a:schemeClr val="accent5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43044205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Желтый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Аспект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383</TotalTime>
  <Words>1223</Words>
  <Application>Microsoft Office PowerPoint</Application>
  <PresentationFormat>Произвольный</PresentationFormat>
  <Paragraphs>82</Paragraphs>
  <Slides>27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28" baseType="lpstr">
      <vt:lpstr>Аспект</vt:lpstr>
      <vt:lpstr> A BRIEF HISTORY OF THE UNITED KINGDOM</vt:lpstr>
      <vt:lpstr>Слайд 2</vt:lpstr>
      <vt:lpstr>PREHISTORIC BRITAIN</vt:lpstr>
      <vt:lpstr>Слайд 4</vt:lpstr>
      <vt:lpstr>Слайд 5</vt:lpstr>
      <vt:lpstr>ROMANS</vt:lpstr>
      <vt:lpstr>Слайд 7</vt:lpstr>
      <vt:lpstr>Слайд 8</vt:lpstr>
      <vt:lpstr>Anglo-Saxons</vt:lpstr>
      <vt:lpstr>Vikings</vt:lpstr>
      <vt:lpstr>The Middle Ages</vt:lpstr>
      <vt:lpstr>Normans</vt:lpstr>
      <vt:lpstr>Слайд 13</vt:lpstr>
      <vt:lpstr>14-15 centuries</vt:lpstr>
      <vt:lpstr>The Black Death</vt:lpstr>
      <vt:lpstr>The War of Roses</vt:lpstr>
      <vt:lpstr>Tudors</vt:lpstr>
      <vt:lpstr>Elizabeth I</vt:lpstr>
      <vt:lpstr>Stuarts</vt:lpstr>
      <vt:lpstr>Слайд 20</vt:lpstr>
      <vt:lpstr>18 century</vt:lpstr>
      <vt:lpstr>Victorian Britain (1837-1901)</vt:lpstr>
      <vt:lpstr>20 century</vt:lpstr>
      <vt:lpstr>Слайд 24</vt:lpstr>
      <vt:lpstr>Слайд 25</vt:lpstr>
      <vt:lpstr>Слайд 26</vt:lpstr>
      <vt:lpstr>Thank you for attention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BRIEF HISTORY OF THE UNITED KINGDOM</dc:title>
  <dc:creator>Максим</dc:creator>
  <cp:lastModifiedBy>Пользователь</cp:lastModifiedBy>
  <cp:revision>61</cp:revision>
  <dcterms:created xsi:type="dcterms:W3CDTF">2020-11-20T17:57:46Z</dcterms:created>
  <dcterms:modified xsi:type="dcterms:W3CDTF">2022-03-10T20:12:54Z</dcterms:modified>
</cp:coreProperties>
</file>