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52"/>
  </p:notesMasterIdLst>
  <p:sldIdLst>
    <p:sldId id="256" r:id="rId2"/>
    <p:sldId id="257" r:id="rId3"/>
    <p:sldId id="304" r:id="rId4"/>
    <p:sldId id="305" r:id="rId5"/>
    <p:sldId id="306" r:id="rId6"/>
    <p:sldId id="307" r:id="rId7"/>
    <p:sldId id="308" r:id="rId8"/>
    <p:sldId id="309" r:id="rId9"/>
    <p:sldId id="310" r:id="rId10"/>
    <p:sldId id="311" r:id="rId11"/>
    <p:sldId id="258" r:id="rId12"/>
    <p:sldId id="259" r:id="rId13"/>
    <p:sldId id="268" r:id="rId14"/>
    <p:sldId id="284" r:id="rId15"/>
    <p:sldId id="285" r:id="rId16"/>
    <p:sldId id="286" r:id="rId17"/>
    <p:sldId id="287" r:id="rId18"/>
    <p:sldId id="289" r:id="rId19"/>
    <p:sldId id="288" r:id="rId20"/>
    <p:sldId id="290" r:id="rId21"/>
    <p:sldId id="291" r:id="rId22"/>
    <p:sldId id="292" r:id="rId23"/>
    <p:sldId id="293" r:id="rId24"/>
    <p:sldId id="294" r:id="rId25"/>
    <p:sldId id="295" r:id="rId26"/>
    <p:sldId id="296" r:id="rId27"/>
    <p:sldId id="297" r:id="rId28"/>
    <p:sldId id="298" r:id="rId29"/>
    <p:sldId id="299" r:id="rId30"/>
    <p:sldId id="301" r:id="rId31"/>
    <p:sldId id="300" r:id="rId32"/>
    <p:sldId id="302" r:id="rId33"/>
    <p:sldId id="303" r:id="rId34"/>
    <p:sldId id="272" r:id="rId35"/>
    <p:sldId id="273" r:id="rId36"/>
    <p:sldId id="275" r:id="rId37"/>
    <p:sldId id="276" r:id="rId38"/>
    <p:sldId id="277" r:id="rId39"/>
    <p:sldId id="278" r:id="rId40"/>
    <p:sldId id="279" r:id="rId41"/>
    <p:sldId id="280" r:id="rId42"/>
    <p:sldId id="282" r:id="rId43"/>
    <p:sldId id="281" r:id="rId44"/>
    <p:sldId id="283" r:id="rId45"/>
    <p:sldId id="312" r:id="rId46"/>
    <p:sldId id="313" r:id="rId47"/>
    <p:sldId id="314" r:id="rId48"/>
    <p:sldId id="315" r:id="rId49"/>
    <p:sldId id="316" r:id="rId50"/>
    <p:sldId id="317" r:id="rId5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1" d="100"/>
          <a:sy n="51" d="100"/>
        </p:scale>
        <p:origin x="1262" y="4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7D882A-41F3-4017-BFA0-2710ACCC04A5}" type="datetimeFigureOut">
              <a:rPr lang="ru-RU" smtClean="0"/>
              <a:t>05.02.2025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3E61A6-AB5F-421E-B9A5-3F6D19DE7D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09127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3E61A6-AB5F-421E-B9A5-3F6D19DE7DBC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92552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B5CF5-6452-4F1E-86D9-75B93C5265F3}" type="datetimeFigureOut">
              <a:rPr lang="ru-RU" smtClean="0"/>
              <a:t>05.02.2025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E69A4-FE58-4428-878D-6A4FE67647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73710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B5CF5-6452-4F1E-86D9-75B93C5265F3}" type="datetimeFigureOut">
              <a:rPr lang="ru-RU" smtClean="0"/>
              <a:t>05.02.2025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E69A4-FE58-4428-878D-6A4FE67647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71624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B5CF5-6452-4F1E-86D9-75B93C5265F3}" type="datetimeFigureOut">
              <a:rPr lang="ru-RU" smtClean="0"/>
              <a:t>05.02.2025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E69A4-FE58-4428-878D-6A4FE67647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65121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B5CF5-6452-4F1E-86D9-75B93C5265F3}" type="datetimeFigureOut">
              <a:rPr lang="ru-RU" smtClean="0"/>
              <a:t>05.02.2025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E69A4-FE58-4428-878D-6A4FE67647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55928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B5CF5-6452-4F1E-86D9-75B93C5265F3}" type="datetimeFigureOut">
              <a:rPr lang="ru-RU" smtClean="0"/>
              <a:t>05.02.2025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E69A4-FE58-4428-878D-6A4FE67647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07042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B5CF5-6452-4F1E-86D9-75B93C5265F3}" type="datetimeFigureOut">
              <a:rPr lang="ru-RU" smtClean="0"/>
              <a:t>05.02.2025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E69A4-FE58-4428-878D-6A4FE67647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78839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B5CF5-6452-4F1E-86D9-75B93C5265F3}" type="datetimeFigureOut">
              <a:rPr lang="ru-RU" smtClean="0"/>
              <a:t>05.02.2025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E69A4-FE58-4428-878D-6A4FE67647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22991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B5CF5-6452-4F1E-86D9-75B93C5265F3}" type="datetimeFigureOut">
              <a:rPr lang="ru-RU" smtClean="0"/>
              <a:t>05.02.2025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E69A4-FE58-4428-878D-6A4FE67647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96388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B5CF5-6452-4F1E-86D9-75B93C5265F3}" type="datetimeFigureOut">
              <a:rPr lang="ru-RU" smtClean="0"/>
              <a:t>05.02.2025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E69A4-FE58-4428-878D-6A4FE67647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20827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B5CF5-6452-4F1E-86D9-75B93C5265F3}" type="datetimeFigureOut">
              <a:rPr lang="ru-RU" smtClean="0"/>
              <a:t>05.02.2025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E69A4-FE58-4428-878D-6A4FE67647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32610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B5CF5-6452-4F1E-86D9-75B93C5265F3}" type="datetimeFigureOut">
              <a:rPr lang="ru-RU" smtClean="0"/>
              <a:t>05.02.2025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E69A4-FE58-4428-878D-6A4FE6764736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944254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B5CF5-6452-4F1E-86D9-75B93C5265F3}" type="datetimeFigureOut">
              <a:rPr lang="ru-RU" smtClean="0"/>
              <a:t>05.02.2025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E69A4-FE58-4428-878D-6A4FE67647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11113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B5CF5-6452-4F1E-86D9-75B93C5265F3}" type="datetimeFigureOut">
              <a:rPr lang="ru-RU" smtClean="0"/>
              <a:t>05.02.2025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E69A4-FE58-4428-878D-6A4FE6764736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810307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B5CF5-6452-4F1E-86D9-75B93C5265F3}" type="datetimeFigureOut">
              <a:rPr lang="ru-RU" smtClean="0"/>
              <a:t>05.02.2025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E69A4-FE58-4428-878D-6A4FE67647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4610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B5CF5-6452-4F1E-86D9-75B93C5265F3}" type="datetimeFigureOut">
              <a:rPr lang="ru-RU" smtClean="0"/>
              <a:t>05.02.2025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E69A4-FE58-4428-878D-6A4FE67647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79556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B5CF5-6452-4F1E-86D9-75B93C5265F3}" type="datetimeFigureOut">
              <a:rPr lang="ru-RU" smtClean="0"/>
              <a:t>05.02.2025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E69A4-FE58-4428-878D-6A4FE67647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7916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4B5CF5-6452-4F1E-86D9-75B93C5265F3}" type="datetimeFigureOut">
              <a:rPr lang="ru-RU" smtClean="0"/>
              <a:t>05.02.2025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3E3E69A4-FE58-4428-878D-6A4FE67647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0835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93" y="5550431"/>
            <a:ext cx="9144793" cy="128027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58856" y="2374749"/>
            <a:ext cx="4138550" cy="2268559"/>
          </a:xfrm>
        </p:spPr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04856" y="472260"/>
            <a:ext cx="5062656" cy="1507147"/>
          </a:xfr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ru-RU" sz="2800" dirty="0"/>
              <a:t> </a:t>
            </a:r>
            <a:r>
              <a:rPr lang="ru-RU" sz="3500" b="1" i="1" dirty="0">
                <a:solidFill>
                  <a:schemeClr val="bg1"/>
                </a:solidFill>
              </a:rPr>
              <a:t>"Военная кухня: История и рецепты"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759" y="2130014"/>
            <a:ext cx="5066853" cy="337790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043063" y="6369037"/>
            <a:ext cx="4138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Усть-Баргузин 2025</a:t>
            </a:r>
            <a:endParaRPr lang="ru-RU" sz="2400" b="1" dirty="0">
              <a:solidFill>
                <a:schemeClr val="bg1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93601" y="1225833"/>
            <a:ext cx="2072820" cy="4310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293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77729"/>
            <a:ext cx="9144793" cy="128027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2717" y="287759"/>
            <a:ext cx="6217139" cy="1239827"/>
          </a:xfrm>
        </p:spPr>
        <p:txBody>
          <a:bodyPr>
            <a:normAutofit/>
          </a:bodyPr>
          <a:lstStyle/>
          <a:p>
            <a:pPr algn="ctr"/>
            <a:r>
              <a:rPr lang="ru-RU" sz="3200" b="1" i="1" dirty="0"/>
              <a:t> Введение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3639" y="1215614"/>
            <a:ext cx="7648686" cy="4690334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0" indent="0" fontAlgn="base">
              <a:buNone/>
            </a:pPr>
            <a:r>
              <a:rPr lang="ru-RU" sz="2400" b="1" dirty="0" smtClean="0">
                <a:latin typeface="+mj-lt"/>
              </a:rPr>
              <a:t>Военная </a:t>
            </a:r>
            <a:r>
              <a:rPr lang="ru-RU" sz="2400" b="1" dirty="0">
                <a:latin typeface="+mj-lt"/>
              </a:rPr>
              <a:t>кухня – это не только необходимость, но и часть культуры. Военные </a:t>
            </a:r>
            <a:r>
              <a:rPr lang="ru-RU" sz="2400" b="1" dirty="0" smtClean="0">
                <a:latin typeface="+mj-lt"/>
              </a:rPr>
              <a:t> </a:t>
            </a:r>
            <a:r>
              <a:rPr lang="ru-RU" sz="2400" b="1" dirty="0">
                <a:latin typeface="+mj-lt"/>
              </a:rPr>
              <a:t>сталкиваются с уникальными вызовами, создавая питательные и вкусные блюда в условиях ограниченных ресурсов</a:t>
            </a:r>
            <a:r>
              <a:rPr lang="ru-RU" sz="2400" b="1" dirty="0" smtClean="0">
                <a:latin typeface="+mj-lt"/>
              </a:rPr>
              <a:t>.</a:t>
            </a:r>
            <a:r>
              <a:rPr lang="ru-RU" sz="2400" b="1" dirty="0">
                <a:latin typeface="+mj-lt"/>
              </a:rPr>
              <a:t> </a:t>
            </a:r>
            <a:endParaRPr lang="ru-RU" sz="2400" b="1" dirty="0" smtClean="0">
              <a:latin typeface="+mj-lt"/>
            </a:endParaRPr>
          </a:p>
          <a:p>
            <a:pPr marL="0" indent="0" fontAlgn="base">
              <a:buNone/>
            </a:pPr>
            <a:r>
              <a:rPr lang="ru-RU" sz="2400" b="1" dirty="0" smtClean="0">
                <a:latin typeface="+mj-lt"/>
              </a:rPr>
              <a:t>Это </a:t>
            </a:r>
            <a:r>
              <a:rPr lang="ru-RU" sz="2400" b="1" dirty="0">
                <a:latin typeface="+mj-lt"/>
              </a:rPr>
              <a:t>не просто средство для приготовления пищи; она играет ключевую роль в организации быта солдат, обеспечивая их питанием в самых различных условиях.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5069" y="1540580"/>
            <a:ext cx="1858931" cy="4040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964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49854" y="265816"/>
            <a:ext cx="578761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2400" b="1" i="1" dirty="0">
                <a:solidFill>
                  <a:schemeClr val="accent1"/>
                </a:solidFill>
                <a:latin typeface="Roboto"/>
              </a:rPr>
              <a:t>Подвиг простого полевого повара: какой он на самом деле, вкус Победы?</a:t>
            </a:r>
            <a:endParaRPr lang="ru-RU" sz="2400" b="1" i="1" u="none" strike="noStrike" dirty="0">
              <a:solidFill>
                <a:schemeClr val="accent1"/>
              </a:solidFill>
              <a:effectLst/>
              <a:latin typeface="Roboto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16367" y="1659783"/>
            <a:ext cx="6266330" cy="341632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Trebuchet MS (Заголовки)"/>
              </a:rPr>
              <a:t>Если спросите, какая профессия на войне самая главная, услышите: «Солдат, конечно!» Ну или «Командир, генерал, полководец». Это и понятно: кто решает боевые задачи, тот и важней. Но были на войне люди, без которых армии победы было бы не видать</a:t>
            </a:r>
            <a:r>
              <a:rPr lang="ru-RU" sz="2400" b="1" dirty="0" smtClean="0">
                <a:solidFill>
                  <a:schemeClr val="bg1"/>
                </a:solidFill>
                <a:latin typeface="Trebuchet MS (Заголовки)"/>
              </a:rPr>
              <a:t>.</a:t>
            </a:r>
          </a:p>
          <a:p>
            <a:endParaRPr lang="ru-RU" sz="2400" b="1" dirty="0">
              <a:solidFill>
                <a:schemeClr val="bg1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73153" y="1659783"/>
            <a:ext cx="1859441" cy="404199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93" y="5577729"/>
            <a:ext cx="9144793" cy="1280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4048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1112" y="114749"/>
            <a:ext cx="6347713" cy="1320800"/>
          </a:xfrm>
        </p:spPr>
        <p:txBody>
          <a:bodyPr>
            <a:noAutofit/>
          </a:bodyPr>
          <a:lstStyle/>
          <a:p>
            <a:pPr algn="ctr"/>
            <a:r>
              <a:rPr lang="ru-RU" sz="2400" b="1" i="1" dirty="0"/>
              <a:t>В летопись Великой Отечественной войны </a:t>
            </a:r>
            <a:r>
              <a:rPr lang="ru-RU" sz="2400" b="1" i="1" dirty="0" smtClean="0"/>
              <a:t>вписаны </a:t>
            </a:r>
            <a:r>
              <a:rPr lang="ru-RU" sz="2400" b="1" i="1" dirty="0"/>
              <a:t>золотыми буквами </a:t>
            </a:r>
            <a:r>
              <a:rPr lang="ru-RU" sz="2400" b="1" i="1" dirty="0" smtClean="0"/>
              <a:t>подвиги Героев </a:t>
            </a:r>
            <a:r>
              <a:rPr lang="ru-RU" sz="2400" b="1" i="1" dirty="0"/>
              <a:t>Советского Союза </a:t>
            </a:r>
            <a:r>
              <a:rPr lang="ru-RU" sz="2400" b="1" i="1" dirty="0" smtClean="0"/>
              <a:t>поваров </a:t>
            </a:r>
            <a:endParaRPr lang="ru-RU" sz="2400" b="1" i="1" dirty="0"/>
          </a:p>
        </p:txBody>
      </p:sp>
      <p:pic>
        <p:nvPicPr>
          <p:cNvPr id="1026" name="Picture 2" descr="https://www.calend.ru/calendar/wp-content/uploads/Ivan_Pavlovich_Sereda-437x6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450" y="1645920"/>
            <a:ext cx="3257036" cy="4471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9548" y="1241604"/>
            <a:ext cx="2072820" cy="431024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43873" y="6117823"/>
            <a:ext cx="6122189" cy="46166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ru-RU" sz="2400" b="1" i="1" dirty="0" err="1" smtClean="0"/>
              <a:t>Красноармейц</a:t>
            </a:r>
            <a:r>
              <a:rPr lang="ru-RU" sz="2400" b="1" i="1" dirty="0" smtClean="0"/>
              <a:t> Иван Павлович Середа </a:t>
            </a:r>
            <a:endParaRPr lang="ru-RU" sz="2400" b="1" i="1" dirty="0"/>
          </a:p>
        </p:txBody>
      </p:sp>
    </p:spTree>
    <p:extLst>
      <p:ext uri="{BB962C8B-B14F-4D97-AF65-F5344CB8AC3E}">
        <p14:creationId xmlns:p14="http://schemas.microsoft.com/office/powerpoint/2010/main" val="906666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93" y="5577729"/>
            <a:ext cx="9144793" cy="128027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65760" y="268940"/>
            <a:ext cx="8035962" cy="5632311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Roboto"/>
              </a:rPr>
              <a:t>Угостил </a:t>
            </a:r>
            <a:r>
              <a:rPr lang="ru-RU" b="1" dirty="0">
                <a:solidFill>
                  <a:schemeClr val="bg1"/>
                </a:solidFill>
                <a:latin typeface="Roboto"/>
              </a:rPr>
              <a:t>врага таким «десертом» из топора и брезента в августе сорок первого, что об этом случае рассказывали потом до самого конца войны в каждом окопе и блиндаже. А дело было так.</a:t>
            </a:r>
          </a:p>
          <a:p>
            <a:r>
              <a:rPr lang="ru-RU" b="1" dirty="0" smtClean="0">
                <a:solidFill>
                  <a:schemeClr val="bg1"/>
                </a:solidFill>
                <a:latin typeface="Roboto"/>
              </a:rPr>
              <a:t>К </a:t>
            </a:r>
            <a:r>
              <a:rPr lang="ru-RU" b="1" dirty="0">
                <a:solidFill>
                  <a:schemeClr val="bg1"/>
                </a:solidFill>
                <a:latin typeface="Roboto"/>
              </a:rPr>
              <a:t>концу первого военного лета часть Ивана Середы стояла в Латвии возле города Даугавпилс. Занятый приготовлением обеда, повар Середа заметил немецкий танк, который двигался как раз на его полевую кухню. У повара была только винтовка и топор: он спрятался за кухней, подождал, пока танк приблизится и появится экипаж. Потом Середа внезапно выскочил из своего укрытия. Экипаж танка попытался укрыться внутри, но повар Иван вскочил на броню и рубанул по стволу танка, а потом закрыл кусками брезента смотровые щели</a:t>
            </a:r>
            <a:r>
              <a:rPr lang="ru-RU" b="1" dirty="0" smtClean="0">
                <a:solidFill>
                  <a:schemeClr val="bg1"/>
                </a:solidFill>
                <a:latin typeface="Roboto"/>
              </a:rPr>
              <a:t>.</a:t>
            </a:r>
          </a:p>
          <a:p>
            <a:r>
              <a:rPr lang="ru-RU" b="1" dirty="0">
                <a:solidFill>
                  <a:schemeClr val="bg1"/>
                </a:solidFill>
              </a:rPr>
              <a:t>Иван Середа знал, что рядом никого из красноармейцев его части нет, но начал стучать топором по танку и отдавать приказы м</a:t>
            </a:r>
            <a:r>
              <a:rPr lang="ru-RU" b="1" dirty="0"/>
              <a:t>нимым солдатам закидывать танк гранатами, пока экипаж танка не принял решение сдаться. Наставив винтовку на перепуганных фашистов, повар Середа связал их и после сдал своим. Бойцы, увидевшие четверых связанных вражеских солдат-танкистов, долго не могли поверить, что их повар кинулся на танк с топором и назвали его подвиг «примером исключительного героизма».</a:t>
            </a:r>
          </a:p>
        </p:txBody>
      </p:sp>
    </p:spTree>
    <p:extLst>
      <p:ext uri="{BB962C8B-B14F-4D97-AF65-F5344CB8AC3E}">
        <p14:creationId xmlns:p14="http://schemas.microsoft.com/office/powerpoint/2010/main" val="3470951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77729"/>
            <a:ext cx="9144793" cy="1280271"/>
          </a:xfrm>
          <a:prstGeom prst="rect">
            <a:avLst/>
          </a:prstGeom>
        </p:spPr>
      </p:pic>
      <p:pic>
        <p:nvPicPr>
          <p:cNvPr id="2050" name="Picture 2" descr="https://www.polkrf.ru/storage/_thumbs/articles/1/584/gallery/gallery/news_gallery/A4xLHrkPj5yXM.jpg?u=5678207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855" y="70979"/>
            <a:ext cx="4265819" cy="5875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35759" y="938755"/>
            <a:ext cx="2072820" cy="431024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607855" y="5546653"/>
            <a:ext cx="4265819" cy="40011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b="1" i="1" dirty="0" smtClean="0"/>
              <a:t>Даниил Иванович </a:t>
            </a:r>
            <a:r>
              <a:rPr lang="ru-RU" sz="2000" b="1" i="1" dirty="0" err="1"/>
              <a:t>Кютинен</a:t>
            </a:r>
            <a:endParaRPr lang="ru-RU" sz="2000" b="1" i="1" dirty="0"/>
          </a:p>
        </p:txBody>
      </p:sp>
    </p:spTree>
    <p:extLst>
      <p:ext uri="{BB962C8B-B14F-4D97-AF65-F5344CB8AC3E}">
        <p14:creationId xmlns:p14="http://schemas.microsoft.com/office/powerpoint/2010/main" val="3781108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41063" y="294081"/>
            <a:ext cx="7971417" cy="6186309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b="1" dirty="0"/>
              <a:t>3 февраля 1942 года в блокадном Ленинграде умер от голода Даниил </a:t>
            </a:r>
            <a:r>
              <a:rPr lang="ru-RU" b="1" dirty="0" err="1"/>
              <a:t>Кютинен</a:t>
            </a:r>
            <a:r>
              <a:rPr lang="ru-RU" b="1" dirty="0"/>
              <a:t>. Человек удивительной судьбы, через его руки проходили десятки тысяч буханок хлеба, которым он и его коллеги в блокадном Ленинграде кормили жителей города. Пекарь Даниил Иванович возвращаясь с работы, наблюдал истощенных и голодных людей. Он видел как гибнут соседи, как постоянно кого-то хоронят, слышал плач детей. А когда приходил на работу, то его окружал бесподобный аромат свежеприготовленного и готовящегося хлеба. Это был резкий контраст: чудовищный голод и аромат свежего хлеба.</a:t>
            </a:r>
          </a:p>
          <a:p>
            <a:r>
              <a:rPr lang="ru-RU" b="1" dirty="0" smtClean="0"/>
              <a:t>Сложно </a:t>
            </a:r>
            <a:r>
              <a:rPr lang="ru-RU" b="1" dirty="0"/>
              <a:t>представить каково было голодному человеку выпекать хлеб и при этом не взять себе даже кусочка. Пекарь начал терять силы, исхудал, напоминал лишь тень себя прежнего, но по-прежнему оставался честен и считал, что он не имеет права взять лишнего, так как это будет стоить жизни другому человеку</a:t>
            </a:r>
            <a:r>
              <a:rPr lang="ru-RU" b="1" dirty="0" smtClean="0"/>
              <a:t>.</a:t>
            </a:r>
          </a:p>
          <a:p>
            <a:r>
              <a:rPr lang="ru-RU" b="1" dirty="0"/>
              <a:t>3 февраля 1942 года Даниил Иванович скончался на рабочем месте от истощения. В его свидетельстве о смерти стоит надпись, что причина смерти - дистрофия</a:t>
            </a:r>
            <a:r>
              <a:rPr lang="ru-RU" b="1" dirty="0" smtClean="0"/>
              <a:t>.</a:t>
            </a:r>
            <a:endParaRPr lang="ru-RU" b="1" dirty="0"/>
          </a:p>
          <a:p>
            <a:r>
              <a:rPr lang="ru-RU" b="1" dirty="0"/>
              <a:t>Для </a:t>
            </a:r>
            <a:r>
              <a:rPr lang="ru-RU" b="1" dirty="0" err="1"/>
              <a:t>Кютинена</a:t>
            </a:r>
            <a:r>
              <a:rPr lang="ru-RU" b="1" dirty="0"/>
              <a:t> совесть оказалась дороже жизни и его поступок - это настоящий героизм. Даниила Ивановича похоронили на </a:t>
            </a:r>
            <a:r>
              <a:rPr lang="ru-RU" b="1" dirty="0" err="1"/>
              <a:t>Шуваловском</a:t>
            </a:r>
            <a:r>
              <a:rPr lang="ru-RU" b="1" dirty="0"/>
              <a:t> кладбище. Его имя внесено в книгу памяти блокады Ленинграда.</a:t>
            </a:r>
          </a:p>
        </p:txBody>
      </p:sp>
    </p:spTree>
    <p:extLst>
      <p:ext uri="{BB962C8B-B14F-4D97-AF65-F5344CB8AC3E}">
        <p14:creationId xmlns:p14="http://schemas.microsoft.com/office/powerpoint/2010/main" val="957479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0313" y="958497"/>
            <a:ext cx="6737898" cy="438805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02733" y="1123270"/>
            <a:ext cx="2072820" cy="431024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708098" y="5024253"/>
            <a:ext cx="4342327" cy="40011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b="1" i="1" dirty="0" smtClean="0"/>
              <a:t>Фёдор Васильевич Титов</a:t>
            </a:r>
            <a:endParaRPr lang="ru-RU" sz="2000" b="1" i="1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511326"/>
            <a:ext cx="9144793" cy="1280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791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80912" y="643768"/>
            <a:ext cx="6691257" cy="3693319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b="1" dirty="0" smtClean="0"/>
              <a:t>Повару </a:t>
            </a:r>
            <a:r>
              <a:rPr lang="ru-RU" b="1" dirty="0"/>
              <a:t>18 гвардейского миномётного </a:t>
            </a:r>
            <a:r>
              <a:rPr lang="ru-RU" b="1" dirty="0" err="1"/>
              <a:t>Мгинско</a:t>
            </a:r>
            <a:r>
              <a:rPr lang="ru-RU" b="1" dirty="0"/>
              <a:t>-Померанского Краснознамённого Ордена Александра Невского полка реактивных установок «Катюша» Фёдору Васильевичу Титову даже для того, чтобы накормить своих солдат, приходилось каждый день совершать подвиги: в феврале 1944 года он был награжден медалью «За боевые заслуги» за обеспечение питанием бойцов наблюдательного пункта миномётного полка под обстрелом врага.</a:t>
            </a:r>
          </a:p>
          <a:p>
            <a:endParaRPr lang="ru-RU" b="1" dirty="0"/>
          </a:p>
          <a:p>
            <a:r>
              <a:rPr lang="ru-RU" b="1" dirty="0"/>
              <a:t>Правильно говорят: в жизни всегда есть место подвигу, и даже в деле приготовления еды иногда требуется не просто опыт и знания, а настоящий героизм.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93" y="5577729"/>
            <a:ext cx="9144793" cy="128027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88795" y="1714940"/>
            <a:ext cx="2072820" cy="4310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839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96066" y="1084789"/>
            <a:ext cx="6368527" cy="2585323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b="1" dirty="0"/>
              <a:t>За четыре военных года такие подвиги поваров исчисляются десятками, сотнями, и далеко не все они задокументированы и отмечены наградами. Сколько таких мужественных, самоотверженных поваров пали от шальной вражеской пули и лежат сейчас в братских могилах? И не сосчитать! Повернется ли язык теперь назвать профессию повара «мирной» или обычной</a:t>
            </a:r>
            <a:r>
              <a:rPr lang="ru-RU" b="1" dirty="0" smtClean="0"/>
              <a:t>»?</a:t>
            </a:r>
          </a:p>
          <a:p>
            <a:endParaRPr lang="ru-RU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71180" y="961905"/>
            <a:ext cx="2072820" cy="431024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664" y="5577729"/>
            <a:ext cx="9144793" cy="1280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9864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40523" y="474569"/>
            <a:ext cx="5968748" cy="1077229"/>
          </a:xfrm>
        </p:spPr>
        <p:txBody>
          <a:bodyPr>
            <a:normAutofit/>
          </a:bodyPr>
          <a:lstStyle/>
          <a:p>
            <a:pPr algn="ctr"/>
            <a:r>
              <a:rPr lang="ru-RU" sz="2800" b="1" i="1" dirty="0"/>
              <a:t>История военной кухни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036" y="1551799"/>
            <a:ext cx="6581110" cy="3902328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88795" y="1267483"/>
            <a:ext cx="2072820" cy="431024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577729"/>
            <a:ext cx="9144793" cy="1280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883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1971" y="677732"/>
            <a:ext cx="7143078" cy="5045338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800" b="1" i="1" dirty="0"/>
              <a:t>Военная полевую кухню можно рассматривать как важную часть военной логистики, обеспечивающую питание солдат во время боевых действий и походов. Её история берёт начало с древних времён, когда армии, отправлявшиеся в походы, нуждались в продовольствии.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18600" y="1412824"/>
            <a:ext cx="2072820" cy="431024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93" y="5577729"/>
            <a:ext cx="9144793" cy="1280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2561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679158" y="646692"/>
            <a:ext cx="5968748" cy="1077229"/>
          </a:xfrm>
        </p:spPr>
        <p:txBody>
          <a:bodyPr>
            <a:normAutofit/>
          </a:bodyPr>
          <a:lstStyle/>
          <a:p>
            <a:pPr algn="ctr"/>
            <a:r>
              <a:rPr lang="ru-RU" sz="3200" b="1" i="1" dirty="0"/>
              <a:t>Задачи военной кухни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097280" y="1185306"/>
            <a:ext cx="6851842" cy="5262979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800" b="1" i="1" dirty="0" smtClean="0">
                <a:latin typeface="-apple-system"/>
              </a:rPr>
              <a:t>1. </a:t>
            </a:r>
            <a:r>
              <a:rPr lang="ru-RU" sz="2800" b="1" i="1" dirty="0">
                <a:latin typeface="-apple-system"/>
              </a:rPr>
              <a:t>О</a:t>
            </a:r>
            <a:r>
              <a:rPr lang="ru-RU" sz="2800" b="1" i="1" dirty="0" smtClean="0">
                <a:latin typeface="-apple-system"/>
              </a:rPr>
              <a:t>беспечение </a:t>
            </a:r>
            <a:r>
              <a:rPr lang="ru-RU" sz="2800" b="1" i="1" dirty="0">
                <a:latin typeface="-apple-system"/>
              </a:rPr>
              <a:t>горячего питания личного состава в полевых условиях, на удалённых объектах, где отсутствуют стационарные объекты для приготовления пищи; </a:t>
            </a:r>
          </a:p>
          <a:p>
            <a:r>
              <a:rPr lang="ru-RU" sz="2800" b="1" i="1" dirty="0" smtClean="0">
                <a:latin typeface="-apple-system"/>
              </a:rPr>
              <a:t>2. </a:t>
            </a:r>
            <a:r>
              <a:rPr lang="ru-RU" sz="2800" b="1" i="1" dirty="0">
                <a:latin typeface="-apple-system"/>
              </a:rPr>
              <a:t>С</a:t>
            </a:r>
            <a:r>
              <a:rPr lang="ru-RU" sz="2800" b="1" i="1" dirty="0" smtClean="0">
                <a:latin typeface="-apple-system"/>
              </a:rPr>
              <a:t>оставление </a:t>
            </a:r>
            <a:r>
              <a:rPr lang="ru-RU" sz="2800" b="1" i="1" dirty="0">
                <a:latin typeface="-apple-system"/>
              </a:rPr>
              <a:t>рациона с учётом калорийности и питательной ценности блюд, необходимых для поддержания сил бойцов; </a:t>
            </a:r>
          </a:p>
          <a:p>
            <a:r>
              <a:rPr lang="ru-RU" sz="2800" b="1" i="1" dirty="0" smtClean="0">
                <a:latin typeface="-apple-system"/>
              </a:rPr>
              <a:t>3. </a:t>
            </a:r>
            <a:r>
              <a:rPr lang="ru-RU" sz="2800" b="1" i="1" dirty="0">
                <a:latin typeface="-apple-system"/>
              </a:rPr>
              <a:t>П</a:t>
            </a:r>
            <a:r>
              <a:rPr lang="ru-RU" sz="2800" b="1" i="1" dirty="0" smtClean="0">
                <a:latin typeface="-apple-system"/>
              </a:rPr>
              <a:t>редоставление </a:t>
            </a:r>
            <a:r>
              <a:rPr lang="ru-RU" sz="2800" b="1" i="1" dirty="0">
                <a:latin typeface="-apple-system"/>
              </a:rPr>
              <a:t>полноценных горячих блюд, поддерживающих моральный дух и здоровье солдат.</a:t>
            </a:r>
            <a:endParaRPr lang="ru-RU" sz="2800" b="1" i="1" dirty="0">
              <a:effectLst/>
              <a:latin typeface="-apple-system"/>
            </a:endParaRPr>
          </a:p>
        </p:txBody>
      </p:sp>
    </p:spTree>
    <p:extLst>
      <p:ext uri="{BB962C8B-B14F-4D97-AF65-F5344CB8AC3E}">
        <p14:creationId xmlns:p14="http://schemas.microsoft.com/office/powerpoint/2010/main" val="2624031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388" y="1915741"/>
            <a:ext cx="7514450" cy="4226878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000048" y="99859"/>
            <a:ext cx="615337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>
                <a:solidFill>
                  <a:schemeClr val="accent2"/>
                </a:solidFill>
              </a:rPr>
              <a:t>Что было в меню русского солдата XVIII-XIX веков и как питание повлияло на боеспособность русской армии?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86459" y="5562034"/>
            <a:ext cx="9144793" cy="1280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691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1871" y="297628"/>
            <a:ext cx="6347713" cy="5758928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sz="2000" dirty="0"/>
              <a:t>«</a:t>
            </a:r>
            <a:r>
              <a:rPr lang="ru-RU" sz="2400" b="1" i="1" dirty="0"/>
              <a:t>Жить в Париже плохо, брат, нечего есть, даже ржаного хлеба нет!»</a:t>
            </a:r>
            <a:br>
              <a:rPr lang="ru-RU" sz="2400" b="1" i="1" dirty="0"/>
            </a:br>
            <a:r>
              <a:rPr lang="ru-RU" sz="2400" b="1" i="1" dirty="0"/>
              <a:t>Так Петр Шереметев писал Александру Пушкину после возвращения из Парижа, где он находился на дипломатической службе в 1827 году.</a:t>
            </a:r>
            <a:br>
              <a:rPr lang="ru-RU" sz="2400" b="1" i="1" dirty="0"/>
            </a:br>
            <a:r>
              <a:rPr lang="ru-RU" sz="2400" b="1" i="1" dirty="0"/>
              <a:t>Что такого особенного в ржаном хлебе?</a:t>
            </a:r>
            <a:br>
              <a:rPr lang="ru-RU" sz="2400" b="1" i="1" dirty="0"/>
            </a:br>
            <a:r>
              <a:rPr lang="ru-RU" sz="2400" b="1" i="1" dirty="0"/>
              <a:t>Богатый витаминами и выпеченный на закваске ржаной хлеб был основным продуктом питания любого русского, в том числе и русских солдат.</a:t>
            </a:r>
            <a:br>
              <a:rPr lang="ru-RU" sz="2400" b="1" i="1" dirty="0"/>
            </a:br>
            <a:r>
              <a:rPr lang="ru-RU" sz="2400" b="1" i="1" dirty="0"/>
              <a:t>Без ржаного хлеба русская армия не могла нормально работать.</a:t>
            </a:r>
            <a:br>
              <a:rPr lang="ru-RU" sz="2400" b="1" i="1" dirty="0"/>
            </a:br>
            <a:endParaRPr lang="ru-RU" sz="2000" b="1" i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93" y="5577729"/>
            <a:ext cx="9144793" cy="1280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525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59396" y="826606"/>
            <a:ext cx="6745045" cy="415498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400" b="1" i="1" dirty="0"/>
              <a:t>Во время русско-турецкой войны 1735-1739 годов российские поезда снабжения не смогли вовремя добраться до Крыма, и армия была оставлена обеспечивать себя на месте.</a:t>
            </a:r>
          </a:p>
          <a:p>
            <a:r>
              <a:rPr lang="ru-RU" sz="2400" b="1" i="1" dirty="0"/>
              <a:t>Кристоф фон </a:t>
            </a:r>
            <a:r>
              <a:rPr lang="ru-RU" sz="2400" b="1" i="1" dirty="0" err="1"/>
              <a:t>Манштейн</a:t>
            </a:r>
            <a:r>
              <a:rPr lang="ru-RU" sz="2400" b="1" i="1" dirty="0"/>
              <a:t>, прусский военный, писал: «Больше всего солдат ослабляло то, что они привыкли есть кислый ржаной хлеб, а здесь им приходилось есть пресный пшеничный хлеб».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93" y="5577729"/>
            <a:ext cx="9144793" cy="1280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2772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56215" y="871370"/>
            <a:ext cx="6895651" cy="341632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400" b="1" i="1" dirty="0"/>
              <a:t>До Петра Первого питание русских воинов во время походов было предоставлено самим себе - как это было с древних времен.</a:t>
            </a:r>
          </a:p>
          <a:p>
            <a:r>
              <a:rPr lang="ru-RU" sz="2400" b="1" i="1" dirty="0"/>
              <a:t>Как только в Московском царстве появлялась какая-либо регулярная армия, военнослужащим выдавались земельные наделы, чтобы они обеспечивали себя - конечно, с трудом крепостных</a:t>
            </a:r>
            <a:r>
              <a:rPr lang="ru-RU" sz="2400" b="1" i="1" dirty="0" smtClean="0"/>
              <a:t>.</a:t>
            </a:r>
            <a:endParaRPr lang="ru-RU" sz="2400" b="1" i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77729"/>
            <a:ext cx="9144793" cy="1280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842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66975" y="239599"/>
            <a:ext cx="7229139" cy="637097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400" b="1" i="1" dirty="0" smtClean="0"/>
              <a:t>Однако </a:t>
            </a:r>
            <a:r>
              <a:rPr lang="ru-RU" sz="2400" b="1" i="1" dirty="0"/>
              <a:t>во время походов допетровские русские военные должны были охотиться, ловить рыбу в местных реках или покупать продукты у торговцев в обозах, следовавших за армией.</a:t>
            </a:r>
          </a:p>
          <a:p>
            <a:r>
              <a:rPr lang="ru-RU" sz="2400" b="1" i="1" dirty="0"/>
              <a:t>Рацион русского воина того времени был простым и не очень богат белками.</a:t>
            </a:r>
          </a:p>
          <a:p>
            <a:r>
              <a:rPr lang="ru-RU" sz="2400" b="1" i="1" dirty="0"/>
              <a:t>Ржаной хлеб (выпекаемый на месте, где стояли составы).</a:t>
            </a:r>
          </a:p>
          <a:p>
            <a:r>
              <a:rPr lang="ru-RU" sz="2400" b="1" i="1" dirty="0"/>
              <a:t>Кислая капуста.</a:t>
            </a:r>
          </a:p>
          <a:p>
            <a:r>
              <a:rPr lang="ru-RU" sz="2400" b="1" i="1" dirty="0"/>
              <a:t>Лук и чеснок - не только питательны, но и укрепляют иммунную систему. Каши разные - легко транспортировать, быстро готовить.</a:t>
            </a:r>
          </a:p>
          <a:p>
            <a:r>
              <a:rPr lang="ru-RU" sz="2400" b="1" i="1" dirty="0"/>
              <a:t>Пшенная, овсяная, перловая каши были обычным делом для простого мужского рациона.</a:t>
            </a:r>
          </a:p>
        </p:txBody>
      </p:sp>
    </p:spTree>
    <p:extLst>
      <p:ext uri="{BB962C8B-B14F-4D97-AF65-F5344CB8AC3E}">
        <p14:creationId xmlns:p14="http://schemas.microsoft.com/office/powerpoint/2010/main" val="2479421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56217" y="1059224"/>
            <a:ext cx="6255572" cy="341632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dirty="0"/>
              <a:t> </a:t>
            </a:r>
            <a:r>
              <a:rPr lang="ru-RU" sz="2400" b="1" i="1" dirty="0"/>
              <a:t>Царь Петр в 1700 году первым создал специального армейского чиновника, генерала-провиантмейстера, который отвечал за продовольственное снабжение русской армии.</a:t>
            </a:r>
          </a:p>
          <a:p>
            <a:r>
              <a:rPr lang="ru-RU" sz="2400" b="1" i="1" dirty="0"/>
              <a:t>Теперь рацион каждого солдата состоял из двух частей: пайка и корма для лошади</a:t>
            </a:r>
            <a:r>
              <a:rPr lang="ru-RU" sz="2400" b="1" i="1" dirty="0" smtClean="0"/>
              <a:t>.</a:t>
            </a:r>
          </a:p>
          <a:p>
            <a:endParaRPr lang="ru-RU" sz="2400" b="1" i="1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93" y="5577729"/>
            <a:ext cx="9144793" cy="1280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8825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376517" y="405666"/>
            <a:ext cx="701398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>
                <a:solidFill>
                  <a:schemeClr val="accent2"/>
                </a:solidFill>
              </a:rPr>
              <a:t>Норма солдатского дневного рациона была: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80912" y="1567533"/>
            <a:ext cx="7013986" cy="452431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400" b="1" i="1" dirty="0" smtClean="0"/>
              <a:t>820 граммов ржаного хлеба, </a:t>
            </a:r>
          </a:p>
          <a:p>
            <a:r>
              <a:rPr lang="ru-RU" sz="2400" b="1" i="1" dirty="0" smtClean="0"/>
              <a:t>410 граммов говядины, </a:t>
            </a:r>
          </a:p>
          <a:p>
            <a:r>
              <a:rPr lang="ru-RU" sz="2400" b="1" i="1" dirty="0" smtClean="0"/>
              <a:t>250 миллиграммов водки (стакан)</a:t>
            </a:r>
          </a:p>
          <a:p>
            <a:r>
              <a:rPr lang="ru-RU" sz="2400" b="1" i="1" dirty="0" smtClean="0"/>
              <a:t>Также каждый месяц солдат получал около 6 килограммов различных сухих каш, а также 820 граммов соли.</a:t>
            </a:r>
          </a:p>
          <a:p>
            <a:r>
              <a:rPr lang="ru-RU" sz="2400" b="1" i="1" dirty="0" smtClean="0"/>
              <a:t>Чем выше был чин военнослужащего, тем больше ему выдавалось еды - например, полковнику полагалось до 50 дневных пайков.</a:t>
            </a:r>
          </a:p>
          <a:p>
            <a:endParaRPr lang="ru-RU" sz="2400" b="1" i="1" dirty="0" smtClean="0"/>
          </a:p>
          <a:p>
            <a:endParaRPr lang="ru-RU" sz="2400" b="1" i="1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623504"/>
            <a:ext cx="9144793" cy="1280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425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19548" y="1595757"/>
            <a:ext cx="6917167" cy="2677656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400" b="1" i="1" dirty="0"/>
              <a:t>Рацион солдата, по словам Петра, составлял всего около 3100 килокалорий, тогда как суточная потребность в питании мужчины 18-40 лет, занятого тяжелым физическим трудом, составляет 4200-4,500 килокалорий</a:t>
            </a:r>
            <a:r>
              <a:rPr lang="ru-RU" sz="2400" b="1" i="1" dirty="0" smtClean="0"/>
              <a:t>.</a:t>
            </a:r>
          </a:p>
          <a:p>
            <a:endParaRPr lang="ru-RU" sz="2400" b="1" i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93" y="5577729"/>
            <a:ext cx="9144793" cy="1280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4830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73336" y="245650"/>
            <a:ext cx="6605195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>
                <a:solidFill>
                  <a:schemeClr val="accent2"/>
                </a:solidFill>
              </a:rPr>
              <a:t>Как изменилось питание в русской армии в начале XX века. Какие блюда добавили в рацион для солдат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23943" y="2691686"/>
            <a:ext cx="6874137" cy="2677656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400" b="1" i="1" dirty="0"/>
              <a:t>После поражения в русско-японской войне, царское правительство пыталось провести реформы в армии.</a:t>
            </a:r>
          </a:p>
          <a:p>
            <a:r>
              <a:rPr lang="ru-RU" sz="2400" b="1" i="1" dirty="0"/>
              <a:t>Одним из направлений в реформе было изменение питания рядового состава в армии и на флоте</a:t>
            </a:r>
            <a:r>
              <a:rPr lang="ru-RU" sz="2400" b="1" i="1" dirty="0" smtClean="0"/>
              <a:t>.</a:t>
            </a:r>
          </a:p>
          <a:p>
            <a:endParaRPr lang="ru-RU" sz="2400" b="1" i="1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601989"/>
            <a:ext cx="9144793" cy="1280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9304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27124" y="987971"/>
            <a:ext cx="6734288" cy="427809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400" b="1" i="1" dirty="0"/>
              <a:t>Питание русской армии в начале двадцатого века складывалось из трех частей: провиантское, приварочное и чайное.</a:t>
            </a:r>
          </a:p>
          <a:p>
            <a:r>
              <a:rPr lang="ru-RU" sz="3200" b="1" i="1" dirty="0"/>
              <a:t>Провиантское снабжение</a:t>
            </a:r>
            <a:r>
              <a:rPr lang="ru-RU" sz="2400" b="1" i="1" dirty="0"/>
              <a:t>, когда интенданты и провиантские конторы снабжали рядовой состав по стабильным, установленным нормам. Они должны были бесперебойно обеспечивать армию хлебом (мукой), солью, крупой, водкой</a:t>
            </a:r>
            <a:r>
              <a:rPr lang="ru-RU" sz="2400" b="1" i="1" dirty="0" smtClean="0"/>
              <a:t>.</a:t>
            </a:r>
          </a:p>
          <a:p>
            <a:endParaRPr lang="ru-RU" sz="2400" b="1" i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77729"/>
            <a:ext cx="9144793" cy="1280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332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48640" y="1064582"/>
            <a:ext cx="6917167" cy="3662541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3200" b="1" i="1" dirty="0"/>
              <a:t>Приварочное довольствие </a:t>
            </a:r>
            <a:r>
              <a:rPr lang="ru-RU" sz="2400" b="1" i="1" dirty="0"/>
              <a:t>осуществлялось в виде отпуска денежных сумм командирам подразделений, рот на горячее </a:t>
            </a:r>
            <a:r>
              <a:rPr lang="ru-RU" sz="2400" b="1" i="1" dirty="0" smtClean="0"/>
              <a:t>питание</a:t>
            </a:r>
          </a:p>
          <a:p>
            <a:r>
              <a:rPr lang="ru-RU" sz="3200" b="1" i="1" dirty="0"/>
              <a:t>Чайное довольствие </a:t>
            </a:r>
            <a:endParaRPr lang="ru-RU" sz="3200" b="1" i="1" dirty="0" smtClean="0"/>
          </a:p>
          <a:p>
            <a:r>
              <a:rPr lang="ru-RU" sz="2400" b="1" i="1" dirty="0" smtClean="0"/>
              <a:t>говорило </a:t>
            </a:r>
            <a:r>
              <a:rPr lang="ru-RU" sz="2400" b="1" i="1" dirty="0"/>
              <a:t>само за себя: взводы и роты напрямую снабжались чаем и сахаром. Сюда же включались расходы на кружки и уголь для самоваров.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93" y="5577729"/>
            <a:ext cx="9144793" cy="1280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44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53035" y="546906"/>
            <a:ext cx="6605196" cy="5262979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400" b="1" i="1" dirty="0"/>
              <a:t>В начале двадцатого века расширился список первых блюд. Теперь наряду со щами в меню входили: суп с мясом и овощами, рассольник, окрошка, борщ из зелени, борщ с мясом, картофельный суп с мясом.</a:t>
            </a:r>
          </a:p>
          <a:p>
            <a:r>
              <a:rPr lang="ru-RU" sz="2400" b="1" i="1" dirty="0"/>
              <a:t>Основу вторых блюд по-прежнему составляли каши: гречневая. ячневая, пшенная.</a:t>
            </a:r>
          </a:p>
          <a:p>
            <a:r>
              <a:rPr lang="ru-RU" sz="2400" b="1" i="1" dirty="0"/>
              <a:t>Раскладка была следующая: </a:t>
            </a:r>
            <a:endParaRPr lang="ru-RU" sz="2400" b="1" i="1" dirty="0" smtClean="0"/>
          </a:p>
          <a:p>
            <a:r>
              <a:rPr lang="ru-RU" sz="2400" b="1" i="1" dirty="0" smtClean="0"/>
              <a:t>100 </a:t>
            </a:r>
            <a:r>
              <a:rPr lang="ru-RU" sz="2400" b="1" i="1" dirty="0"/>
              <a:t>грамм крупы, </a:t>
            </a:r>
            <a:endParaRPr lang="ru-RU" sz="2400" b="1" i="1" dirty="0" smtClean="0"/>
          </a:p>
          <a:p>
            <a:r>
              <a:rPr lang="ru-RU" sz="2400" b="1" i="1" dirty="0" smtClean="0"/>
              <a:t>20 </a:t>
            </a:r>
            <a:r>
              <a:rPr lang="ru-RU" sz="2400" b="1" i="1" dirty="0"/>
              <a:t>грамм лука и </a:t>
            </a:r>
            <a:endParaRPr lang="ru-RU" sz="2400" b="1" i="1" dirty="0" smtClean="0"/>
          </a:p>
          <a:p>
            <a:r>
              <a:rPr lang="ru-RU" sz="2400" b="1" i="1" dirty="0" smtClean="0"/>
              <a:t>34 </a:t>
            </a:r>
            <a:r>
              <a:rPr lang="ru-RU" sz="2400" b="1" i="1" dirty="0"/>
              <a:t>грамма сала</a:t>
            </a:r>
            <a:r>
              <a:rPr lang="ru-RU" sz="2400" b="1" i="1" dirty="0" smtClean="0"/>
              <a:t>.</a:t>
            </a:r>
          </a:p>
          <a:p>
            <a:endParaRPr lang="ru-RU" sz="2400" b="1" i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93" y="5577729"/>
            <a:ext cx="9144793" cy="1280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917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05609" y="520033"/>
            <a:ext cx="6852622" cy="5262979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400" b="1" i="1" dirty="0"/>
              <a:t>Консервы не спешили вводить в русскую армию - в 1873 году во время Хивинской кампании, когда в армии впервые появились консервы и мясо, русские солдаты их не ели.</a:t>
            </a:r>
          </a:p>
          <a:p>
            <a:r>
              <a:rPr lang="ru-RU" sz="2400" b="1" i="1" dirty="0"/>
              <a:t>Но к концу 19 века тушенка стала обычным явлением для русских солдат.</a:t>
            </a:r>
          </a:p>
          <a:p>
            <a:r>
              <a:rPr lang="ru-RU" sz="2400" b="1" i="1" dirty="0"/>
              <a:t>Банки открывали ножом или штыком, подогревали на открытом огне и съедали тушенку прямо из банки.</a:t>
            </a:r>
          </a:p>
          <a:p>
            <a:r>
              <a:rPr lang="ru-RU" sz="2400" b="1" i="1" dirty="0"/>
              <a:t>К началу русско-японской войны все полки русской армии были оснащены полевыми кухнями, что позволяло готовить блюда даже во время маршей, на ходу.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93" y="5577729"/>
            <a:ext cx="9144793" cy="1280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0604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99247" y="333487"/>
            <a:ext cx="6960198" cy="6001643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400" b="1" i="1" dirty="0"/>
              <a:t>К началу ХХ века продовольственное снабжение русской армии не уступало европейским</a:t>
            </a:r>
            <a:r>
              <a:rPr lang="ru-RU" sz="2400" b="1" i="1" dirty="0" smtClean="0"/>
              <a:t>.</a:t>
            </a:r>
          </a:p>
          <a:p>
            <a:r>
              <a:rPr lang="ru-RU" sz="2400" b="1" i="1" dirty="0" smtClean="0"/>
              <a:t>В </a:t>
            </a:r>
            <a:r>
              <a:rPr lang="ru-RU" sz="2400" b="1" i="1" dirty="0"/>
              <a:t>ежесуточный паек красноармейца входило</a:t>
            </a:r>
            <a:r>
              <a:rPr lang="ru-RU" sz="2400" b="1" i="1" dirty="0" smtClean="0"/>
              <a:t>:</a:t>
            </a:r>
          </a:p>
          <a:p>
            <a:r>
              <a:rPr lang="ru-RU" sz="2400" b="1" i="1" dirty="0" smtClean="0"/>
              <a:t> </a:t>
            </a:r>
            <a:r>
              <a:rPr lang="ru-RU" sz="2400" b="1" i="1" dirty="0"/>
              <a:t>800 г хлеба летом и 900 г – зимой</a:t>
            </a:r>
            <a:r>
              <a:rPr lang="ru-RU" sz="2400" b="1" i="1" dirty="0" smtClean="0"/>
              <a:t>,</a:t>
            </a:r>
          </a:p>
          <a:p>
            <a:r>
              <a:rPr lang="ru-RU" sz="2400" b="1" i="1" dirty="0" smtClean="0"/>
              <a:t> </a:t>
            </a:r>
            <a:r>
              <a:rPr lang="ru-RU" sz="2400" b="1" i="1" dirty="0"/>
              <a:t>полкило картофеля, </a:t>
            </a:r>
            <a:endParaRPr lang="ru-RU" sz="2400" b="1" i="1" dirty="0" smtClean="0"/>
          </a:p>
          <a:p>
            <a:r>
              <a:rPr lang="ru-RU" sz="2400" b="1" i="1" dirty="0" smtClean="0"/>
              <a:t>320 </a:t>
            </a:r>
            <a:r>
              <a:rPr lang="ru-RU" sz="2400" b="1" i="1" dirty="0"/>
              <a:t>г других овощей, </a:t>
            </a:r>
            <a:endParaRPr lang="ru-RU" sz="2400" b="1" i="1" dirty="0" smtClean="0"/>
          </a:p>
          <a:p>
            <a:r>
              <a:rPr lang="ru-RU" sz="2400" b="1" i="1" dirty="0" smtClean="0"/>
              <a:t>170 </a:t>
            </a:r>
            <a:r>
              <a:rPr lang="ru-RU" sz="2400" b="1" i="1" dirty="0"/>
              <a:t>г круп или макарон, </a:t>
            </a:r>
            <a:endParaRPr lang="ru-RU" sz="2400" b="1" i="1" dirty="0" smtClean="0"/>
          </a:p>
          <a:p>
            <a:r>
              <a:rPr lang="ru-RU" sz="2400" b="1" i="1" dirty="0" smtClean="0"/>
              <a:t>150 </a:t>
            </a:r>
            <a:r>
              <a:rPr lang="ru-RU" sz="2400" b="1" i="1" dirty="0"/>
              <a:t>г мяса</a:t>
            </a:r>
            <a:r>
              <a:rPr lang="ru-RU" sz="2400" b="1" i="1" dirty="0" smtClean="0"/>
              <a:t>,</a:t>
            </a:r>
          </a:p>
          <a:p>
            <a:r>
              <a:rPr lang="ru-RU" sz="2400" b="1" i="1" dirty="0" smtClean="0"/>
              <a:t> </a:t>
            </a:r>
            <a:r>
              <a:rPr lang="ru-RU" sz="2400" b="1" i="1" dirty="0"/>
              <a:t>100 г рыбы, </a:t>
            </a:r>
            <a:endParaRPr lang="ru-RU" sz="2400" b="1" i="1" dirty="0" smtClean="0"/>
          </a:p>
          <a:p>
            <a:r>
              <a:rPr lang="ru-RU" sz="2400" b="1" i="1" dirty="0" smtClean="0"/>
              <a:t>50 </a:t>
            </a:r>
            <a:r>
              <a:rPr lang="ru-RU" sz="2400" b="1" i="1" dirty="0"/>
              <a:t>г жиров и </a:t>
            </a:r>
            <a:endParaRPr lang="ru-RU" sz="2400" b="1" i="1" dirty="0" smtClean="0"/>
          </a:p>
          <a:p>
            <a:r>
              <a:rPr lang="ru-RU" sz="2400" b="1" i="1" dirty="0" smtClean="0"/>
              <a:t>35 </a:t>
            </a:r>
            <a:r>
              <a:rPr lang="ru-RU" sz="2400" b="1" i="1" dirty="0"/>
              <a:t>г сахара. </a:t>
            </a:r>
            <a:endParaRPr lang="ru-RU" sz="2400" b="1" i="1" dirty="0" smtClean="0"/>
          </a:p>
          <a:p>
            <a:r>
              <a:rPr lang="ru-RU" sz="2400" b="1" i="1" dirty="0" smtClean="0"/>
              <a:t>Офицерам </a:t>
            </a:r>
            <a:r>
              <a:rPr lang="ru-RU" sz="2400" b="1" i="1" dirty="0"/>
              <a:t>полагалось дополнительное довольствие: 40 г масла или сала, 20 г печенья и 50 г рыбных консервов в сутки.</a:t>
            </a:r>
          </a:p>
        </p:txBody>
      </p:sp>
    </p:spTree>
    <p:extLst>
      <p:ext uri="{BB962C8B-B14F-4D97-AF65-F5344CB8AC3E}">
        <p14:creationId xmlns:p14="http://schemas.microsoft.com/office/powerpoint/2010/main" val="1243900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Picture background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6367" y="505610"/>
            <a:ext cx="6540650" cy="55724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93" y="5583108"/>
            <a:ext cx="9144793" cy="128027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45764" y="1553577"/>
            <a:ext cx="2072820" cy="4310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972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08678" y="468862"/>
            <a:ext cx="572945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chemeClr val="accent2"/>
                </a:solidFill>
              </a:rPr>
              <a:t>Рацион солдата в 1980 год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89129" y="1330992"/>
            <a:ext cx="6793797" cy="5262979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400" b="1" i="1" dirty="0"/>
              <a:t>Первое, чему удивлялись новобранцы, — отсутствие вилок. Все ели ложками. Тарелки были алюминиевыми, а не </a:t>
            </a:r>
            <a:r>
              <a:rPr lang="ru-RU" sz="2400" b="1" i="1" dirty="0" smtClean="0"/>
              <a:t>фарфоровыми, </a:t>
            </a:r>
            <a:r>
              <a:rPr lang="ru-RU" sz="2400" b="1" i="1" dirty="0"/>
              <a:t>кружки — эмалированными или тоже алюминиевыми. Сахар был кусковой, масло тоже кубиками. Чай разливался из большого чайника, еду накладывали из бачка — последнему доставалось меньше остальных.</a:t>
            </a:r>
          </a:p>
          <a:p>
            <a:r>
              <a:rPr lang="ru-RU" sz="2400" b="1" i="1" dirty="0"/>
              <a:t>Рацион, конечно, разнообразием не баловал, и спустя 2-3 месяца службы солдатики худели. Форма порой болталась на </a:t>
            </a:r>
            <a:r>
              <a:rPr lang="ru-RU" sz="2400" b="1" i="1" dirty="0" err="1"/>
              <a:t>срочниках</a:t>
            </a:r>
            <a:r>
              <a:rPr lang="ru-RU" sz="2400" b="1" i="1" dirty="0"/>
              <a:t> как на пугале. </a:t>
            </a:r>
            <a:endParaRPr lang="ru-RU" sz="2400" b="1" i="1" dirty="0" smtClean="0"/>
          </a:p>
          <a:p>
            <a:endParaRPr lang="ru-RU" sz="2400" b="1" i="1" dirty="0"/>
          </a:p>
        </p:txBody>
      </p:sp>
    </p:spTree>
    <p:extLst>
      <p:ext uri="{BB962C8B-B14F-4D97-AF65-F5344CB8AC3E}">
        <p14:creationId xmlns:p14="http://schemas.microsoft.com/office/powerpoint/2010/main" val="4053080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13186" y="761249"/>
            <a:ext cx="6712771" cy="480131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endParaRPr lang="ru-RU" dirty="0"/>
          </a:p>
          <a:p>
            <a:r>
              <a:rPr lang="ru-RU" sz="2400" b="1" i="1" dirty="0"/>
              <a:t>На завтрак была каша (гречневая, рисовая, перловка или, что чаще — из сечки), чай, хлеб, сахар и сливочное масло. Обед состоял из трех блюд: суп (гороховый, щи), второе (овощное рагу, макароны, пюре с рыбой) и компот/чай/кисель из брикетов. На ужин давали второе: пюре с рыбой, ту же овощную солянку или кашу с тушенкой (не у всех).</a:t>
            </a:r>
          </a:p>
          <a:p>
            <a:r>
              <a:rPr lang="ru-RU" sz="2400" b="1" i="1" dirty="0"/>
              <a:t>По выходным к завтраку полагались еще яйца вкрутую.</a:t>
            </a:r>
          </a:p>
        </p:txBody>
      </p:sp>
    </p:spTree>
    <p:extLst>
      <p:ext uri="{BB962C8B-B14F-4D97-AF65-F5344CB8AC3E}">
        <p14:creationId xmlns:p14="http://schemas.microsoft.com/office/powerpoint/2010/main" val="4274325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341537" y="372042"/>
            <a:ext cx="5195653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chemeClr val="accent2"/>
                </a:solidFill>
              </a:rPr>
              <a:t>Рацион </a:t>
            </a:r>
            <a:r>
              <a:rPr lang="ru-RU" sz="3200" b="1" i="1" dirty="0" smtClean="0">
                <a:solidFill>
                  <a:schemeClr val="accent2"/>
                </a:solidFill>
              </a:rPr>
              <a:t>военнослужащих</a:t>
            </a:r>
          </a:p>
          <a:p>
            <a:r>
              <a:rPr lang="ru-RU" sz="3200" b="1" i="1" dirty="0" smtClean="0">
                <a:solidFill>
                  <a:schemeClr val="accent2"/>
                </a:solidFill>
              </a:rPr>
              <a:t>  2000 х годов</a:t>
            </a:r>
            <a:endParaRPr lang="ru-RU" sz="3200" b="1" i="1" dirty="0">
              <a:solidFill>
                <a:schemeClr val="accent2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37881" y="1582341"/>
            <a:ext cx="6802967" cy="4893647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400" b="1" i="1" dirty="0"/>
              <a:t>Постановлением Правительства РФ от 29.12.2007 № 946 установлены нормы довольствия военнослужащих по призыву, которые зависят от рода войск. Список продуктов в целом одинаков, а вот размер пайка зависит от условий службы. Отдельный норматив установлен для восстанавливающих здоровье. Утвержденные нормы довольствия военнослужащих срочной службы включают в себя сбалансированное количество жиров, белков и углеводов. </a:t>
            </a:r>
            <a:endParaRPr lang="ru-RU" sz="2400" b="1" i="1" dirty="0" smtClean="0"/>
          </a:p>
          <a:p>
            <a:endParaRPr lang="ru-RU" sz="2400" b="1" i="1" dirty="0"/>
          </a:p>
        </p:txBody>
      </p:sp>
    </p:spTree>
    <p:extLst>
      <p:ext uri="{BB962C8B-B14F-4D97-AF65-F5344CB8AC3E}">
        <p14:creationId xmlns:p14="http://schemas.microsoft.com/office/powerpoint/2010/main" val="2309779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446442" y="330865"/>
            <a:ext cx="6868758" cy="6186309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b="1" i="1" dirty="0"/>
              <a:t>Норма N 1</a:t>
            </a:r>
          </a:p>
          <a:p>
            <a:endParaRPr lang="ru-RU" b="1" i="1" dirty="0"/>
          </a:p>
          <a:p>
            <a:r>
              <a:rPr lang="ru-RU" b="1" i="1" dirty="0"/>
              <a:t>(общевойсковой паек</a:t>
            </a:r>
            <a:r>
              <a:rPr lang="ru-RU" b="1" i="1" dirty="0" smtClean="0"/>
              <a:t>)</a:t>
            </a:r>
          </a:p>
          <a:p>
            <a:endParaRPr lang="ru-RU" b="1" i="1" dirty="0"/>
          </a:p>
          <a:p>
            <a:r>
              <a:rPr lang="ru-RU" b="1" i="1" dirty="0"/>
              <a:t>Количество (в граммах) на одного человека в сутки</a:t>
            </a:r>
          </a:p>
          <a:p>
            <a:endParaRPr lang="ru-RU" b="1" i="1" dirty="0"/>
          </a:p>
          <a:p>
            <a:r>
              <a:rPr lang="ru-RU" b="1" i="1" dirty="0"/>
              <a:t>Хлеб из смеси ржаной и пшеничной муки 1-го </a:t>
            </a:r>
            <a:r>
              <a:rPr lang="ru-RU" b="1" i="1" dirty="0" smtClean="0"/>
              <a:t>сорта -300 гр.</a:t>
            </a:r>
            <a:endParaRPr lang="ru-RU" b="1" i="1" dirty="0"/>
          </a:p>
          <a:p>
            <a:r>
              <a:rPr lang="ru-RU" b="1" i="1" dirty="0" smtClean="0"/>
              <a:t>Хлеб </a:t>
            </a:r>
            <a:r>
              <a:rPr lang="ru-RU" b="1" i="1" dirty="0"/>
              <a:t>белый из пшеничной муки 1-го </a:t>
            </a:r>
            <a:r>
              <a:rPr lang="ru-RU" b="1" i="1" dirty="0" smtClean="0"/>
              <a:t>сорта </a:t>
            </a:r>
            <a:r>
              <a:rPr lang="en-150" b="1" i="1" dirty="0" smtClean="0"/>
              <a:t>–</a:t>
            </a:r>
            <a:r>
              <a:rPr lang="ru-RU" b="1" i="1" dirty="0" smtClean="0"/>
              <a:t> 350 гр.</a:t>
            </a:r>
            <a:endParaRPr lang="ru-RU" b="1" i="1" dirty="0"/>
          </a:p>
          <a:p>
            <a:r>
              <a:rPr lang="ru-RU" b="1" i="1" dirty="0" smtClean="0"/>
              <a:t>Мука </a:t>
            </a:r>
            <a:r>
              <a:rPr lang="ru-RU" b="1" i="1" dirty="0"/>
              <a:t>пшеничная 1-го </a:t>
            </a:r>
            <a:r>
              <a:rPr lang="ru-RU" b="1" i="1" dirty="0" smtClean="0"/>
              <a:t>сорта- 50 гр.</a:t>
            </a:r>
            <a:endParaRPr lang="ru-RU" b="1" i="1" dirty="0"/>
          </a:p>
          <a:p>
            <a:r>
              <a:rPr lang="ru-RU" b="1" i="1" dirty="0" smtClean="0"/>
              <a:t>Крупа </a:t>
            </a:r>
            <a:r>
              <a:rPr lang="ru-RU" b="1" i="1" dirty="0"/>
              <a:t>разная, </a:t>
            </a:r>
            <a:r>
              <a:rPr lang="ru-RU" b="1" i="1" dirty="0" smtClean="0"/>
              <a:t>бобовые- 120 гр.</a:t>
            </a:r>
            <a:endParaRPr lang="ru-RU" b="1" i="1" dirty="0"/>
          </a:p>
          <a:p>
            <a:r>
              <a:rPr lang="ru-RU" b="1" i="1" dirty="0" smtClean="0"/>
              <a:t>Макаронные </a:t>
            </a:r>
            <a:r>
              <a:rPr lang="ru-RU" b="1" i="1" dirty="0"/>
              <a:t>изделия высшего </a:t>
            </a:r>
            <a:r>
              <a:rPr lang="ru-RU" b="1" i="1" dirty="0" smtClean="0"/>
              <a:t>сорта </a:t>
            </a:r>
            <a:r>
              <a:rPr lang="en-150" b="1" i="1" dirty="0" smtClean="0"/>
              <a:t>–</a:t>
            </a:r>
            <a:r>
              <a:rPr lang="ru-RU" b="1" i="1" dirty="0" smtClean="0"/>
              <a:t> 30 гр.</a:t>
            </a:r>
            <a:endParaRPr lang="ru-RU" b="1" i="1" dirty="0"/>
          </a:p>
          <a:p>
            <a:r>
              <a:rPr lang="ru-RU" b="1" i="1" dirty="0" smtClean="0"/>
              <a:t>Мясо </a:t>
            </a:r>
            <a:r>
              <a:rPr lang="en-150" b="1" i="1" dirty="0" smtClean="0"/>
              <a:t>–</a:t>
            </a:r>
            <a:r>
              <a:rPr lang="ru-RU" b="1" i="1" dirty="0" smtClean="0"/>
              <a:t> 250 гр.</a:t>
            </a:r>
            <a:endParaRPr lang="ru-RU" b="1" i="1" dirty="0"/>
          </a:p>
          <a:p>
            <a:r>
              <a:rPr lang="ru-RU" b="1" i="1" dirty="0" smtClean="0"/>
              <a:t>Рыба </a:t>
            </a:r>
            <a:r>
              <a:rPr lang="ru-RU" b="1" i="1" dirty="0"/>
              <a:t>потрошеная без </a:t>
            </a:r>
            <a:r>
              <a:rPr lang="ru-RU" b="1" i="1" dirty="0" smtClean="0"/>
              <a:t>головы </a:t>
            </a:r>
            <a:r>
              <a:rPr lang="en-150" b="1" i="1" dirty="0" smtClean="0"/>
              <a:t>–</a:t>
            </a:r>
            <a:r>
              <a:rPr lang="ru-RU" b="1" i="1" dirty="0" smtClean="0"/>
              <a:t> 120 гр.</a:t>
            </a:r>
            <a:endParaRPr lang="ru-RU" b="1" i="1" dirty="0"/>
          </a:p>
          <a:p>
            <a:r>
              <a:rPr lang="ru-RU" b="1" i="1" dirty="0" smtClean="0"/>
              <a:t>Масло растительное </a:t>
            </a:r>
            <a:r>
              <a:rPr lang="en-150" b="1" i="1" dirty="0" smtClean="0"/>
              <a:t>–</a:t>
            </a:r>
            <a:r>
              <a:rPr lang="ru-RU" b="1" i="1" dirty="0" smtClean="0"/>
              <a:t> 30 гр.</a:t>
            </a:r>
            <a:endParaRPr lang="ru-RU" b="1" i="1" dirty="0"/>
          </a:p>
          <a:p>
            <a:r>
              <a:rPr lang="ru-RU" b="1" i="1" dirty="0" smtClean="0"/>
              <a:t>Масло коровье </a:t>
            </a:r>
            <a:r>
              <a:rPr lang="en-150" b="1" i="1" dirty="0" smtClean="0"/>
              <a:t>–</a:t>
            </a:r>
            <a:r>
              <a:rPr lang="ru-RU" b="1" i="1" dirty="0" smtClean="0"/>
              <a:t> 45 гр.</a:t>
            </a:r>
            <a:endParaRPr lang="ru-RU" b="1" i="1" dirty="0"/>
          </a:p>
          <a:p>
            <a:r>
              <a:rPr lang="ru-RU" b="1" i="1" dirty="0" smtClean="0"/>
              <a:t>Молоко </a:t>
            </a:r>
            <a:r>
              <a:rPr lang="ru-RU" b="1" i="1" dirty="0"/>
              <a:t>коровье (</a:t>
            </a:r>
            <a:r>
              <a:rPr lang="ru-RU" b="1" i="1" dirty="0" smtClean="0"/>
              <a:t>миллилитров) -150</a:t>
            </a:r>
            <a:endParaRPr lang="ru-RU" b="1" i="1" dirty="0"/>
          </a:p>
          <a:p>
            <a:r>
              <a:rPr lang="ru-RU" b="1" i="1" dirty="0" smtClean="0"/>
              <a:t>Яйцо </a:t>
            </a:r>
            <a:r>
              <a:rPr lang="ru-RU" b="1" i="1" dirty="0"/>
              <a:t>куриное (штук</a:t>
            </a:r>
            <a:r>
              <a:rPr lang="ru-RU" b="1" i="1" dirty="0" smtClean="0"/>
              <a:t>) -1</a:t>
            </a:r>
            <a:endParaRPr lang="ru-RU" b="1" i="1" dirty="0"/>
          </a:p>
          <a:p>
            <a:r>
              <a:rPr lang="ru-RU" b="1" i="1" dirty="0" smtClean="0"/>
              <a:t>Сыр </a:t>
            </a:r>
            <a:r>
              <a:rPr lang="ru-RU" b="1" i="1" dirty="0"/>
              <a:t>твердый (</a:t>
            </a:r>
            <a:r>
              <a:rPr lang="ru-RU" b="1" i="1" dirty="0" smtClean="0"/>
              <a:t>полутвердый) </a:t>
            </a:r>
            <a:r>
              <a:rPr lang="en-150" b="1" i="1" dirty="0" smtClean="0"/>
              <a:t>–</a:t>
            </a:r>
            <a:r>
              <a:rPr lang="ru-RU" b="1" i="1" dirty="0" smtClean="0"/>
              <a:t> 10 гр.</a:t>
            </a:r>
            <a:endParaRPr lang="ru-RU" b="1" i="1" dirty="0"/>
          </a:p>
          <a:p>
            <a:r>
              <a:rPr lang="ru-RU" b="1" i="1" dirty="0" smtClean="0"/>
              <a:t>Сахар </a:t>
            </a:r>
            <a:r>
              <a:rPr lang="en-150" b="1" i="1" dirty="0" smtClean="0"/>
              <a:t>–</a:t>
            </a:r>
            <a:r>
              <a:rPr lang="ru-RU" b="1" i="1" dirty="0" smtClean="0"/>
              <a:t> 65 гр.</a:t>
            </a:r>
            <a:endParaRPr lang="ru-RU" b="1" i="1" dirty="0"/>
          </a:p>
          <a:p>
            <a:r>
              <a:rPr lang="ru-RU" b="1" i="1" dirty="0" smtClean="0"/>
              <a:t>Соль </a:t>
            </a:r>
            <a:r>
              <a:rPr lang="ru-RU" b="1" i="1" dirty="0"/>
              <a:t>поваренная </a:t>
            </a:r>
            <a:r>
              <a:rPr lang="ru-RU" b="1" i="1" dirty="0" smtClean="0"/>
              <a:t>пищевая </a:t>
            </a:r>
            <a:r>
              <a:rPr lang="en-150" b="1" i="1" dirty="0" smtClean="0"/>
              <a:t>–</a:t>
            </a:r>
            <a:r>
              <a:rPr lang="ru-RU" b="1" i="1" dirty="0" smtClean="0"/>
              <a:t> 20 гр.</a:t>
            </a:r>
            <a:endParaRPr lang="ru-RU" b="1" i="1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2053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801445" y="845767"/>
            <a:ext cx="6083449" cy="3139321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b="1" dirty="0" smtClean="0"/>
              <a:t>Чай </a:t>
            </a:r>
            <a:r>
              <a:rPr lang="en-150" b="1" dirty="0" smtClean="0"/>
              <a:t>–</a:t>
            </a:r>
            <a:r>
              <a:rPr lang="ru-RU" b="1" dirty="0" smtClean="0"/>
              <a:t> 1 гр.</a:t>
            </a:r>
            <a:endParaRPr lang="ru-RU" b="1" dirty="0"/>
          </a:p>
          <a:p>
            <a:r>
              <a:rPr lang="ru-RU" b="1" dirty="0" smtClean="0"/>
              <a:t>Кофе </a:t>
            </a:r>
            <a:r>
              <a:rPr lang="ru-RU" b="1" dirty="0"/>
              <a:t>натуральный </a:t>
            </a:r>
            <a:r>
              <a:rPr lang="ru-RU" b="1" dirty="0" smtClean="0"/>
              <a:t>растворимый -1,5 гр.</a:t>
            </a:r>
            <a:endParaRPr lang="ru-RU" b="1" dirty="0"/>
          </a:p>
          <a:p>
            <a:r>
              <a:rPr lang="ru-RU" b="1" dirty="0" smtClean="0"/>
              <a:t>Картофель </a:t>
            </a:r>
            <a:r>
              <a:rPr lang="en-150" b="1" dirty="0" smtClean="0"/>
              <a:t>–</a:t>
            </a:r>
            <a:r>
              <a:rPr lang="ru-RU" b="1" dirty="0" smtClean="0"/>
              <a:t> 600 гр.</a:t>
            </a:r>
            <a:endParaRPr lang="ru-RU" b="1" dirty="0"/>
          </a:p>
          <a:p>
            <a:r>
              <a:rPr lang="ru-RU" b="1" dirty="0" smtClean="0"/>
              <a:t>Капуста </a:t>
            </a:r>
            <a:r>
              <a:rPr lang="en-150" b="1" dirty="0" smtClean="0"/>
              <a:t>–</a:t>
            </a:r>
            <a:r>
              <a:rPr lang="ru-RU" b="1" dirty="0" smtClean="0"/>
              <a:t> 120 гр.</a:t>
            </a:r>
            <a:endParaRPr lang="ru-RU" b="1" dirty="0"/>
          </a:p>
          <a:p>
            <a:r>
              <a:rPr lang="ru-RU" b="1" dirty="0" smtClean="0"/>
              <a:t>Свекла </a:t>
            </a:r>
            <a:r>
              <a:rPr lang="en-150" b="1" dirty="0" smtClean="0"/>
              <a:t>–</a:t>
            </a:r>
            <a:r>
              <a:rPr lang="ru-RU" b="1" dirty="0" smtClean="0"/>
              <a:t> 30 гр.</a:t>
            </a:r>
            <a:endParaRPr lang="ru-RU" b="1" dirty="0"/>
          </a:p>
          <a:p>
            <a:r>
              <a:rPr lang="ru-RU" b="1" dirty="0" smtClean="0"/>
              <a:t>Морковь </a:t>
            </a:r>
            <a:r>
              <a:rPr lang="en-150" b="1" dirty="0" smtClean="0"/>
              <a:t>–</a:t>
            </a:r>
            <a:r>
              <a:rPr lang="ru-RU" b="1" dirty="0" smtClean="0"/>
              <a:t> 40 гр.</a:t>
            </a:r>
            <a:endParaRPr lang="ru-RU" b="1" dirty="0"/>
          </a:p>
          <a:p>
            <a:r>
              <a:rPr lang="ru-RU" b="1" dirty="0" smtClean="0"/>
              <a:t>Лук- 50 гр.</a:t>
            </a:r>
            <a:endParaRPr lang="ru-RU" b="1" dirty="0"/>
          </a:p>
          <a:p>
            <a:r>
              <a:rPr lang="ru-RU" b="1" dirty="0" smtClean="0"/>
              <a:t>огурцы</a:t>
            </a:r>
            <a:r>
              <a:rPr lang="ru-RU" b="1" dirty="0"/>
              <a:t>, помидоры, тыква, </a:t>
            </a:r>
            <a:r>
              <a:rPr lang="ru-RU" b="1" dirty="0" smtClean="0"/>
              <a:t>кабачки </a:t>
            </a:r>
            <a:r>
              <a:rPr lang="en-150" b="1" dirty="0" smtClean="0"/>
              <a:t>–</a:t>
            </a:r>
            <a:r>
              <a:rPr lang="ru-RU" b="1" dirty="0" smtClean="0"/>
              <a:t> 60 гр.</a:t>
            </a:r>
            <a:endParaRPr lang="ru-RU" b="1" dirty="0"/>
          </a:p>
          <a:p>
            <a:r>
              <a:rPr lang="ru-RU" b="1" dirty="0" smtClean="0"/>
              <a:t>Соки </a:t>
            </a:r>
            <a:r>
              <a:rPr lang="ru-RU" b="1" dirty="0"/>
              <a:t>плодовые и ягодные (</a:t>
            </a:r>
            <a:r>
              <a:rPr lang="ru-RU" b="1" dirty="0" smtClean="0"/>
              <a:t>миллилитров) - 100</a:t>
            </a:r>
            <a:endParaRPr lang="ru-RU" b="1" dirty="0"/>
          </a:p>
          <a:p>
            <a:r>
              <a:rPr lang="ru-RU" b="1" dirty="0" smtClean="0"/>
              <a:t>Фрукты </a:t>
            </a:r>
            <a:r>
              <a:rPr lang="ru-RU" b="1" dirty="0"/>
              <a:t>сушеные (изюм, курага, </a:t>
            </a:r>
            <a:r>
              <a:rPr lang="ru-RU" b="1" dirty="0" smtClean="0"/>
              <a:t>чернослив) </a:t>
            </a:r>
            <a:r>
              <a:rPr lang="en-150" b="1" dirty="0" smtClean="0"/>
              <a:t>–</a:t>
            </a:r>
            <a:r>
              <a:rPr lang="ru-RU" b="1" dirty="0" smtClean="0"/>
              <a:t> 10 гр.</a:t>
            </a:r>
            <a:endParaRPr lang="ru-RU" b="1" dirty="0"/>
          </a:p>
          <a:p>
            <a:r>
              <a:rPr lang="ru-RU" b="1" dirty="0" smtClean="0"/>
              <a:t>Поливитаминный </a:t>
            </a:r>
            <a:r>
              <a:rPr lang="ru-RU" b="1" dirty="0"/>
              <a:t>препарат (драже) </a:t>
            </a:r>
            <a:r>
              <a:rPr lang="en-150" b="1" dirty="0" smtClean="0"/>
              <a:t>–</a:t>
            </a:r>
            <a:r>
              <a:rPr lang="ru-RU" b="1" dirty="0" smtClean="0"/>
              <a:t> 1 гр.</a:t>
            </a:r>
            <a:endParaRPr lang="ru-RU" b="1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79200"/>
            <a:ext cx="9144000" cy="12788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84894" y="1268954"/>
            <a:ext cx="2072820" cy="4310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4479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31520" y="567031"/>
            <a:ext cx="669125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>
                <a:solidFill>
                  <a:schemeClr val="accent2"/>
                </a:solidFill>
              </a:rPr>
              <a:t>Рецепты военной кухни</a:t>
            </a:r>
          </a:p>
          <a:p>
            <a:pPr algn="ctr"/>
            <a:r>
              <a:rPr lang="ru-RU" sz="3200" b="1" i="1" dirty="0">
                <a:solidFill>
                  <a:schemeClr val="accent2"/>
                </a:solidFill>
              </a:rPr>
              <a:t>1. Гречневая каша с тушенкой: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797761"/>
              </p:ext>
            </p:extLst>
          </p:nvPr>
        </p:nvGraphicFramePr>
        <p:xfrm>
          <a:off x="864197" y="1752003"/>
          <a:ext cx="6425901" cy="41513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1967">
                  <a:extLst>
                    <a:ext uri="{9D8B030D-6E8A-4147-A177-3AD203B41FA5}">
                      <a16:colId xmlns:a16="http://schemas.microsoft.com/office/drawing/2014/main" val="3378614918"/>
                    </a:ext>
                  </a:extLst>
                </a:gridCol>
                <a:gridCol w="2141967">
                  <a:extLst>
                    <a:ext uri="{9D8B030D-6E8A-4147-A177-3AD203B41FA5}">
                      <a16:colId xmlns:a16="http://schemas.microsoft.com/office/drawing/2014/main" val="344929271"/>
                    </a:ext>
                  </a:extLst>
                </a:gridCol>
                <a:gridCol w="2141967">
                  <a:extLst>
                    <a:ext uri="{9D8B030D-6E8A-4147-A177-3AD203B41FA5}">
                      <a16:colId xmlns:a16="http://schemas.microsoft.com/office/drawing/2014/main" val="1388440302"/>
                    </a:ext>
                  </a:extLst>
                </a:gridCol>
              </a:tblGrid>
              <a:tr h="501605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Ингредиенты 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брутто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нетто</a:t>
                      </a:r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2136211"/>
                  </a:ext>
                </a:extLst>
              </a:tr>
              <a:tr h="501605">
                <a:tc>
                  <a:txBody>
                    <a:bodyPr/>
                    <a:lstStyle/>
                    <a:p>
                      <a:r>
                        <a:rPr lang="ru-RU" sz="1800" b="1" dirty="0" smtClean="0"/>
                        <a:t>Крупа гречневая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150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150</a:t>
                      </a:r>
                      <a:endParaRPr lang="ru-RU" sz="1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8492499"/>
                  </a:ext>
                </a:extLst>
              </a:tr>
              <a:tr h="501605">
                <a:tc>
                  <a:txBody>
                    <a:bodyPr/>
                    <a:lstStyle/>
                    <a:p>
                      <a:pPr algn="l"/>
                      <a:r>
                        <a:rPr lang="ru-RU" sz="1800" b="1" dirty="0" smtClean="0"/>
                        <a:t>Лук репчатый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75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50</a:t>
                      </a:r>
                      <a:endParaRPr lang="ru-RU" sz="1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0656937"/>
                  </a:ext>
                </a:extLst>
              </a:tr>
              <a:tr h="501605">
                <a:tc>
                  <a:txBody>
                    <a:bodyPr/>
                    <a:lstStyle/>
                    <a:p>
                      <a:pPr algn="l"/>
                      <a:r>
                        <a:rPr lang="ru-RU" sz="1800" b="1" dirty="0" smtClean="0"/>
                        <a:t>Морковь 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80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62</a:t>
                      </a:r>
                      <a:endParaRPr lang="ru-RU" sz="1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59597461"/>
                  </a:ext>
                </a:extLst>
              </a:tr>
              <a:tr h="501605">
                <a:tc>
                  <a:txBody>
                    <a:bodyPr/>
                    <a:lstStyle/>
                    <a:p>
                      <a:pPr algn="l"/>
                      <a:r>
                        <a:rPr lang="ru-RU" sz="1800" b="1" dirty="0" smtClean="0"/>
                        <a:t>Масло растительное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30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30</a:t>
                      </a:r>
                    </a:p>
                    <a:p>
                      <a:pPr algn="ctr"/>
                      <a:endParaRPr lang="ru-RU" sz="1800" b="1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6265021"/>
                  </a:ext>
                </a:extLst>
              </a:tr>
              <a:tr h="501605">
                <a:tc>
                  <a:txBody>
                    <a:bodyPr/>
                    <a:lstStyle/>
                    <a:p>
                      <a:pPr algn="l"/>
                      <a:r>
                        <a:rPr lang="ru-RU" sz="1800" b="1" dirty="0" smtClean="0"/>
                        <a:t>Мясо тушеное 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300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300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5782732"/>
                  </a:ext>
                </a:extLst>
              </a:tr>
              <a:tr h="501605">
                <a:tc>
                  <a:txBody>
                    <a:bodyPr/>
                    <a:lstStyle/>
                    <a:p>
                      <a:pPr algn="l"/>
                      <a:r>
                        <a:rPr lang="ru-RU" sz="1800" b="1" dirty="0" smtClean="0"/>
                        <a:t>Соль 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1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15132564"/>
                  </a:ext>
                </a:extLst>
              </a:tr>
              <a:tr h="501605">
                <a:tc>
                  <a:txBody>
                    <a:bodyPr/>
                    <a:lstStyle/>
                    <a:p>
                      <a:pPr algn="l"/>
                      <a:r>
                        <a:rPr lang="ru-RU" sz="1800" b="1" dirty="0" smtClean="0"/>
                        <a:t>Вода 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375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375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3873714"/>
                  </a:ext>
                </a:extLst>
              </a:tr>
            </a:tbl>
          </a:graphicData>
        </a:graphic>
      </p:graphicFrame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93" y="5693429"/>
            <a:ext cx="9144793" cy="1280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717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93" y="5577729"/>
            <a:ext cx="9144793" cy="128027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77731" y="645033"/>
            <a:ext cx="7164593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 smtClean="0">
                <a:solidFill>
                  <a:schemeClr val="accent2"/>
                </a:solidFill>
              </a:rPr>
              <a:t>Технология приготовления :</a:t>
            </a:r>
          </a:p>
          <a:p>
            <a:r>
              <a:rPr lang="ru-RU" sz="2000" b="1" dirty="0" smtClean="0"/>
              <a:t>Гречневую </a:t>
            </a:r>
            <a:r>
              <a:rPr lang="ru-RU" sz="2000" b="1" dirty="0"/>
              <a:t>крупу насыпьте в широкую миску и тщательно промойте водой до тех пор, пока она не станет прозрачной. Откиньте на сито. В кастрюле доведите до кипения питьевую воду. </a:t>
            </a:r>
            <a:r>
              <a:rPr lang="ru-RU" sz="2000" b="1" dirty="0" smtClean="0"/>
              <a:t>Добавьте </a:t>
            </a:r>
            <a:r>
              <a:rPr lang="ru-RU" sz="2000" b="1" dirty="0"/>
              <a:t>соли и перемешайте. Всыпьте гречку. Доведите до кипения на сильном огне. Уменьшите его до среднего и варите около 10 минут (вода должна уйти с поверхности</a:t>
            </a:r>
            <a:r>
              <a:rPr lang="ru-RU" sz="2000" b="1" dirty="0" smtClean="0"/>
              <a:t>).</a:t>
            </a:r>
            <a:endParaRPr lang="ru-RU" sz="2000" b="1" dirty="0"/>
          </a:p>
          <a:p>
            <a:r>
              <a:rPr lang="ru-RU" sz="2000" b="1" dirty="0"/>
              <a:t>Выключите огонь под кастрюлей с гречневой кашей. Закройте крышкой. Оставьте на горячей плите примерно на 20 минут. </a:t>
            </a:r>
            <a:r>
              <a:rPr lang="ru-RU" sz="2000" b="1" dirty="0" smtClean="0"/>
              <a:t>Лук и морковь </a:t>
            </a:r>
            <a:r>
              <a:rPr lang="ru-RU" sz="2000" b="1" dirty="0"/>
              <a:t>очистите, </a:t>
            </a:r>
            <a:r>
              <a:rPr lang="ru-RU" sz="2000" b="1" dirty="0" smtClean="0"/>
              <a:t>лук порубите, морковь натрите на терке  </a:t>
            </a:r>
            <a:r>
              <a:rPr lang="ru-RU" sz="2000" b="1" dirty="0"/>
              <a:t>подрумяньте на среднем огне до золотистого цвета</a:t>
            </a:r>
            <a:r>
              <a:rPr lang="ru-RU" sz="2000" b="1" dirty="0" smtClean="0"/>
              <a:t>.</a:t>
            </a:r>
            <a:endParaRPr lang="ru-RU" sz="2000" b="1" dirty="0"/>
          </a:p>
          <a:p>
            <a:r>
              <a:rPr lang="ru-RU" sz="2000" b="1" dirty="0"/>
              <a:t>Добавьте в горячую гречневую кашу тушенку из банок, а также </a:t>
            </a:r>
            <a:r>
              <a:rPr lang="ru-RU" sz="2000" b="1" dirty="0" smtClean="0"/>
              <a:t>лук с морковью. </a:t>
            </a:r>
            <a:r>
              <a:rPr lang="ru-RU" sz="2000" b="1" dirty="0"/>
              <a:t>Тщательно перемешайте. Попробуйте и, если необходимо, посолите по вкусу.</a:t>
            </a:r>
          </a:p>
        </p:txBody>
      </p:sp>
    </p:spTree>
    <p:extLst>
      <p:ext uri="{BB962C8B-B14F-4D97-AF65-F5344CB8AC3E}">
        <p14:creationId xmlns:p14="http://schemas.microsoft.com/office/powerpoint/2010/main" val="4283984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90918" y="642334"/>
            <a:ext cx="66912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 smtClean="0">
                <a:solidFill>
                  <a:schemeClr val="accent2"/>
                </a:solidFill>
              </a:rPr>
              <a:t>2. Чечевица с овощами</a:t>
            </a:r>
            <a:r>
              <a:rPr lang="ru-RU" sz="3200" b="1" i="1" dirty="0" smtClean="0"/>
              <a:t>:</a:t>
            </a:r>
            <a:endParaRPr lang="ru-RU" sz="3200" b="1" i="1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3380492"/>
              </p:ext>
            </p:extLst>
          </p:nvPr>
        </p:nvGraphicFramePr>
        <p:xfrm>
          <a:off x="835510" y="1549099"/>
          <a:ext cx="6425901" cy="37866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1967">
                  <a:extLst>
                    <a:ext uri="{9D8B030D-6E8A-4147-A177-3AD203B41FA5}">
                      <a16:colId xmlns:a16="http://schemas.microsoft.com/office/drawing/2014/main" val="3378614918"/>
                    </a:ext>
                  </a:extLst>
                </a:gridCol>
                <a:gridCol w="2141967">
                  <a:extLst>
                    <a:ext uri="{9D8B030D-6E8A-4147-A177-3AD203B41FA5}">
                      <a16:colId xmlns:a16="http://schemas.microsoft.com/office/drawing/2014/main" val="344929271"/>
                    </a:ext>
                  </a:extLst>
                </a:gridCol>
                <a:gridCol w="2141967">
                  <a:extLst>
                    <a:ext uri="{9D8B030D-6E8A-4147-A177-3AD203B41FA5}">
                      <a16:colId xmlns:a16="http://schemas.microsoft.com/office/drawing/2014/main" val="1388440302"/>
                    </a:ext>
                  </a:extLst>
                </a:gridCol>
              </a:tblGrid>
              <a:tr h="500111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Ингредиенты 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брутто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нетто</a:t>
                      </a:r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2136211"/>
                  </a:ext>
                </a:extLst>
              </a:tr>
              <a:tr h="501605">
                <a:tc>
                  <a:txBody>
                    <a:bodyPr/>
                    <a:lstStyle/>
                    <a:p>
                      <a:r>
                        <a:rPr lang="ru-RU" sz="1800" b="1" dirty="0" smtClean="0"/>
                        <a:t>Чечевица</a:t>
                      </a:r>
                      <a:r>
                        <a:rPr lang="ru-RU" sz="1800" b="1" baseline="0" dirty="0" smtClean="0"/>
                        <a:t> 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55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55</a:t>
                      </a:r>
                      <a:endParaRPr lang="ru-RU" sz="1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8492499"/>
                  </a:ext>
                </a:extLst>
              </a:tr>
              <a:tr h="501605">
                <a:tc>
                  <a:txBody>
                    <a:bodyPr/>
                    <a:lstStyle/>
                    <a:p>
                      <a:pPr algn="l"/>
                      <a:r>
                        <a:rPr lang="ru-RU" sz="1800" b="1" dirty="0" smtClean="0"/>
                        <a:t>Морковь 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88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66</a:t>
                      </a:r>
                      <a:endParaRPr lang="ru-RU" sz="1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0656937"/>
                  </a:ext>
                </a:extLst>
              </a:tr>
              <a:tr h="501605">
                <a:tc>
                  <a:txBody>
                    <a:bodyPr/>
                    <a:lstStyle/>
                    <a:p>
                      <a:pPr algn="l"/>
                      <a:r>
                        <a:rPr lang="ru-RU" sz="1800" b="1" dirty="0" smtClean="0"/>
                        <a:t>Помидоры свежие 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56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48</a:t>
                      </a:r>
                      <a:endParaRPr lang="ru-RU" sz="1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59597461"/>
                  </a:ext>
                </a:extLst>
              </a:tr>
              <a:tr h="501605">
                <a:tc>
                  <a:txBody>
                    <a:bodyPr/>
                    <a:lstStyle/>
                    <a:p>
                      <a:pPr algn="l"/>
                      <a:r>
                        <a:rPr lang="ru-RU" sz="1800" b="1" dirty="0" smtClean="0"/>
                        <a:t>Масло растительное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10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10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6265021"/>
                  </a:ext>
                </a:extLst>
              </a:tr>
              <a:tr h="501605">
                <a:tc>
                  <a:txBody>
                    <a:bodyPr/>
                    <a:lstStyle/>
                    <a:p>
                      <a:pPr algn="l"/>
                      <a:r>
                        <a:rPr lang="ru-RU" sz="1800" b="1" dirty="0" smtClean="0"/>
                        <a:t>Вода питьевая</a:t>
                      </a:r>
                      <a:r>
                        <a:rPr lang="ru-RU" sz="1800" b="1" baseline="0" dirty="0" smtClean="0"/>
                        <a:t> 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103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103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5782732"/>
                  </a:ext>
                </a:extLst>
              </a:tr>
              <a:tr h="501605">
                <a:tc>
                  <a:txBody>
                    <a:bodyPr/>
                    <a:lstStyle/>
                    <a:p>
                      <a:pPr algn="l"/>
                      <a:r>
                        <a:rPr lang="ru-RU" sz="1800" b="1" dirty="0" smtClean="0"/>
                        <a:t>Соль 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1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15132564"/>
                  </a:ext>
                </a:extLst>
              </a:tr>
            </a:tbl>
          </a:graphicData>
        </a:graphic>
      </p:graphicFrame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93" y="5577729"/>
            <a:ext cx="9144793" cy="1280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802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43491" y="819856"/>
            <a:ext cx="716459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 smtClean="0">
                <a:solidFill>
                  <a:schemeClr val="accent2"/>
                </a:solidFill>
              </a:rPr>
              <a:t>Приготовление:</a:t>
            </a:r>
          </a:p>
          <a:p>
            <a:r>
              <a:rPr lang="ru-RU" sz="2800" b="1" i="1" dirty="0" smtClean="0"/>
              <a:t>Отварить </a:t>
            </a:r>
            <a:r>
              <a:rPr lang="ru-RU" sz="2800" b="1" i="1" dirty="0"/>
              <a:t>чечевицу. Пассеровать </a:t>
            </a:r>
            <a:r>
              <a:rPr lang="ru-RU" sz="2800" b="1" i="1" dirty="0" smtClean="0"/>
              <a:t>морковь </a:t>
            </a:r>
            <a:r>
              <a:rPr lang="ru-RU" sz="2800" b="1" i="1" dirty="0"/>
              <a:t>и помидоры. Положить в чечевицу, подержать на огне </a:t>
            </a:r>
            <a:r>
              <a:rPr lang="ru-RU" sz="2800" b="1" i="1" dirty="0" smtClean="0"/>
              <a:t>3-5 минут</a:t>
            </a:r>
            <a:endParaRPr lang="ru-RU" sz="2800" b="1" i="1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93" y="5577729"/>
            <a:ext cx="9144793" cy="1280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856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30703" y="662498"/>
            <a:ext cx="68776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chemeClr val="accent2"/>
                </a:solidFill>
              </a:rPr>
              <a:t>3. Польская "Мясная" запеканка: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4198397"/>
              </p:ext>
            </p:extLst>
          </p:nvPr>
        </p:nvGraphicFramePr>
        <p:xfrm>
          <a:off x="695619" y="1372796"/>
          <a:ext cx="6096000" cy="20588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1024100975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82923989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66155384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Ингредиенты</a:t>
                      </a:r>
                      <a:r>
                        <a:rPr lang="ru-RU" sz="2000" baseline="0" dirty="0" smtClean="0"/>
                        <a:t> 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Брутто</a:t>
                      </a:r>
                      <a:r>
                        <a:rPr lang="ru-RU" sz="2000" baseline="0" dirty="0" smtClean="0"/>
                        <a:t> 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нетто</a:t>
                      </a:r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32175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 sz="1800" b="1" dirty="0" smtClean="0"/>
                        <a:t>Картофель 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200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176</a:t>
                      </a:r>
                      <a:endParaRPr lang="ru-RU" sz="1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93746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 sz="1800" b="1" dirty="0" smtClean="0"/>
                        <a:t>Мясной</a:t>
                      </a:r>
                      <a:r>
                        <a:rPr lang="ru-RU" sz="1800" b="1" baseline="0" dirty="0" smtClean="0"/>
                        <a:t> фарш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100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100</a:t>
                      </a:r>
                      <a:endParaRPr lang="ru-RU" sz="1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968942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 sz="1800" b="1" dirty="0" smtClean="0"/>
                        <a:t>Яйцо 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1 шт.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50</a:t>
                      </a:r>
                      <a:endParaRPr lang="ru-RU" sz="1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9243177"/>
                  </a:ext>
                </a:extLst>
              </a:tr>
              <a:tr h="550134">
                <a:tc>
                  <a:txBody>
                    <a:bodyPr/>
                    <a:lstStyle/>
                    <a:p>
                      <a:pPr algn="l"/>
                      <a:r>
                        <a:rPr lang="ru-RU" sz="1800" b="1" dirty="0" smtClean="0"/>
                        <a:t>Соль 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1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1</a:t>
                      </a:r>
                      <a:endParaRPr lang="ru-RU" sz="1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3156081"/>
                  </a:ext>
                </a:extLst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555734" y="3557213"/>
            <a:ext cx="6852621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 </a:t>
            </a:r>
            <a:r>
              <a:rPr lang="ru-RU" sz="2800" b="1" i="1" dirty="0"/>
              <a:t>Способ приготовления: </a:t>
            </a:r>
            <a:endParaRPr lang="ru-RU" sz="2800" b="1" i="1" dirty="0" smtClean="0"/>
          </a:p>
          <a:p>
            <a:pPr algn="ctr"/>
            <a:r>
              <a:rPr lang="ru-RU" sz="2400" b="1" i="1" dirty="0" smtClean="0"/>
              <a:t>Слой </a:t>
            </a:r>
            <a:r>
              <a:rPr lang="ru-RU" sz="2400" b="1" i="1" dirty="0"/>
              <a:t>картофеля, слой мяса, </a:t>
            </a:r>
            <a:r>
              <a:rPr lang="ru-RU" sz="2400" b="1" i="1" dirty="0" smtClean="0"/>
              <a:t>залить </a:t>
            </a:r>
            <a:r>
              <a:rPr lang="ru-RU" sz="2400" b="1" i="1" dirty="0"/>
              <a:t>яйцом и </a:t>
            </a:r>
            <a:r>
              <a:rPr lang="ru-RU" sz="2400" b="1" i="1" dirty="0" smtClean="0"/>
              <a:t>запечь</a:t>
            </a:r>
            <a:endParaRPr lang="ru-RU" sz="2400" b="1" i="1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77729"/>
            <a:ext cx="9144793" cy="1280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7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51940" y="468861"/>
            <a:ext cx="44551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 smtClean="0">
                <a:solidFill>
                  <a:schemeClr val="accent2"/>
                </a:solidFill>
              </a:rPr>
              <a:t>4. Фронтовой </a:t>
            </a:r>
            <a:r>
              <a:rPr lang="ru-RU" sz="3200" b="1" i="1" dirty="0">
                <a:solidFill>
                  <a:schemeClr val="accent2"/>
                </a:solidFill>
              </a:rPr>
              <a:t>кулеш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5376490"/>
              </p:ext>
            </p:extLst>
          </p:nvPr>
        </p:nvGraphicFramePr>
        <p:xfrm>
          <a:off x="781723" y="1300182"/>
          <a:ext cx="6096000" cy="3632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564518717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297425283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86508464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Ингредиенты 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Брутто 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Нетто </a:t>
                      </a:r>
                      <a:endParaRPr lang="ru-RU" sz="20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765539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b="1" dirty="0" smtClean="0"/>
                        <a:t>грудинка на кости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500 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485</a:t>
                      </a:r>
                      <a:endParaRPr lang="ru-RU" sz="1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070044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b="1" dirty="0" smtClean="0"/>
                        <a:t>пшено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250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250</a:t>
                      </a:r>
                      <a:endParaRPr lang="ru-RU" sz="1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37269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b="1" dirty="0" smtClean="0"/>
                        <a:t>Картофель 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576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399</a:t>
                      </a:r>
                      <a:endParaRPr lang="ru-RU" sz="1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16570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b="1" dirty="0" smtClean="0"/>
                        <a:t>Лук репчатый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120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75</a:t>
                      </a:r>
                      <a:endParaRPr lang="ru-RU" sz="1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624150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b="1" dirty="0" smtClean="0"/>
                        <a:t>Соль 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2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2</a:t>
                      </a:r>
                      <a:endParaRPr lang="ru-RU" sz="1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51151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b="1" dirty="0" smtClean="0"/>
                        <a:t>Перец 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1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1</a:t>
                      </a:r>
                      <a:endParaRPr lang="ru-RU" sz="1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827587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b="1" dirty="0" smtClean="0"/>
                        <a:t>Жир для жарки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30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30</a:t>
                      </a:r>
                      <a:endParaRPr lang="ru-RU" sz="1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44685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b="1" dirty="0" smtClean="0"/>
                        <a:t>Лавровый лист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1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1</a:t>
                      </a:r>
                      <a:endParaRPr lang="ru-RU" sz="1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3642660"/>
                  </a:ext>
                </a:extLst>
              </a:tr>
            </a:tbl>
          </a:graphicData>
        </a:graphic>
      </p:graphicFrame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93" y="5577729"/>
            <a:ext cx="9144793" cy="1280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5897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45459" y="185443"/>
            <a:ext cx="7487321" cy="6032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 smtClean="0">
                <a:solidFill>
                  <a:schemeClr val="accent2"/>
                </a:solidFill>
              </a:rPr>
              <a:t>Приготовление:</a:t>
            </a:r>
          </a:p>
          <a:p>
            <a:pPr algn="ctr"/>
            <a:endParaRPr lang="ru-RU" sz="2800" b="1" i="1" dirty="0"/>
          </a:p>
          <a:p>
            <a:r>
              <a:rPr lang="ru-RU" sz="2200" b="1" dirty="0"/>
              <a:t>С грудинки срезаем мясо и нарезаем кубиками.</a:t>
            </a:r>
          </a:p>
          <a:p>
            <a:r>
              <a:rPr lang="ru-RU" sz="2200" b="1" dirty="0"/>
              <a:t>Кости бросаем в котелок, заливаем 2 л воды, ставим на огонь, доводим до кипения и варим 30 минут, снимая пену.</a:t>
            </a:r>
          </a:p>
          <a:p>
            <a:r>
              <a:rPr lang="ru-RU" sz="2200" b="1" dirty="0"/>
              <a:t>Пшено промываем, высыпаем в кипящий бульон, варим до готовности.</a:t>
            </a:r>
          </a:p>
          <a:p>
            <a:r>
              <a:rPr lang="ru-RU" sz="2200" b="1" dirty="0"/>
              <a:t>Тем временем чистим картофель, нарезаем крупными кубиками и бросаем в котелок к пшену. Солим, перчим.</a:t>
            </a:r>
          </a:p>
          <a:p>
            <a:r>
              <a:rPr lang="ru-RU" sz="2200" b="1" dirty="0"/>
              <a:t>Затем чистим лук, мелко нарезаем и обжариваем на сковороде вместе с нарезанной грудинкой.</a:t>
            </a:r>
          </a:p>
          <a:p>
            <a:r>
              <a:rPr lang="ru-RU" sz="2200" b="1" dirty="0"/>
              <a:t>Мясо с луком добавляем в котелок к пшену за 2-3 минуты до готовности. Туда же кладём лавровый лист. Провариваем всё вместе. Даём немного настояться.</a:t>
            </a:r>
          </a:p>
        </p:txBody>
      </p:sp>
    </p:spTree>
    <p:extLst>
      <p:ext uri="{BB962C8B-B14F-4D97-AF65-F5344CB8AC3E}">
        <p14:creationId xmlns:p14="http://schemas.microsoft.com/office/powerpoint/2010/main" val="2005260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803609" y="285982"/>
            <a:ext cx="59146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chemeClr val="accent2"/>
                </a:solidFill>
              </a:rPr>
              <a:t>Инновации в военной кухне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860612" y="1025601"/>
            <a:ext cx="7444292" cy="4893647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dirty="0"/>
              <a:t>- </a:t>
            </a:r>
            <a:r>
              <a:rPr lang="ru-RU" sz="2400" b="1" dirty="0"/>
              <a:t>Разработка продуктов с длительным сроком хранения.</a:t>
            </a:r>
          </a:p>
          <a:p>
            <a:r>
              <a:rPr lang="ru-RU" sz="2400" b="1" dirty="0"/>
              <a:t>- Использование технологий для улучшения питания (например, упаковка, охлаждение).</a:t>
            </a:r>
          </a:p>
          <a:p>
            <a:pPr marL="285750" indent="-285750">
              <a:buFontTx/>
              <a:buChar char="-"/>
            </a:pPr>
            <a:r>
              <a:rPr lang="ru-RU" sz="2400" b="1" dirty="0" smtClean="0"/>
              <a:t>Внедрение </a:t>
            </a:r>
            <a:r>
              <a:rPr lang="ru-RU" sz="2400" b="1" dirty="0"/>
              <a:t>новых рецептов и способов приготовления</a:t>
            </a:r>
            <a:r>
              <a:rPr lang="ru-RU" sz="2400" b="1" dirty="0" smtClean="0"/>
              <a:t>.</a:t>
            </a:r>
          </a:p>
          <a:p>
            <a:pPr marL="285750" indent="-285750">
              <a:buFontTx/>
              <a:buChar char="-"/>
            </a:pPr>
            <a:r>
              <a:rPr lang="ru-RU" sz="2400" b="1" dirty="0"/>
              <a:t>Автоматизация процессов. Современные полевые кухни могут включать в себя автоматизированные системы, которые контролируют температуру приготовления, время и другие параметры. Это снижает нагрузку на поваров и обеспечивает высокое качество пищи</a:t>
            </a:r>
            <a:r>
              <a:rPr lang="ru-RU" sz="2400" b="1" dirty="0" smtClean="0"/>
              <a:t>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3" y="5577729"/>
            <a:ext cx="9150889" cy="1280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126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94852" y="606053"/>
            <a:ext cx="7379746" cy="4893647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dirty="0"/>
              <a:t>- </a:t>
            </a:r>
            <a:r>
              <a:rPr lang="ru-RU" sz="2400" b="1" dirty="0" smtClean="0"/>
              <a:t>Устройства</a:t>
            </a:r>
            <a:r>
              <a:rPr lang="ru-RU" sz="2400" b="1" dirty="0"/>
              <a:t>, работающие на солнечных батареях. Солнечные печи и устройства для подогрева еды позволяют снизить зависимость от традиционных источников энергии и затраты на </a:t>
            </a:r>
            <a:r>
              <a:rPr lang="ru-RU" sz="2400" b="1" dirty="0" smtClean="0"/>
              <a:t>топливо</a:t>
            </a:r>
          </a:p>
          <a:p>
            <a:pPr marL="285750" indent="-285750">
              <a:buFontTx/>
              <a:buChar char="-"/>
            </a:pPr>
            <a:r>
              <a:rPr lang="ru-RU" sz="2400" b="1" dirty="0"/>
              <a:t>Мобильная кухня-пекарня. Комплекс установлен на шасси </a:t>
            </a:r>
            <a:r>
              <a:rPr lang="ru-RU" sz="2400" b="1" dirty="0" err="1"/>
              <a:t>высокопроходимого</a:t>
            </a:r>
            <a:r>
              <a:rPr lang="ru-RU" sz="2400" b="1" dirty="0"/>
              <a:t> грузовика, в кузове которого расположены пекарня, специальное устройство для разогрева полуфабрикатов и склад продуктов. Такая кухня может обеспечивать горячей едой до роты солдат в течение трёх дней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77729"/>
            <a:ext cx="9150889" cy="1280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156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008721" y="404316"/>
            <a:ext cx="273542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 </a:t>
            </a:r>
            <a:r>
              <a:rPr lang="ru-RU" sz="3200" b="1" i="1" dirty="0">
                <a:solidFill>
                  <a:schemeClr val="accent2"/>
                </a:solidFill>
              </a:rPr>
              <a:t>Заключение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30306" y="989091"/>
            <a:ext cx="7498079" cy="5632311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000" b="1" i="1" dirty="0"/>
              <a:t>Военная кухня – это часть истории, памяти и культуры. - Рецепты, развивавшиеся на фронтах, порой демонстрируют находчивость и креативность возникающую в условиях ограниченных ресурсов и сложных ситуаций. Суровые реалии войны вынуждали военных поваров адаптироваться, экспериментировать и создавать новые блюда, используя подручные ингредиенты.</a:t>
            </a:r>
          </a:p>
          <a:p>
            <a:endParaRPr lang="ru-RU" sz="2000" b="1" i="1" dirty="0"/>
          </a:p>
          <a:p>
            <a:r>
              <a:rPr lang="ru-RU" sz="2000" b="1" i="1" dirty="0"/>
              <a:t>Эти рецепты становятся своеобразной хроникой, позволяя нам лучше понять не только повседневную жизнь солдат, но и культурные и исторические контексты, в которых они находились. Таким образом, военная кухня является важным элементом, объединяющим исторические события и человеческие судьбы, позволяя нам ценить и сохранять традиции, которые, возможно, были бы забыты без их использования и передачи на протяжении поколений.</a:t>
            </a:r>
          </a:p>
        </p:txBody>
      </p:sp>
    </p:spTree>
    <p:extLst>
      <p:ext uri="{BB962C8B-B14F-4D97-AF65-F5344CB8AC3E}">
        <p14:creationId xmlns:p14="http://schemas.microsoft.com/office/powerpoint/2010/main" val="3879275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3186" y="1764255"/>
            <a:ext cx="8315661" cy="572306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isometricOffAxis2Left"/>
            <a:lightRig rig="threePt" dir="t"/>
          </a:scene3d>
          <a:sp3d>
            <a:bevelT prst="relaxedInset"/>
          </a:sp3d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7200" b="1" i="1" dirty="0" smtClean="0">
                <a:solidFill>
                  <a:schemeClr val="accent2">
                    <a:lumMod val="75000"/>
                  </a:schemeClr>
                </a:solidFill>
              </a:rPr>
              <a:t>Спасибо за внимание</a:t>
            </a:r>
            <a:endParaRPr lang="ru-RU" sz="7200" b="1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86366" y="940390"/>
            <a:ext cx="2072820" cy="431024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577729"/>
            <a:ext cx="9150889" cy="1280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605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i="1" dirty="0" smtClean="0"/>
              <a:t>Приложение</a:t>
            </a:r>
            <a:endParaRPr lang="ru-RU" b="1" i="1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5291590"/>
              </p:ext>
            </p:extLst>
          </p:nvPr>
        </p:nvGraphicFramePr>
        <p:xfrm>
          <a:off x="260919" y="2261881"/>
          <a:ext cx="7301706" cy="125325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24855">
                  <a:extLst>
                    <a:ext uri="{9D8B030D-6E8A-4147-A177-3AD203B41FA5}">
                      <a16:colId xmlns:a16="http://schemas.microsoft.com/office/drawing/2014/main" val="3844358011"/>
                    </a:ext>
                  </a:extLst>
                </a:gridCol>
                <a:gridCol w="1825617">
                  <a:extLst>
                    <a:ext uri="{9D8B030D-6E8A-4147-A177-3AD203B41FA5}">
                      <a16:colId xmlns:a16="http://schemas.microsoft.com/office/drawing/2014/main" val="255390325"/>
                    </a:ext>
                  </a:extLst>
                </a:gridCol>
                <a:gridCol w="1825617">
                  <a:extLst>
                    <a:ext uri="{9D8B030D-6E8A-4147-A177-3AD203B41FA5}">
                      <a16:colId xmlns:a16="http://schemas.microsoft.com/office/drawing/2014/main" val="3900893285"/>
                    </a:ext>
                  </a:extLst>
                </a:gridCol>
                <a:gridCol w="1825617">
                  <a:extLst>
                    <a:ext uri="{9D8B030D-6E8A-4147-A177-3AD203B41FA5}">
                      <a16:colId xmlns:a16="http://schemas.microsoft.com/office/drawing/2014/main" val="3752868205"/>
                    </a:ext>
                  </a:extLst>
                </a:gridCol>
              </a:tblGrid>
              <a:tr h="7072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effectLst/>
                        </a:rPr>
                        <a:t>Белки г.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>
                          <a:effectLst/>
                        </a:rPr>
                        <a:t>Жиры г.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>
                          <a:effectLst/>
                        </a:rPr>
                        <a:t>Углеводы г.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effectLst/>
                        </a:rPr>
                        <a:t>Калорийность ккал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53303395"/>
                  </a:ext>
                </a:extLst>
              </a:tr>
              <a:tr h="54602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476128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68856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579" y="1034911"/>
            <a:ext cx="6821846" cy="5118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0883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1336069"/>
              </p:ext>
            </p:extLst>
          </p:nvPr>
        </p:nvGraphicFramePr>
        <p:xfrm>
          <a:off x="799041" y="1508983"/>
          <a:ext cx="6537912" cy="3577222"/>
        </p:xfrm>
        <a:graphic>
          <a:graphicData uri="http://schemas.openxmlformats.org/drawingml/2006/table">
            <a:tbl>
              <a:tblPr firstRow="1" firstCol="1" bandRow="1"/>
              <a:tblGrid>
                <a:gridCol w="364774">
                  <a:extLst>
                    <a:ext uri="{9D8B030D-6E8A-4147-A177-3AD203B41FA5}">
                      <a16:colId xmlns:a16="http://schemas.microsoft.com/office/drawing/2014/main" val="2905164824"/>
                    </a:ext>
                  </a:extLst>
                </a:gridCol>
                <a:gridCol w="2903840">
                  <a:extLst>
                    <a:ext uri="{9D8B030D-6E8A-4147-A177-3AD203B41FA5}">
                      <a16:colId xmlns:a16="http://schemas.microsoft.com/office/drawing/2014/main" val="3793388435"/>
                    </a:ext>
                  </a:extLst>
                </a:gridCol>
                <a:gridCol w="1634649">
                  <a:extLst>
                    <a:ext uri="{9D8B030D-6E8A-4147-A177-3AD203B41FA5}">
                      <a16:colId xmlns:a16="http://schemas.microsoft.com/office/drawing/2014/main" val="3810481773"/>
                    </a:ext>
                  </a:extLst>
                </a:gridCol>
                <a:gridCol w="1634649">
                  <a:extLst>
                    <a:ext uri="{9D8B030D-6E8A-4147-A177-3AD203B41FA5}">
                      <a16:colId xmlns:a16="http://schemas.microsoft.com/office/drawing/2014/main" val="2083384749"/>
                    </a:ext>
                  </a:extLst>
                </a:gridCol>
              </a:tblGrid>
              <a:tr h="3558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r>
                        <a:rPr lang="ru-RU" sz="1600" b="1" spc="-1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сырья</a:t>
                      </a:r>
                      <a:r>
                        <a:rPr lang="ru-RU" sz="1600" b="1" spc="5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</a:t>
                      </a:r>
                      <a:r>
                        <a:rPr lang="ru-RU" sz="1600" b="1" spc="1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1" spc="-1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полуфабрикатов</a:t>
                      </a:r>
                      <a:endParaRPr lang="ru-RU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 сырья и п/ф на 3 порции, г</a:t>
                      </a:r>
                      <a:endParaRPr lang="ru-RU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0029249"/>
                  </a:ext>
                </a:extLst>
              </a:tr>
              <a:tr h="3558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Крупа гречневая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8580" algn="ctr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150</a:t>
                      </a:r>
                      <a:endParaRPr lang="ru-RU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13680980"/>
                  </a:ext>
                </a:extLst>
              </a:tr>
              <a:tr h="3558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Лук репчатый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8580" algn="ctr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ru-RU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6826793"/>
                  </a:ext>
                </a:extLst>
              </a:tr>
              <a:tr h="3558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Морковь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8580" algn="ctr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62</a:t>
                      </a:r>
                      <a:endParaRPr lang="ru-RU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73928228"/>
                  </a:ext>
                </a:extLst>
              </a:tr>
              <a:tr h="3558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Мясо тушеное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8580" algn="ctr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300</a:t>
                      </a:r>
                      <a:endParaRPr lang="ru-RU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07902553"/>
                  </a:ext>
                </a:extLst>
              </a:tr>
              <a:tr h="3558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Масло растительное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8580" algn="ctr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</a:t>
                      </a:r>
                      <a:endParaRPr lang="ru-RU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19072388"/>
                  </a:ext>
                </a:extLst>
              </a:tr>
              <a:tr h="3558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Соль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8580" algn="ctr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37304269"/>
                  </a:ext>
                </a:extLst>
              </a:tr>
              <a:tr h="3558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Вода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8580" algn="ctr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375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375</a:t>
                      </a:r>
                      <a:endParaRPr lang="ru-RU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94493549"/>
                  </a:ext>
                </a:extLst>
              </a:tr>
              <a:tr h="355874">
                <a:tc grid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Выход </a:t>
                      </a: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готового изделия                                                                                      750 г.</a:t>
                      </a:r>
                      <a:endParaRPr lang="ru-RU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1956721"/>
                  </a:ext>
                </a:extLst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476072" y="784540"/>
            <a:ext cx="7183849" cy="984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 РЕЦЕПТУРА </a:t>
            </a:r>
            <a:endParaRPr kumimoji="0" lang="ru-RU" alt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kumimoji="0" lang="ru-RU" alt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463671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8033" y="645473"/>
            <a:ext cx="7412019" cy="5568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98683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891" y="720762"/>
            <a:ext cx="7533434" cy="5716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46331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8627454"/>
              </p:ext>
            </p:extLst>
          </p:nvPr>
        </p:nvGraphicFramePr>
        <p:xfrm>
          <a:off x="1033984" y="114957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683444636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3993344303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3241060383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11831018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Белки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Жиры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Углеводы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Ккал.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65255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13,3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3,4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71,6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343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12969372"/>
                  </a:ext>
                </a:extLst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1239317"/>
              </p:ext>
            </p:extLst>
          </p:nvPr>
        </p:nvGraphicFramePr>
        <p:xfrm>
          <a:off x="1033984" y="2692582"/>
          <a:ext cx="6096000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2582776716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3008304575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39749797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147439434"/>
                    </a:ext>
                  </a:extLst>
                </a:gridCol>
              </a:tblGrid>
              <a:tr h="337074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Белки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Жиры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Углеводы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Ккал. 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7711796"/>
                  </a:ext>
                </a:extLst>
              </a:tr>
              <a:tr h="355001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9,6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41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5630035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1158458" y="541583"/>
            <a:ext cx="55146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/>
              <a:t>Пищевая ценность гречневой крупы (на 100 г):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767598" y="2096771"/>
            <a:ext cx="45223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/>
              <a:t>Пищевая ценность морковь (на 100 г):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422156" y="3569757"/>
            <a:ext cx="53196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Пищевая ценность лук репчатый (на 100 г):</a:t>
            </a:r>
          </a:p>
        </p:txBody>
      </p:sp>
      <p:graphicFrame>
        <p:nvGraphicFramePr>
          <p:cNvPr id="17" name="Таблица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154280"/>
              </p:ext>
            </p:extLst>
          </p:nvPr>
        </p:nvGraphicFramePr>
        <p:xfrm>
          <a:off x="980794" y="4144772"/>
          <a:ext cx="6096000" cy="8047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769294074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330761675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249826334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596962103"/>
                    </a:ext>
                  </a:extLst>
                </a:gridCol>
              </a:tblGrid>
              <a:tr h="433892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Белки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Жиры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Углеводы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Ккал.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8885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1,1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9,3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40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7076467"/>
                  </a:ext>
                </a:extLst>
              </a:tr>
            </a:tbl>
          </a:graphicData>
        </a:graphic>
      </p:graphicFrame>
      <p:graphicFrame>
        <p:nvGraphicFramePr>
          <p:cNvPr id="18" name="Таблица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0109322"/>
              </p:ext>
            </p:extLst>
          </p:nvPr>
        </p:nvGraphicFramePr>
        <p:xfrm>
          <a:off x="980794" y="5518672"/>
          <a:ext cx="6069648" cy="7832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7412">
                  <a:extLst>
                    <a:ext uri="{9D8B030D-6E8A-4147-A177-3AD203B41FA5}">
                      <a16:colId xmlns:a16="http://schemas.microsoft.com/office/drawing/2014/main" val="1932840793"/>
                    </a:ext>
                  </a:extLst>
                </a:gridCol>
                <a:gridCol w="1517412">
                  <a:extLst>
                    <a:ext uri="{9D8B030D-6E8A-4147-A177-3AD203B41FA5}">
                      <a16:colId xmlns:a16="http://schemas.microsoft.com/office/drawing/2014/main" val="4005421692"/>
                    </a:ext>
                  </a:extLst>
                </a:gridCol>
                <a:gridCol w="1517412">
                  <a:extLst>
                    <a:ext uri="{9D8B030D-6E8A-4147-A177-3AD203B41FA5}">
                      <a16:colId xmlns:a16="http://schemas.microsoft.com/office/drawing/2014/main" val="2308290529"/>
                    </a:ext>
                  </a:extLst>
                </a:gridCol>
                <a:gridCol w="1517412">
                  <a:extLst>
                    <a:ext uri="{9D8B030D-6E8A-4147-A177-3AD203B41FA5}">
                      <a16:colId xmlns:a16="http://schemas.microsoft.com/office/drawing/2014/main" val="4100571931"/>
                    </a:ext>
                  </a:extLst>
                </a:gridCol>
              </a:tblGrid>
              <a:tr h="417458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Белки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Жиры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Углеводы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Ккал.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4240896"/>
                  </a:ext>
                </a:extLst>
              </a:tr>
              <a:tr h="349455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900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92921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10522761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684</TotalTime>
  <Words>2507</Words>
  <Application>Microsoft Office PowerPoint</Application>
  <PresentationFormat>Экран (4:3)</PresentationFormat>
  <Paragraphs>317</Paragraphs>
  <Slides>50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50</vt:i4>
      </vt:variant>
    </vt:vector>
  </HeadingPairs>
  <TitlesOfParts>
    <vt:vector size="59" baseType="lpstr">
      <vt:lpstr>-apple-system</vt:lpstr>
      <vt:lpstr>Arial</vt:lpstr>
      <vt:lpstr>Calibri</vt:lpstr>
      <vt:lpstr>Roboto</vt:lpstr>
      <vt:lpstr>Times New Roman</vt:lpstr>
      <vt:lpstr>Trebuchet MS</vt:lpstr>
      <vt:lpstr>Trebuchet MS (Заголовки)</vt:lpstr>
      <vt:lpstr>Wingdings 3</vt:lpstr>
      <vt:lpstr>Аспект</vt:lpstr>
      <vt:lpstr>Презентация PowerPoint</vt:lpstr>
      <vt:lpstr> Введение</vt:lpstr>
      <vt:lpstr>Презентация PowerPoint</vt:lpstr>
      <vt:lpstr>В летопись Великой Отечественной войны вписаны золотыми буквами подвиги Героев Советского Союза поваров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История военной кухни</vt:lpstr>
      <vt:lpstr>Презентация PowerPoint</vt:lpstr>
      <vt:lpstr>Задачи военной кухни</vt:lpstr>
      <vt:lpstr>Презентация PowerPoint</vt:lpstr>
      <vt:lpstr>«Жить в Париже плохо, брат, нечего есть, даже ржаного хлеба нет!» Так Петр Шереметев писал Александру Пушкину после возвращения из Парижа, где он находился на дипломатической службе в 1827 году. Что такого особенного в ржаном хлебе? Богатый витаминами и выпеченный на закваске ржаной хлеб был основным продуктом питания любого русского, в том числе и русских солдат. Без ржаного хлеба русская армия не могла нормально работать.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Приложение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Zver</dc:creator>
  <cp:lastModifiedBy>Zver</cp:lastModifiedBy>
  <cp:revision>59</cp:revision>
  <dcterms:created xsi:type="dcterms:W3CDTF">2025-01-29T03:54:49Z</dcterms:created>
  <dcterms:modified xsi:type="dcterms:W3CDTF">2025-02-05T06:34:20Z</dcterms:modified>
</cp:coreProperties>
</file>