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83" r:id="rId26"/>
    <p:sldId id="284" r:id="rId27"/>
    <p:sldId id="285" r:id="rId28"/>
    <p:sldId id="291" r:id="rId29"/>
    <p:sldId id="286" r:id="rId30"/>
    <p:sldId id="287" r:id="rId31"/>
    <p:sldId id="288" r:id="rId32"/>
    <p:sldId id="290" r:id="rId33"/>
  </p:sldIdLst>
  <p:sldSz cx="18288000" cy="10287000"/>
  <p:notesSz cx="6858000" cy="9144000"/>
  <p:embeddedFontLst>
    <p:embeddedFont>
      <p:font typeface="Anteb" panose="02000000000000000000" pitchFamily="2" charset="0"/>
      <p:regular r:id="rId34"/>
    </p:embeddedFont>
    <p:embeddedFont>
      <p:font typeface="Arimo" panose="020B0604020202020204" pitchFamily="34" charset="0"/>
      <p:regular r:id="rId35"/>
    </p:embeddedFont>
    <p:embeddedFont>
      <p:font typeface="Arimo Bold" panose="020B0704020202020204" pitchFamily="34" charset="0"/>
      <p:regular r:id="rId36"/>
      <p:bold r:id="rId37"/>
    </p:embeddedFont>
    <p:embeddedFont>
      <p:font typeface="Baron" panose="020B0000000000000000" pitchFamily="34" charset="0"/>
      <p:regular r:id="rId38"/>
    </p:embeddedFont>
    <p:embeddedFont>
      <p:font typeface="Lumberjack" panose="02000503050000020004" pitchFamily="2" charset="0"/>
      <p:regular r:id="rId39"/>
    </p:embeddedFont>
    <p:embeddedFont>
      <p:font typeface="Roboto Condensed Bold" panose="02000000000000000000" pitchFamily="2" charset="0"/>
      <p:regular r:id="rId40"/>
      <p:bold r:id="rId41"/>
    </p:embeddedFont>
    <p:embeddedFont>
      <p:font typeface="TT Norms" panose="02000503030000020003" pitchFamily="2" charset="0"/>
      <p:regular r:id="rId42"/>
    </p:embeddedFont>
    <p:embeddedFont>
      <p:font typeface="TT Norms Bold" panose="02000803030000020004" pitchFamily="2" charset="0"/>
      <p:regular r:id="rId43"/>
      <p:bold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7" autoAdjust="0"/>
    <p:restoredTop sz="94648" autoAdjust="0"/>
  </p:normalViewPr>
  <p:slideViewPr>
    <p:cSldViewPr>
      <p:cViewPr varScale="1">
        <p:scale>
          <a:sx n="45" d="100"/>
          <a:sy n="45" d="100"/>
        </p:scale>
        <p:origin x="208" y="10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5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804481" y="5143500"/>
            <a:ext cx="23896963" cy="6561708"/>
          </a:xfrm>
          <a:custGeom>
            <a:avLst/>
            <a:gdLst/>
            <a:ahLst/>
            <a:cxnLst/>
            <a:rect l="l" t="t" r="r" b="b"/>
            <a:pathLst>
              <a:path w="23896963" h="6561708">
                <a:moveTo>
                  <a:pt x="0" y="0"/>
                </a:moveTo>
                <a:lnTo>
                  <a:pt x="23896962" y="0"/>
                </a:lnTo>
                <a:lnTo>
                  <a:pt x="23896962" y="6561708"/>
                </a:lnTo>
                <a:lnTo>
                  <a:pt x="0" y="6561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774040" y="5397238"/>
            <a:ext cx="4299319" cy="4927586"/>
          </a:xfrm>
          <a:custGeom>
            <a:avLst/>
            <a:gdLst/>
            <a:ahLst/>
            <a:cxnLst/>
            <a:rect l="l" t="t" r="r" b="b"/>
            <a:pathLst>
              <a:path w="4299319" h="4927586">
                <a:moveTo>
                  <a:pt x="0" y="0"/>
                </a:moveTo>
                <a:lnTo>
                  <a:pt x="4299319" y="0"/>
                </a:lnTo>
                <a:lnTo>
                  <a:pt x="4299319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785359" y="5397238"/>
            <a:ext cx="4151491" cy="4927586"/>
          </a:xfrm>
          <a:custGeom>
            <a:avLst/>
            <a:gdLst/>
            <a:ahLst/>
            <a:cxnLst/>
            <a:rect l="l" t="t" r="r" b="b"/>
            <a:pathLst>
              <a:path w="4151491" h="4927586">
                <a:moveTo>
                  <a:pt x="0" y="0"/>
                </a:moveTo>
                <a:lnTo>
                  <a:pt x="4151491" y="0"/>
                </a:lnTo>
                <a:lnTo>
                  <a:pt x="4151491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247600" y="5397238"/>
            <a:ext cx="3677211" cy="4927586"/>
          </a:xfrm>
          <a:custGeom>
            <a:avLst/>
            <a:gdLst/>
            <a:ahLst/>
            <a:cxnLst/>
            <a:rect l="l" t="t" r="r" b="b"/>
            <a:pathLst>
              <a:path w="3677211" h="4927586">
                <a:moveTo>
                  <a:pt x="0" y="0"/>
                </a:moveTo>
                <a:lnTo>
                  <a:pt x="3677211" y="0"/>
                </a:lnTo>
                <a:lnTo>
                  <a:pt x="3677211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215362" y="5397238"/>
            <a:ext cx="4484103" cy="4927586"/>
          </a:xfrm>
          <a:custGeom>
            <a:avLst/>
            <a:gdLst/>
            <a:ahLst/>
            <a:cxnLst/>
            <a:rect l="l" t="t" r="r" b="b"/>
            <a:pathLst>
              <a:path w="4484103" h="4927586">
                <a:moveTo>
                  <a:pt x="0" y="0"/>
                </a:moveTo>
                <a:lnTo>
                  <a:pt x="4484103" y="0"/>
                </a:lnTo>
                <a:lnTo>
                  <a:pt x="4484103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548694" y="5397238"/>
            <a:ext cx="3849677" cy="4927586"/>
          </a:xfrm>
          <a:custGeom>
            <a:avLst/>
            <a:gdLst/>
            <a:ahLst/>
            <a:cxnLst/>
            <a:rect l="l" t="t" r="r" b="b"/>
            <a:pathLst>
              <a:path w="3849677" h="4927586">
                <a:moveTo>
                  <a:pt x="0" y="0"/>
                </a:moveTo>
                <a:lnTo>
                  <a:pt x="3849677" y="0"/>
                </a:lnTo>
                <a:lnTo>
                  <a:pt x="3849677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95448" y="2209961"/>
            <a:ext cx="16763852" cy="293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52"/>
              </a:lnSpc>
              <a:spcBef>
                <a:spcPct val="0"/>
              </a:spcBef>
            </a:pPr>
            <a:r>
              <a:rPr lang="en-US" sz="8394">
                <a:solidFill>
                  <a:srgbClr val="1A253D"/>
                </a:solidFill>
                <a:latin typeface="Roboto Condensed Bold"/>
              </a:rPr>
              <a:t>ПОЛИТИЧЕСКАЯ ИДЕОЛОГИЯ, ЕЁ РОЛЬ В ОБЩЕСТВЕ.</a:t>
            </a:r>
          </a:p>
        </p:txBody>
      </p:sp>
      <p:sp>
        <p:nvSpPr>
          <p:cNvPr id="9" name="Freeform 9"/>
          <p:cNvSpPr/>
          <p:nvPr/>
        </p:nvSpPr>
        <p:spPr>
          <a:xfrm rot="-130685">
            <a:off x="-742909" y="-479340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51871" y="2053891"/>
            <a:ext cx="9956265" cy="2983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Roboto Condensed Bold"/>
              </a:rPr>
              <a:t>ПОЛИТИЧЕСКАЯ ИДЕОЛОГИЯ</a:t>
            </a:r>
          </a:p>
        </p:txBody>
      </p:sp>
      <p:sp>
        <p:nvSpPr>
          <p:cNvPr id="3" name="Freeform 3"/>
          <p:cNvSpPr/>
          <p:nvPr/>
        </p:nvSpPr>
        <p:spPr>
          <a:xfrm flipH="1">
            <a:off x="-2614350" y="2153668"/>
            <a:ext cx="7334349" cy="8603342"/>
          </a:xfrm>
          <a:custGeom>
            <a:avLst/>
            <a:gdLst/>
            <a:ahLst/>
            <a:cxnLst/>
            <a:rect l="l" t="t" r="r" b="b"/>
            <a:pathLst>
              <a:path w="7334349" h="8603342">
                <a:moveTo>
                  <a:pt x="7334349" y="0"/>
                </a:moveTo>
                <a:lnTo>
                  <a:pt x="0" y="0"/>
                </a:lnTo>
                <a:lnTo>
                  <a:pt x="0" y="8603341"/>
                </a:lnTo>
                <a:lnTo>
                  <a:pt x="7334349" y="8603341"/>
                </a:lnTo>
                <a:lnTo>
                  <a:pt x="73343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6154262" y="5523427"/>
            <a:ext cx="5979476" cy="3657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rimo"/>
              </a:rPr>
              <a:t>упорядоченная система политических ценностей, идеалов, взглядов на ход развития общества, которая выражает интересы больших социальных групп и оправдывает борьбу за власть.</a:t>
            </a:r>
          </a:p>
        </p:txBody>
      </p:sp>
      <p:sp>
        <p:nvSpPr>
          <p:cNvPr id="5" name="Freeform 5"/>
          <p:cNvSpPr/>
          <p:nvPr/>
        </p:nvSpPr>
        <p:spPr>
          <a:xfrm flipH="1">
            <a:off x="13568966" y="2153668"/>
            <a:ext cx="6420244" cy="8603342"/>
          </a:xfrm>
          <a:custGeom>
            <a:avLst/>
            <a:gdLst/>
            <a:ahLst/>
            <a:cxnLst/>
            <a:rect l="l" t="t" r="r" b="b"/>
            <a:pathLst>
              <a:path w="6420244" h="8603342">
                <a:moveTo>
                  <a:pt x="6420244" y="0"/>
                </a:moveTo>
                <a:lnTo>
                  <a:pt x="0" y="0"/>
                </a:lnTo>
                <a:lnTo>
                  <a:pt x="0" y="8603341"/>
                </a:lnTo>
                <a:lnTo>
                  <a:pt x="6420244" y="8603341"/>
                </a:lnTo>
                <a:lnTo>
                  <a:pt x="642024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35004" t="-235155" r="-10666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6F1F82-D6A1-8711-6C55-F1CC0F996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96892" y="3030983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2"/>
                </a:lnTo>
                <a:lnTo>
                  <a:pt x="0" y="1588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96892" y="5105427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2"/>
                </a:lnTo>
                <a:lnTo>
                  <a:pt x="0" y="1588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96892" y="7179871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3"/>
                </a:lnTo>
                <a:lnTo>
                  <a:pt x="0" y="15881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144000" y="2839434"/>
            <a:ext cx="11555779" cy="7708290"/>
          </a:xfrm>
          <a:custGeom>
            <a:avLst/>
            <a:gdLst/>
            <a:ahLst/>
            <a:cxnLst/>
            <a:rect l="l" t="t" r="r" b="b"/>
            <a:pathLst>
              <a:path w="11555779" h="7708290">
                <a:moveTo>
                  <a:pt x="0" y="0"/>
                </a:moveTo>
                <a:lnTo>
                  <a:pt x="11555779" y="0"/>
                </a:lnTo>
                <a:lnTo>
                  <a:pt x="11555779" y="7708291"/>
                </a:lnTo>
                <a:lnTo>
                  <a:pt x="0" y="770829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500657" y="1164055"/>
            <a:ext cx="9653389" cy="1469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Roboto Condensed Bold"/>
              </a:rPr>
              <a:t>ЛИБЕРАЛЬНАЯ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623111" y="3010671"/>
            <a:ext cx="10613149" cy="103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rimo"/>
              </a:rPr>
              <a:t>Главной ценностью этой идеологии является свобода личности.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09587" y="3323440"/>
            <a:ext cx="1168740" cy="861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23111" y="4429897"/>
            <a:ext cx="10613149" cy="2609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rimo"/>
              </a:rPr>
              <a:t>В политической области либерализм защищал демократию, идеи правового государства и разделения властей, в социальных отношениях - равенство возможностей, равенство перед законом, в духовной жизни - свободу мысли и слова.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09587" y="5397884"/>
            <a:ext cx="1168740" cy="861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23111" y="7579631"/>
            <a:ext cx="10613149" cy="103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rimo"/>
              </a:rPr>
              <a:t>Активная экономическая и социальная политика государства (неолиберализм).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09587" y="7472329"/>
            <a:ext cx="1168740" cy="861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936742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6"/>
                </a:moveTo>
                <a:lnTo>
                  <a:pt x="19816268" y="2364956"/>
                </a:lnTo>
                <a:lnTo>
                  <a:pt x="19816268" y="0"/>
                </a:lnTo>
                <a:lnTo>
                  <a:pt x="0" y="0"/>
                </a:lnTo>
                <a:lnTo>
                  <a:pt x="0" y="236495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-759067" y="2426632"/>
            <a:ext cx="10519449" cy="7880821"/>
          </a:xfrm>
          <a:custGeom>
            <a:avLst/>
            <a:gdLst/>
            <a:ahLst/>
            <a:cxnLst/>
            <a:rect l="l" t="t" r="r" b="b"/>
            <a:pathLst>
              <a:path w="10519449" h="7880821">
                <a:moveTo>
                  <a:pt x="10519449" y="0"/>
                </a:moveTo>
                <a:lnTo>
                  <a:pt x="0" y="0"/>
                </a:lnTo>
                <a:lnTo>
                  <a:pt x="0" y="7880820"/>
                </a:lnTo>
                <a:lnTo>
                  <a:pt x="10519449" y="7880820"/>
                </a:lnTo>
                <a:lnTo>
                  <a:pt x="1051944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500657" y="1164055"/>
            <a:ext cx="9653389" cy="1469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Roboto Condensed Bold"/>
              </a:rPr>
              <a:t>КОНСЕРВАТИВНАЯ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960744" y="2933279"/>
            <a:ext cx="11327256" cy="680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Базовые принципы консерватизма - традиционализм, стабильность, порядок. 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Признаются естественная иерархичность человеческого общества, естественное неравенство, привилегии высших слоёв. 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Консервативная идеология ориентирует на сильную государственную власть, осуществляемую профессиональной политической элитой. 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Неоконсерватизм придаёт особое значение частной собственности, свободе предпринимательства.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В числе основных ценностей консерватизма закон, порядок, дисциплина, стабильность, семья, нация, власть.</a:t>
            </a:r>
          </a:p>
          <a:p>
            <a:pPr>
              <a:lnSpc>
                <a:spcPts val="4199"/>
              </a:lnSpc>
            </a:pPr>
            <a:endParaRPr lang="en-US" sz="2999">
              <a:solidFill>
                <a:srgbClr val="1A253D"/>
              </a:solidFill>
              <a:latin typeface="Arim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936742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6"/>
                </a:moveTo>
                <a:lnTo>
                  <a:pt x="19816268" y="2364956"/>
                </a:lnTo>
                <a:lnTo>
                  <a:pt x="19816268" y="0"/>
                </a:lnTo>
                <a:lnTo>
                  <a:pt x="0" y="0"/>
                </a:lnTo>
                <a:lnTo>
                  <a:pt x="0" y="236495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3208120" y="1984378"/>
            <a:ext cx="12352120" cy="8229600"/>
          </a:xfrm>
          <a:custGeom>
            <a:avLst/>
            <a:gdLst/>
            <a:ahLst/>
            <a:cxnLst/>
            <a:rect l="l" t="t" r="r" b="b"/>
            <a:pathLst>
              <a:path w="12352120" h="8229600">
                <a:moveTo>
                  <a:pt x="0" y="0"/>
                </a:moveTo>
                <a:lnTo>
                  <a:pt x="12352120" y="0"/>
                </a:lnTo>
                <a:lnTo>
                  <a:pt x="123521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500657" y="1164055"/>
            <a:ext cx="10772801" cy="1469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Roboto Condensed Bold"/>
              </a:rPr>
              <a:t>КОММУНИСТИЧЕСКАЯ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844942" y="3299983"/>
            <a:ext cx="11327256" cy="575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Особое внимание в этой идеологии обращалось на роль государства диктатуры пролетариата, руководимого коммунистической партией, в переустройстве общества на принципах равенства и социальной справедливости. 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Общественная собственность на средства производства – основа социалистического и коммунистического общества;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Ликвидация всех форм социального неравенства;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Формирование «нового человека», ориентированного только на деятельность во имя общего блага, моральные стимулы;</a:t>
            </a:r>
          </a:p>
          <a:p>
            <a:pPr>
              <a:lnSpc>
                <a:spcPts val="4199"/>
              </a:lnSpc>
            </a:pPr>
            <a:endParaRPr lang="en-US" sz="2999">
              <a:solidFill>
                <a:srgbClr val="1A253D"/>
              </a:solidFill>
              <a:latin typeface="Arim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96892" y="3030983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2"/>
                </a:lnTo>
                <a:lnTo>
                  <a:pt x="0" y="1588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96892" y="5607233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2"/>
                </a:lnTo>
                <a:lnTo>
                  <a:pt x="0" y="1588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180989" y="6760772"/>
            <a:ext cx="7315200" cy="3870406"/>
          </a:xfrm>
          <a:custGeom>
            <a:avLst/>
            <a:gdLst/>
            <a:ahLst/>
            <a:cxnLst/>
            <a:rect l="l" t="t" r="r" b="b"/>
            <a:pathLst>
              <a:path w="7315200" h="3870406">
                <a:moveTo>
                  <a:pt x="0" y="0"/>
                </a:moveTo>
                <a:lnTo>
                  <a:pt x="7315200" y="0"/>
                </a:lnTo>
                <a:lnTo>
                  <a:pt x="7315200" y="3870406"/>
                </a:lnTo>
                <a:lnTo>
                  <a:pt x="0" y="38704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489825" y="1164055"/>
            <a:ext cx="16485662" cy="1469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Roboto Condensed Bold"/>
              </a:rPr>
              <a:t>НАЦИОНАЛИСТИЧЕСКАЯ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623111" y="3010671"/>
            <a:ext cx="8895431" cy="1562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rimo"/>
              </a:rPr>
              <a:t>Базируется на представлении, что основой государственности, хозяйственной и культурной жизни является нация.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09587" y="3323440"/>
            <a:ext cx="1168740" cy="861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623111" y="5722547"/>
            <a:ext cx="8895431" cy="20859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rimo"/>
              </a:rPr>
              <a:t>Она утверждает приоритет национальных ценностей перед всеми прочими социальными ценностями, признаёт развитие нации в качестве единственного пути общественного прогресса.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09587" y="5899690"/>
            <a:ext cx="1168740" cy="861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2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936742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6"/>
                </a:moveTo>
                <a:lnTo>
                  <a:pt x="19816268" y="2364956"/>
                </a:lnTo>
                <a:lnTo>
                  <a:pt x="19816268" y="0"/>
                </a:lnTo>
                <a:lnTo>
                  <a:pt x="0" y="0"/>
                </a:lnTo>
                <a:lnTo>
                  <a:pt x="0" y="236495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94710" y="509486"/>
            <a:ext cx="6807063" cy="10040418"/>
          </a:xfrm>
          <a:custGeom>
            <a:avLst/>
            <a:gdLst/>
            <a:ahLst/>
            <a:cxnLst/>
            <a:rect l="l" t="t" r="r" b="b"/>
            <a:pathLst>
              <a:path w="6807063" h="10040418">
                <a:moveTo>
                  <a:pt x="0" y="0"/>
                </a:moveTo>
                <a:lnTo>
                  <a:pt x="6807064" y="0"/>
                </a:lnTo>
                <a:lnTo>
                  <a:pt x="6807064" y="10040418"/>
                </a:lnTo>
                <a:lnTo>
                  <a:pt x="0" y="100404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500657" y="1164055"/>
            <a:ext cx="10772801" cy="1469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Roboto Condensed Bold"/>
              </a:rPr>
              <a:t>ФАШИСТСКАЯ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844942" y="3299983"/>
            <a:ext cx="11327256" cy="3657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Идеи расового неравенства и превосходства одной расы над другой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Оценка личностного начала как вторичного по сравнению с расово-этническим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1A253D"/>
                </a:solidFill>
                <a:latin typeface="Arimo"/>
              </a:rPr>
              <a:t>Отвержение демократической системы в пользу сильной диктаторской власти</a:t>
            </a:r>
          </a:p>
          <a:p>
            <a:pPr>
              <a:lnSpc>
                <a:spcPts val="4199"/>
              </a:lnSpc>
            </a:pPr>
            <a:endParaRPr lang="en-US" sz="2999">
              <a:solidFill>
                <a:srgbClr val="1A253D"/>
              </a:solidFill>
              <a:latin typeface="Arim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936742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6"/>
                </a:moveTo>
                <a:lnTo>
                  <a:pt x="19816268" y="2364956"/>
                </a:lnTo>
                <a:lnTo>
                  <a:pt x="19816268" y="0"/>
                </a:lnTo>
                <a:lnTo>
                  <a:pt x="0" y="0"/>
                </a:lnTo>
                <a:lnTo>
                  <a:pt x="0" y="236495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98582" y="2914331"/>
            <a:ext cx="858938" cy="1135786"/>
          </a:xfrm>
          <a:custGeom>
            <a:avLst/>
            <a:gdLst/>
            <a:ahLst/>
            <a:cxnLst/>
            <a:rect l="l" t="t" r="r" b="b"/>
            <a:pathLst>
              <a:path w="858938" h="1135786">
                <a:moveTo>
                  <a:pt x="0" y="0"/>
                </a:moveTo>
                <a:lnTo>
                  <a:pt x="858937" y="0"/>
                </a:lnTo>
                <a:lnTo>
                  <a:pt x="858937" y="1135786"/>
                </a:lnTo>
                <a:lnTo>
                  <a:pt x="0" y="11357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550806" y="4050117"/>
            <a:ext cx="16870442" cy="3920443"/>
            <a:chOff x="0" y="0"/>
            <a:chExt cx="3745507" cy="87040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745507" cy="870401"/>
            </a:xfrm>
            <a:custGeom>
              <a:avLst/>
              <a:gdLst/>
              <a:ahLst/>
              <a:cxnLst/>
              <a:rect l="l" t="t" r="r" b="b"/>
              <a:pathLst>
                <a:path w="3745507" h="870401">
                  <a:moveTo>
                    <a:pt x="1836" y="0"/>
                  </a:moveTo>
                  <a:lnTo>
                    <a:pt x="3743672" y="0"/>
                  </a:lnTo>
                  <a:cubicBezTo>
                    <a:pt x="3744686" y="0"/>
                    <a:pt x="3745507" y="822"/>
                    <a:pt x="3745507" y="1836"/>
                  </a:cubicBezTo>
                  <a:lnTo>
                    <a:pt x="3745507" y="868565"/>
                  </a:lnTo>
                  <a:cubicBezTo>
                    <a:pt x="3745507" y="869052"/>
                    <a:pt x="3745314" y="869519"/>
                    <a:pt x="3744970" y="869863"/>
                  </a:cubicBezTo>
                  <a:cubicBezTo>
                    <a:pt x="3744626" y="870208"/>
                    <a:pt x="3744159" y="870401"/>
                    <a:pt x="3743672" y="870401"/>
                  </a:cubicBezTo>
                  <a:lnTo>
                    <a:pt x="1836" y="870401"/>
                  </a:lnTo>
                  <a:cubicBezTo>
                    <a:pt x="1349" y="870401"/>
                    <a:pt x="882" y="870208"/>
                    <a:pt x="538" y="869863"/>
                  </a:cubicBezTo>
                  <a:cubicBezTo>
                    <a:pt x="193" y="869519"/>
                    <a:pt x="0" y="869052"/>
                    <a:pt x="0" y="868565"/>
                  </a:cubicBezTo>
                  <a:lnTo>
                    <a:pt x="0" y="1836"/>
                  </a:lnTo>
                  <a:cubicBezTo>
                    <a:pt x="0" y="1349"/>
                    <a:pt x="193" y="882"/>
                    <a:pt x="538" y="538"/>
                  </a:cubicBezTo>
                  <a:cubicBezTo>
                    <a:pt x="882" y="193"/>
                    <a:pt x="1349" y="0"/>
                    <a:pt x="1836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3745507" cy="8989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915373" y="2857181"/>
            <a:ext cx="15343413" cy="863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18"/>
              </a:lnSpc>
              <a:spcBef>
                <a:spcPct val="0"/>
              </a:spcBef>
            </a:pPr>
            <a:r>
              <a:rPr lang="en-US" sz="2512">
                <a:solidFill>
                  <a:srgbClr val="000000"/>
                </a:solidFill>
                <a:latin typeface="Lumberjack"/>
              </a:rPr>
              <a:t>Выскажите два предположения о том, в каких социальных условиях наиболее популярными становятся прогрессивные движения, и два предположения о том, в каких условиях наиболее популярны консерваторы.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5C3B0A3-8256-5C57-458D-16DF39968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144000" y="-693872"/>
            <a:ext cx="12240886" cy="11674745"/>
          </a:xfrm>
          <a:custGeom>
            <a:avLst/>
            <a:gdLst/>
            <a:ahLst/>
            <a:cxnLst/>
            <a:rect l="l" t="t" r="r" b="b"/>
            <a:pathLst>
              <a:path w="12240886" h="11674745">
                <a:moveTo>
                  <a:pt x="0" y="0"/>
                </a:moveTo>
                <a:lnTo>
                  <a:pt x="12240886" y="0"/>
                </a:lnTo>
                <a:lnTo>
                  <a:pt x="12240886" y="11674744"/>
                </a:lnTo>
                <a:lnTo>
                  <a:pt x="0" y="116747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611487" y="2477163"/>
            <a:ext cx="7180326" cy="8229600"/>
          </a:xfrm>
          <a:custGeom>
            <a:avLst/>
            <a:gdLst/>
            <a:ahLst/>
            <a:cxnLst/>
            <a:rect l="l" t="t" r="r" b="b"/>
            <a:pathLst>
              <a:path w="7180326" h="8229600">
                <a:moveTo>
                  <a:pt x="0" y="0"/>
                </a:moveTo>
                <a:lnTo>
                  <a:pt x="7180326" y="0"/>
                </a:lnTo>
                <a:lnTo>
                  <a:pt x="718032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835077">
            <a:off x="-2505507" y="8743188"/>
            <a:ext cx="7315200" cy="3087624"/>
          </a:xfrm>
          <a:custGeom>
            <a:avLst/>
            <a:gdLst/>
            <a:ahLst/>
            <a:cxnLst/>
            <a:rect l="l" t="t" r="r" b="b"/>
            <a:pathLst>
              <a:path w="7315200" h="3087624">
                <a:moveTo>
                  <a:pt x="0" y="0"/>
                </a:moveTo>
                <a:lnTo>
                  <a:pt x="7315200" y="0"/>
                </a:lnTo>
                <a:lnTo>
                  <a:pt x="7315200" y="3087624"/>
                </a:lnTo>
                <a:lnTo>
                  <a:pt x="0" y="30876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43319" y="880553"/>
            <a:ext cx="9368168" cy="3002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Arimo Bold"/>
              </a:rPr>
              <a:t>ПОЛИТИЧЕСКАЯ ПАРТИЯ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43319" y="4486938"/>
            <a:ext cx="8623604" cy="210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называют добровольный союз, основанный на общности политических идей и нацеленный на овладение государственной властью.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-764134" y="8848867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6"/>
                </a:moveTo>
                <a:lnTo>
                  <a:pt x="19816268" y="2364956"/>
                </a:lnTo>
                <a:lnTo>
                  <a:pt x="19816268" y="0"/>
                </a:lnTo>
                <a:lnTo>
                  <a:pt x="0" y="0"/>
                </a:lnTo>
                <a:lnTo>
                  <a:pt x="0" y="236495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AutoShape 3"/>
          <p:cNvSpPr/>
          <p:nvPr/>
        </p:nvSpPr>
        <p:spPr>
          <a:xfrm rot="-5400000">
            <a:off x="-42159" y="5940250"/>
            <a:ext cx="6521801" cy="0"/>
          </a:xfrm>
          <a:prstGeom prst="line">
            <a:avLst/>
          </a:prstGeom>
          <a:ln w="114300" cap="flat">
            <a:solidFill>
              <a:srgbClr val="1A253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 rot="-5400000">
            <a:off x="8073141" y="5940250"/>
            <a:ext cx="6521801" cy="0"/>
          </a:xfrm>
          <a:prstGeom prst="line">
            <a:avLst/>
          </a:prstGeom>
          <a:ln w="114300" cap="flat">
            <a:solidFill>
              <a:srgbClr val="1A253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TextBox 5"/>
          <p:cNvSpPr txBox="1"/>
          <p:nvPr/>
        </p:nvSpPr>
        <p:spPr>
          <a:xfrm>
            <a:off x="1301903" y="2793508"/>
            <a:ext cx="1620204" cy="1535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Adumu Regular Bold"/>
              </a:rPr>
              <a:t>01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557414" y="2883483"/>
            <a:ext cx="5313383" cy="1445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79"/>
              </a:lnSpc>
            </a:pPr>
            <a:r>
              <a:rPr lang="en-US" sz="2700">
                <a:solidFill>
                  <a:srgbClr val="1A253D"/>
                </a:solidFill>
                <a:latin typeface="Anteb"/>
              </a:rPr>
              <a:t>определённая идеология, система общих ценностей и норм.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01903" y="5988531"/>
            <a:ext cx="1620204" cy="15340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Adumu Regular Bold"/>
              </a:rPr>
              <a:t>02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557414" y="6140931"/>
            <a:ext cx="5313383" cy="1922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79"/>
              </a:lnSpc>
            </a:pPr>
            <a:r>
              <a:rPr lang="en-US" sz="2700">
                <a:solidFill>
                  <a:srgbClr val="1A253D"/>
                </a:solidFill>
                <a:latin typeface="Anteb"/>
              </a:rPr>
              <a:t>организация - относительно продолжительное по времени добровольное объединение людей.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417203" y="2793508"/>
            <a:ext cx="1620204" cy="15340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Adumu Regular Bold"/>
              </a:rPr>
              <a:t>03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629316" y="2883483"/>
            <a:ext cx="5313383" cy="1922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79"/>
              </a:lnSpc>
            </a:pPr>
            <a:r>
              <a:rPr lang="en-US" sz="2700">
                <a:solidFill>
                  <a:srgbClr val="1A253D"/>
                </a:solidFill>
                <a:latin typeface="Anteb"/>
              </a:rPr>
              <a:t>нацеленность партии на реализацию через государство интересов тех социальных групп, которые она выражает.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417203" y="5988531"/>
            <a:ext cx="1620204" cy="15340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Adumu Regular Bold"/>
              </a:rPr>
              <a:t>04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676941" y="6262758"/>
            <a:ext cx="5313383" cy="1445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79"/>
              </a:lnSpc>
            </a:pPr>
            <a:r>
              <a:rPr lang="en-US" sz="2700">
                <a:solidFill>
                  <a:srgbClr val="1A253D"/>
                </a:solidFill>
                <a:latin typeface="Anteb"/>
              </a:rPr>
              <a:t>стремление партий обеспечить себе поддержку избирателей.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28700" y="876300"/>
            <a:ext cx="16853679" cy="1450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45"/>
              </a:lnSpc>
              <a:spcBef>
                <a:spcPct val="0"/>
              </a:spcBef>
            </a:pPr>
            <a:r>
              <a:rPr lang="en-US" sz="8532">
                <a:solidFill>
                  <a:srgbClr val="1A253D"/>
                </a:solidFill>
                <a:latin typeface="Lumberjack"/>
              </a:rPr>
              <a:t>ПРИЗНАКИ ПОЛИТ. ПАРТИЙ</a:t>
            </a:r>
          </a:p>
        </p:txBody>
      </p:sp>
      <p:sp>
        <p:nvSpPr>
          <p:cNvPr id="14" name="Freeform 14"/>
          <p:cNvSpPr/>
          <p:nvPr/>
        </p:nvSpPr>
        <p:spPr>
          <a:xfrm>
            <a:off x="-308402" y="6755552"/>
            <a:ext cx="3001670" cy="3586038"/>
          </a:xfrm>
          <a:custGeom>
            <a:avLst/>
            <a:gdLst/>
            <a:ahLst/>
            <a:cxnLst/>
            <a:rect l="l" t="t" r="r" b="b"/>
            <a:pathLst>
              <a:path w="3001670" h="3586038">
                <a:moveTo>
                  <a:pt x="0" y="0"/>
                </a:moveTo>
                <a:lnTo>
                  <a:pt x="3001671" y="0"/>
                </a:lnTo>
                <a:lnTo>
                  <a:pt x="3001671" y="3586039"/>
                </a:lnTo>
                <a:lnTo>
                  <a:pt x="0" y="35860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653" r="-53734"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4327" y="4792784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141188" y="4792784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1" y="0"/>
                </a:lnTo>
                <a:lnTo>
                  <a:pt x="5889811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148048" y="4792784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03665" y="6140471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210525" y="6140471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217386" y="6140471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6383065" y="4938791"/>
            <a:ext cx="5473843" cy="348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8"/>
              </a:lnSpc>
            </a:pPr>
            <a:r>
              <a:rPr lang="en-US" sz="2091">
                <a:solidFill>
                  <a:srgbClr val="000000"/>
                </a:solidFill>
                <a:latin typeface="TT Norms"/>
              </a:rPr>
              <a:t>принятие устава и программы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80362" y="6278734"/>
            <a:ext cx="5473843" cy="702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8"/>
              </a:lnSpc>
            </a:pPr>
            <a:r>
              <a:rPr lang="en-US" sz="2091">
                <a:solidFill>
                  <a:srgbClr val="000000"/>
                </a:solidFill>
                <a:latin typeface="TT Norms"/>
              </a:rPr>
              <a:t>разработка и отстаивание социалистической идеологии</a:t>
            </a:r>
          </a:p>
        </p:txBody>
      </p:sp>
      <p:sp>
        <p:nvSpPr>
          <p:cNvPr id="12" name="Freeform 12"/>
          <p:cNvSpPr/>
          <p:nvPr/>
        </p:nvSpPr>
        <p:spPr>
          <a:xfrm>
            <a:off x="10949603" y="3982088"/>
            <a:ext cx="942670" cy="810696"/>
          </a:xfrm>
          <a:custGeom>
            <a:avLst/>
            <a:gdLst/>
            <a:ahLst/>
            <a:cxnLst/>
            <a:rect l="l" t="t" r="r" b="b"/>
            <a:pathLst>
              <a:path w="942670" h="810696">
                <a:moveTo>
                  <a:pt x="0" y="0"/>
                </a:moveTo>
                <a:lnTo>
                  <a:pt x="942670" y="0"/>
                </a:lnTo>
                <a:lnTo>
                  <a:pt x="942670" y="810696"/>
                </a:lnTo>
                <a:lnTo>
                  <a:pt x="0" y="8106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25846" y="3550595"/>
            <a:ext cx="17912014" cy="9184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56"/>
              </a:lnSpc>
              <a:spcBef>
                <a:spcPct val="0"/>
              </a:spcBef>
            </a:pPr>
            <a:r>
              <a:rPr lang="en-US" sz="2683">
                <a:solidFill>
                  <a:srgbClr val="000000"/>
                </a:solidFill>
                <a:latin typeface="Lumberjack"/>
              </a:rPr>
              <a:t>В государстве Y зарегистрирована новая политическая организация. Какие из приведённых фактов служат доказательствами того, что она является политической партией? Верные суждения раскрасьте.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369442" y="4931827"/>
            <a:ext cx="5473843" cy="779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69"/>
              </a:lnSpc>
            </a:pPr>
            <a:r>
              <a:rPr lang="en-US" sz="2335">
                <a:solidFill>
                  <a:srgbClr val="000000"/>
                </a:solidFill>
                <a:latin typeface="TT Norms"/>
              </a:rPr>
              <a:t>организация подала свой список для участия в выборах в парламент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78636" y="4931827"/>
            <a:ext cx="5321309" cy="709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01"/>
              </a:lnSpc>
            </a:pPr>
            <a:r>
              <a:rPr lang="en-US" sz="2143">
                <a:solidFill>
                  <a:srgbClr val="000000"/>
                </a:solidFill>
                <a:latin typeface="TT Norms"/>
              </a:rPr>
              <a:t>использование Интернета для обеспечения массовой поддержки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18081" y="6297784"/>
            <a:ext cx="4855278" cy="694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74"/>
              </a:lnSpc>
            </a:pPr>
            <a:r>
              <a:rPr lang="en-US" sz="2124">
                <a:solidFill>
                  <a:srgbClr val="000000"/>
                </a:solidFill>
                <a:latin typeface="TT Norms"/>
              </a:rPr>
              <a:t>организация выплачивает зарплату своим сотрудникам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425370" y="6288975"/>
            <a:ext cx="5473843" cy="702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8"/>
              </a:lnSpc>
            </a:pPr>
            <a:r>
              <a:rPr lang="en-US" sz="2091">
                <a:solidFill>
                  <a:srgbClr val="000000"/>
                </a:solidFill>
                <a:latin typeface="TT Norms"/>
              </a:rPr>
              <a:t>организация принимает пожертвования от спонсоров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4327" y="4792784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141188" y="4792784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1" y="0"/>
                </a:lnTo>
                <a:lnTo>
                  <a:pt x="5889811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148048" y="4792784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03665" y="6140471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210525" y="6140471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217386" y="6140471"/>
            <a:ext cx="5889812" cy="1161798"/>
          </a:xfrm>
          <a:custGeom>
            <a:avLst/>
            <a:gdLst/>
            <a:ahLst/>
            <a:cxnLst/>
            <a:rect l="l" t="t" r="r" b="b"/>
            <a:pathLst>
              <a:path w="5889812" h="1161798">
                <a:moveTo>
                  <a:pt x="0" y="0"/>
                </a:moveTo>
                <a:lnTo>
                  <a:pt x="5889812" y="0"/>
                </a:lnTo>
                <a:lnTo>
                  <a:pt x="5889812" y="1161798"/>
                </a:lnTo>
                <a:lnTo>
                  <a:pt x="0" y="1161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6383065" y="4938791"/>
            <a:ext cx="5473843" cy="348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8"/>
              </a:lnSpc>
            </a:pPr>
            <a:r>
              <a:rPr lang="en-US" sz="2091">
                <a:solidFill>
                  <a:srgbClr val="000000"/>
                </a:solidFill>
                <a:latin typeface="TT Norms"/>
              </a:rPr>
              <a:t>принятие устава и программы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80362" y="6278734"/>
            <a:ext cx="5473843" cy="702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8"/>
              </a:lnSpc>
            </a:pPr>
            <a:r>
              <a:rPr lang="en-US" sz="2091">
                <a:solidFill>
                  <a:srgbClr val="000000"/>
                </a:solidFill>
                <a:latin typeface="TT Norms"/>
              </a:rPr>
              <a:t>разработка и отстаивание социалистической идеологии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1340774" y="4627171"/>
            <a:ext cx="852763" cy="936413"/>
            <a:chOff x="0" y="0"/>
            <a:chExt cx="466090" cy="511810"/>
          </a:xfrm>
        </p:grpSpPr>
        <p:sp>
          <p:nvSpPr>
            <p:cNvPr id="13" name="Freeform 13"/>
            <p:cNvSpPr/>
            <p:nvPr/>
          </p:nvSpPr>
          <p:spPr>
            <a:xfrm>
              <a:off x="49530" y="46990"/>
              <a:ext cx="369570" cy="424180"/>
            </a:xfrm>
            <a:custGeom>
              <a:avLst/>
              <a:gdLst/>
              <a:ahLst/>
              <a:cxnLst/>
              <a:rect l="l" t="t" r="r" b="b"/>
              <a:pathLst>
                <a:path w="369570" h="424180">
                  <a:moveTo>
                    <a:pt x="151130" y="195580"/>
                  </a:moveTo>
                  <a:cubicBezTo>
                    <a:pt x="173990" y="290830"/>
                    <a:pt x="111760" y="313690"/>
                    <a:pt x="101600" y="304800"/>
                  </a:cubicBezTo>
                  <a:cubicBezTo>
                    <a:pt x="90170" y="293370"/>
                    <a:pt x="127000" y="222250"/>
                    <a:pt x="146050" y="179070"/>
                  </a:cubicBezTo>
                  <a:cubicBezTo>
                    <a:pt x="168910" y="129540"/>
                    <a:pt x="198120" y="50800"/>
                    <a:pt x="232410" y="24130"/>
                  </a:cubicBezTo>
                  <a:cubicBezTo>
                    <a:pt x="254000" y="6350"/>
                    <a:pt x="283210" y="0"/>
                    <a:pt x="304800" y="5080"/>
                  </a:cubicBezTo>
                  <a:cubicBezTo>
                    <a:pt x="326390" y="10160"/>
                    <a:pt x="353060" y="33020"/>
                    <a:pt x="360680" y="54610"/>
                  </a:cubicBezTo>
                  <a:cubicBezTo>
                    <a:pt x="369570" y="74930"/>
                    <a:pt x="364490" y="110490"/>
                    <a:pt x="351790" y="128270"/>
                  </a:cubicBezTo>
                  <a:cubicBezTo>
                    <a:pt x="339090" y="147320"/>
                    <a:pt x="307340" y="162560"/>
                    <a:pt x="285750" y="162560"/>
                  </a:cubicBezTo>
                  <a:cubicBezTo>
                    <a:pt x="262890" y="162560"/>
                    <a:pt x="231140" y="144780"/>
                    <a:pt x="219710" y="127000"/>
                  </a:cubicBezTo>
                  <a:cubicBezTo>
                    <a:pt x="207010" y="107950"/>
                    <a:pt x="205740" y="72390"/>
                    <a:pt x="212090" y="52070"/>
                  </a:cubicBezTo>
                  <a:cubicBezTo>
                    <a:pt x="217170" y="35560"/>
                    <a:pt x="232410" y="21590"/>
                    <a:pt x="246380" y="13970"/>
                  </a:cubicBezTo>
                  <a:cubicBezTo>
                    <a:pt x="260350" y="5080"/>
                    <a:pt x="279400" y="0"/>
                    <a:pt x="295910" y="3810"/>
                  </a:cubicBezTo>
                  <a:cubicBezTo>
                    <a:pt x="316230" y="7620"/>
                    <a:pt x="346710" y="29210"/>
                    <a:pt x="358140" y="45720"/>
                  </a:cubicBezTo>
                  <a:cubicBezTo>
                    <a:pt x="367030" y="60960"/>
                    <a:pt x="368300" y="74930"/>
                    <a:pt x="365760" y="96520"/>
                  </a:cubicBezTo>
                  <a:cubicBezTo>
                    <a:pt x="358140" y="143510"/>
                    <a:pt x="292100" y="251460"/>
                    <a:pt x="257810" y="307340"/>
                  </a:cubicBezTo>
                  <a:cubicBezTo>
                    <a:pt x="232410" y="349250"/>
                    <a:pt x="213360" y="392430"/>
                    <a:pt x="184150" y="408940"/>
                  </a:cubicBezTo>
                  <a:cubicBezTo>
                    <a:pt x="158750" y="421640"/>
                    <a:pt x="123190" y="424180"/>
                    <a:pt x="99060" y="412750"/>
                  </a:cubicBezTo>
                  <a:cubicBezTo>
                    <a:pt x="73660" y="401320"/>
                    <a:pt x="54610" y="359410"/>
                    <a:pt x="38100" y="330200"/>
                  </a:cubicBezTo>
                  <a:cubicBezTo>
                    <a:pt x="21590" y="300990"/>
                    <a:pt x="3810" y="262890"/>
                    <a:pt x="1270" y="236220"/>
                  </a:cubicBezTo>
                  <a:cubicBezTo>
                    <a:pt x="0" y="215900"/>
                    <a:pt x="3810" y="196850"/>
                    <a:pt x="13970" y="181610"/>
                  </a:cubicBezTo>
                  <a:cubicBezTo>
                    <a:pt x="22860" y="167640"/>
                    <a:pt x="41910" y="153670"/>
                    <a:pt x="58420" y="149860"/>
                  </a:cubicBezTo>
                  <a:cubicBezTo>
                    <a:pt x="74930" y="144780"/>
                    <a:pt x="97790" y="147320"/>
                    <a:pt x="113030" y="154940"/>
                  </a:cubicBezTo>
                  <a:cubicBezTo>
                    <a:pt x="128270" y="162560"/>
                    <a:pt x="151130" y="195580"/>
                    <a:pt x="151130" y="195580"/>
                  </a:cubicBezTo>
                </a:path>
              </a:pathLst>
            </a:custGeom>
            <a:solidFill>
              <a:srgbClr val="CC3333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10887670" y="6235106"/>
            <a:ext cx="1066535" cy="992180"/>
            <a:chOff x="0" y="0"/>
            <a:chExt cx="582930" cy="542290"/>
          </a:xfrm>
        </p:grpSpPr>
        <p:sp>
          <p:nvSpPr>
            <p:cNvPr id="15" name="Freeform 15"/>
            <p:cNvSpPr/>
            <p:nvPr/>
          </p:nvSpPr>
          <p:spPr>
            <a:xfrm>
              <a:off x="49530" y="46990"/>
              <a:ext cx="488950" cy="447040"/>
            </a:xfrm>
            <a:custGeom>
              <a:avLst/>
              <a:gdLst/>
              <a:ahLst/>
              <a:cxnLst/>
              <a:rect l="l" t="t" r="r" b="b"/>
              <a:pathLst>
                <a:path w="488950" h="447040">
                  <a:moveTo>
                    <a:pt x="147320" y="245110"/>
                  </a:moveTo>
                  <a:cubicBezTo>
                    <a:pt x="160020" y="323850"/>
                    <a:pt x="92710" y="322580"/>
                    <a:pt x="86360" y="308610"/>
                  </a:cubicBezTo>
                  <a:cubicBezTo>
                    <a:pt x="77470" y="287020"/>
                    <a:pt x="168910" y="201930"/>
                    <a:pt x="217170" y="153670"/>
                  </a:cubicBezTo>
                  <a:cubicBezTo>
                    <a:pt x="267970" y="101600"/>
                    <a:pt x="342900" y="25400"/>
                    <a:pt x="383540" y="8890"/>
                  </a:cubicBezTo>
                  <a:cubicBezTo>
                    <a:pt x="402590" y="1270"/>
                    <a:pt x="416560" y="0"/>
                    <a:pt x="430530" y="5080"/>
                  </a:cubicBezTo>
                  <a:cubicBezTo>
                    <a:pt x="449580" y="11430"/>
                    <a:pt x="474980" y="33020"/>
                    <a:pt x="482600" y="52070"/>
                  </a:cubicBezTo>
                  <a:cubicBezTo>
                    <a:pt x="488950" y="72390"/>
                    <a:pt x="481330" y="105410"/>
                    <a:pt x="471170" y="121920"/>
                  </a:cubicBezTo>
                  <a:cubicBezTo>
                    <a:pt x="463550" y="134620"/>
                    <a:pt x="447040" y="144780"/>
                    <a:pt x="433070" y="148590"/>
                  </a:cubicBezTo>
                  <a:cubicBezTo>
                    <a:pt x="417830" y="152400"/>
                    <a:pt x="400050" y="153670"/>
                    <a:pt x="384810" y="146050"/>
                  </a:cubicBezTo>
                  <a:cubicBezTo>
                    <a:pt x="368300" y="138430"/>
                    <a:pt x="344170" y="113030"/>
                    <a:pt x="340360" y="93980"/>
                  </a:cubicBezTo>
                  <a:cubicBezTo>
                    <a:pt x="335280" y="73660"/>
                    <a:pt x="345440" y="41910"/>
                    <a:pt x="358140" y="26670"/>
                  </a:cubicBezTo>
                  <a:cubicBezTo>
                    <a:pt x="367030" y="13970"/>
                    <a:pt x="384810" y="6350"/>
                    <a:pt x="398780" y="3810"/>
                  </a:cubicBezTo>
                  <a:cubicBezTo>
                    <a:pt x="414020" y="1270"/>
                    <a:pt x="433070" y="3810"/>
                    <a:pt x="445770" y="11430"/>
                  </a:cubicBezTo>
                  <a:cubicBezTo>
                    <a:pt x="459740" y="17780"/>
                    <a:pt x="473710" y="30480"/>
                    <a:pt x="478790" y="45720"/>
                  </a:cubicBezTo>
                  <a:cubicBezTo>
                    <a:pt x="486410" y="63500"/>
                    <a:pt x="487680" y="90170"/>
                    <a:pt x="476250" y="114300"/>
                  </a:cubicBezTo>
                  <a:cubicBezTo>
                    <a:pt x="457200" y="156210"/>
                    <a:pt x="374650" y="203200"/>
                    <a:pt x="328930" y="251460"/>
                  </a:cubicBezTo>
                  <a:cubicBezTo>
                    <a:pt x="284480" y="299720"/>
                    <a:pt x="245110" y="372110"/>
                    <a:pt x="204470" y="403860"/>
                  </a:cubicBezTo>
                  <a:cubicBezTo>
                    <a:pt x="177800" y="425450"/>
                    <a:pt x="152400" y="447040"/>
                    <a:pt x="125730" y="444500"/>
                  </a:cubicBezTo>
                  <a:cubicBezTo>
                    <a:pt x="92710" y="439420"/>
                    <a:pt x="45720" y="389890"/>
                    <a:pt x="25400" y="358140"/>
                  </a:cubicBezTo>
                  <a:cubicBezTo>
                    <a:pt x="8890" y="332740"/>
                    <a:pt x="0" y="299720"/>
                    <a:pt x="1270" y="274320"/>
                  </a:cubicBezTo>
                  <a:cubicBezTo>
                    <a:pt x="2540" y="251460"/>
                    <a:pt x="12700" y="223520"/>
                    <a:pt x="29210" y="209550"/>
                  </a:cubicBezTo>
                  <a:cubicBezTo>
                    <a:pt x="45720" y="196850"/>
                    <a:pt x="77470" y="190500"/>
                    <a:pt x="97790" y="196850"/>
                  </a:cubicBezTo>
                  <a:cubicBezTo>
                    <a:pt x="118110" y="203200"/>
                    <a:pt x="147320" y="245110"/>
                    <a:pt x="147320" y="245110"/>
                  </a:cubicBezTo>
                </a:path>
              </a:pathLst>
            </a:custGeom>
            <a:solidFill>
              <a:srgbClr val="CC3333"/>
            </a:solidFill>
            <a:ln cap="sq">
              <a:noFill/>
              <a:prstDash val="solid"/>
              <a:miter/>
            </a:ln>
          </p:spPr>
        </p:sp>
      </p:grpSp>
      <p:sp>
        <p:nvSpPr>
          <p:cNvPr id="16" name="Freeform 16"/>
          <p:cNvSpPr/>
          <p:nvPr/>
        </p:nvSpPr>
        <p:spPr>
          <a:xfrm>
            <a:off x="10949603" y="3982088"/>
            <a:ext cx="942670" cy="810696"/>
          </a:xfrm>
          <a:custGeom>
            <a:avLst/>
            <a:gdLst/>
            <a:ahLst/>
            <a:cxnLst/>
            <a:rect l="l" t="t" r="r" b="b"/>
            <a:pathLst>
              <a:path w="942670" h="810696">
                <a:moveTo>
                  <a:pt x="0" y="0"/>
                </a:moveTo>
                <a:lnTo>
                  <a:pt x="942670" y="0"/>
                </a:lnTo>
                <a:lnTo>
                  <a:pt x="942670" y="810696"/>
                </a:lnTo>
                <a:lnTo>
                  <a:pt x="0" y="8106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25846" y="3550595"/>
            <a:ext cx="17912014" cy="9184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56"/>
              </a:lnSpc>
              <a:spcBef>
                <a:spcPct val="0"/>
              </a:spcBef>
            </a:pPr>
            <a:r>
              <a:rPr lang="en-US" sz="2683">
                <a:solidFill>
                  <a:srgbClr val="000000"/>
                </a:solidFill>
                <a:latin typeface="Lumberjack"/>
              </a:rPr>
              <a:t>В государстве Y зарегистрирована новая политическая организация. Какие из приведённых фактов служат доказательствами того, что она является политической партией? Верные суждения раскрасьте.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369442" y="4931827"/>
            <a:ext cx="5473843" cy="779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69"/>
              </a:lnSpc>
            </a:pPr>
            <a:r>
              <a:rPr lang="en-US" sz="2335">
                <a:solidFill>
                  <a:srgbClr val="000000"/>
                </a:solidFill>
                <a:latin typeface="TT Norms"/>
              </a:rPr>
              <a:t>организация подала свой список для участия в выборах в парламент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7309391" y="4469027"/>
            <a:ext cx="852763" cy="936413"/>
            <a:chOff x="0" y="0"/>
            <a:chExt cx="466090" cy="511810"/>
          </a:xfrm>
        </p:grpSpPr>
        <p:sp>
          <p:nvSpPr>
            <p:cNvPr id="20" name="Freeform 20"/>
            <p:cNvSpPr/>
            <p:nvPr/>
          </p:nvSpPr>
          <p:spPr>
            <a:xfrm>
              <a:off x="49530" y="46990"/>
              <a:ext cx="369570" cy="424180"/>
            </a:xfrm>
            <a:custGeom>
              <a:avLst/>
              <a:gdLst/>
              <a:ahLst/>
              <a:cxnLst/>
              <a:rect l="l" t="t" r="r" b="b"/>
              <a:pathLst>
                <a:path w="369570" h="424180">
                  <a:moveTo>
                    <a:pt x="151130" y="195580"/>
                  </a:moveTo>
                  <a:cubicBezTo>
                    <a:pt x="173990" y="290830"/>
                    <a:pt x="111760" y="313690"/>
                    <a:pt x="101600" y="304800"/>
                  </a:cubicBezTo>
                  <a:cubicBezTo>
                    <a:pt x="90170" y="293370"/>
                    <a:pt x="127000" y="222250"/>
                    <a:pt x="146050" y="179070"/>
                  </a:cubicBezTo>
                  <a:cubicBezTo>
                    <a:pt x="168910" y="129540"/>
                    <a:pt x="198120" y="50800"/>
                    <a:pt x="232410" y="24130"/>
                  </a:cubicBezTo>
                  <a:cubicBezTo>
                    <a:pt x="254000" y="6350"/>
                    <a:pt x="283210" y="0"/>
                    <a:pt x="304800" y="5080"/>
                  </a:cubicBezTo>
                  <a:cubicBezTo>
                    <a:pt x="326390" y="10160"/>
                    <a:pt x="353060" y="33020"/>
                    <a:pt x="360680" y="54610"/>
                  </a:cubicBezTo>
                  <a:cubicBezTo>
                    <a:pt x="369570" y="74930"/>
                    <a:pt x="364490" y="110490"/>
                    <a:pt x="351790" y="128270"/>
                  </a:cubicBezTo>
                  <a:cubicBezTo>
                    <a:pt x="339090" y="147320"/>
                    <a:pt x="307340" y="162560"/>
                    <a:pt x="285750" y="162560"/>
                  </a:cubicBezTo>
                  <a:cubicBezTo>
                    <a:pt x="262890" y="162560"/>
                    <a:pt x="231140" y="144780"/>
                    <a:pt x="219710" y="127000"/>
                  </a:cubicBezTo>
                  <a:cubicBezTo>
                    <a:pt x="207010" y="107950"/>
                    <a:pt x="205740" y="72390"/>
                    <a:pt x="212090" y="52070"/>
                  </a:cubicBezTo>
                  <a:cubicBezTo>
                    <a:pt x="217170" y="35560"/>
                    <a:pt x="232410" y="21590"/>
                    <a:pt x="246380" y="13970"/>
                  </a:cubicBezTo>
                  <a:cubicBezTo>
                    <a:pt x="260350" y="5080"/>
                    <a:pt x="279400" y="0"/>
                    <a:pt x="295910" y="3810"/>
                  </a:cubicBezTo>
                  <a:cubicBezTo>
                    <a:pt x="316230" y="7620"/>
                    <a:pt x="346710" y="29210"/>
                    <a:pt x="358140" y="45720"/>
                  </a:cubicBezTo>
                  <a:cubicBezTo>
                    <a:pt x="367030" y="60960"/>
                    <a:pt x="368300" y="74930"/>
                    <a:pt x="365760" y="96520"/>
                  </a:cubicBezTo>
                  <a:cubicBezTo>
                    <a:pt x="358140" y="143510"/>
                    <a:pt x="292100" y="251460"/>
                    <a:pt x="257810" y="307340"/>
                  </a:cubicBezTo>
                  <a:cubicBezTo>
                    <a:pt x="232410" y="349250"/>
                    <a:pt x="213360" y="392430"/>
                    <a:pt x="184150" y="408940"/>
                  </a:cubicBezTo>
                  <a:cubicBezTo>
                    <a:pt x="158750" y="421640"/>
                    <a:pt x="123190" y="424180"/>
                    <a:pt x="99060" y="412750"/>
                  </a:cubicBezTo>
                  <a:cubicBezTo>
                    <a:pt x="73660" y="401320"/>
                    <a:pt x="54610" y="359410"/>
                    <a:pt x="38100" y="330200"/>
                  </a:cubicBezTo>
                  <a:cubicBezTo>
                    <a:pt x="21590" y="300990"/>
                    <a:pt x="3810" y="262890"/>
                    <a:pt x="1270" y="236220"/>
                  </a:cubicBezTo>
                  <a:cubicBezTo>
                    <a:pt x="0" y="215900"/>
                    <a:pt x="3810" y="196850"/>
                    <a:pt x="13970" y="181610"/>
                  </a:cubicBezTo>
                  <a:cubicBezTo>
                    <a:pt x="22860" y="167640"/>
                    <a:pt x="41910" y="153670"/>
                    <a:pt x="58420" y="149860"/>
                  </a:cubicBezTo>
                  <a:cubicBezTo>
                    <a:pt x="74930" y="144780"/>
                    <a:pt x="97790" y="147320"/>
                    <a:pt x="113030" y="154940"/>
                  </a:cubicBezTo>
                  <a:cubicBezTo>
                    <a:pt x="128270" y="162560"/>
                    <a:pt x="151130" y="195580"/>
                    <a:pt x="151130" y="195580"/>
                  </a:cubicBezTo>
                </a:path>
              </a:pathLst>
            </a:custGeom>
            <a:solidFill>
              <a:srgbClr val="CC3333"/>
            </a:solidFill>
            <a:ln cap="sq">
              <a:noFill/>
              <a:prstDash val="solid"/>
              <a:miter/>
            </a:ln>
          </p:spPr>
        </p:sp>
      </p:grpSp>
      <p:sp>
        <p:nvSpPr>
          <p:cNvPr id="21" name="TextBox 21"/>
          <p:cNvSpPr txBox="1"/>
          <p:nvPr/>
        </p:nvSpPr>
        <p:spPr>
          <a:xfrm>
            <a:off x="578636" y="4931827"/>
            <a:ext cx="5321309" cy="709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01"/>
              </a:lnSpc>
            </a:pPr>
            <a:r>
              <a:rPr lang="en-US" sz="2143">
                <a:solidFill>
                  <a:srgbClr val="000000"/>
                </a:solidFill>
                <a:latin typeface="TT Norms"/>
              </a:rPr>
              <a:t>использование Интернета для обеспечения массовой поддержки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18081" y="6297784"/>
            <a:ext cx="4855278" cy="694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74"/>
              </a:lnSpc>
            </a:pPr>
            <a:r>
              <a:rPr lang="en-US" sz="2124">
                <a:solidFill>
                  <a:srgbClr val="000000"/>
                </a:solidFill>
                <a:latin typeface="TT Norms"/>
              </a:rPr>
              <a:t>организация выплачивает зарплату своим сотрудникам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425370" y="6288975"/>
            <a:ext cx="5473843" cy="702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8"/>
              </a:lnSpc>
            </a:pPr>
            <a:r>
              <a:rPr lang="en-US" sz="2091">
                <a:solidFill>
                  <a:srgbClr val="000000"/>
                </a:solidFill>
                <a:latin typeface="TT Norms"/>
              </a:rPr>
              <a:t>организация принимает пожертвования от спонсоров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801943" y="952500"/>
            <a:ext cx="8962699" cy="3360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66"/>
              </a:lnSpc>
            </a:pPr>
            <a:r>
              <a:rPr lang="en-US" sz="3833">
                <a:solidFill>
                  <a:srgbClr val="1A253D"/>
                </a:solidFill>
                <a:latin typeface="Roboto Condensed Bold"/>
              </a:rPr>
              <a:t>КОНСЕРВАТИВНЫЕ; ЛИБЕРАЛЬНЫЕ; СОЦИАЛ-ДЕМОКРАТИЧЕСКИЕ; ХРИСТИАНСКИЕ;</a:t>
            </a:r>
          </a:p>
          <a:p>
            <a:pPr>
              <a:lnSpc>
                <a:spcPts val="5366"/>
              </a:lnSpc>
            </a:pPr>
            <a:r>
              <a:rPr lang="en-US" sz="3833">
                <a:solidFill>
                  <a:srgbClr val="1A253D"/>
                </a:solidFill>
                <a:latin typeface="Roboto Condensed Bold"/>
              </a:rPr>
              <a:t>исламские и .т </a:t>
            </a:r>
          </a:p>
          <a:p>
            <a:pPr marL="0" lvl="0" indent="0">
              <a:lnSpc>
                <a:spcPts val="5366"/>
              </a:lnSpc>
              <a:spcBef>
                <a:spcPct val="0"/>
              </a:spcBef>
            </a:pPr>
            <a:endParaRPr lang="en-US" sz="3833">
              <a:solidFill>
                <a:srgbClr val="1A253D"/>
              </a:solidFill>
              <a:latin typeface="Roboto Condensed Bold"/>
            </a:endParaRPr>
          </a:p>
        </p:txBody>
      </p:sp>
      <p:sp>
        <p:nvSpPr>
          <p:cNvPr id="3" name="Freeform 3"/>
          <p:cNvSpPr/>
          <p:nvPr/>
        </p:nvSpPr>
        <p:spPr>
          <a:xfrm rot="5400000">
            <a:off x="-2470191" y="1319303"/>
            <a:ext cx="14646177" cy="7648395"/>
          </a:xfrm>
          <a:custGeom>
            <a:avLst/>
            <a:gdLst/>
            <a:ahLst/>
            <a:cxnLst/>
            <a:rect l="l" t="t" r="r" b="b"/>
            <a:pathLst>
              <a:path w="14646177" h="7648395">
                <a:moveTo>
                  <a:pt x="0" y="0"/>
                </a:moveTo>
                <a:lnTo>
                  <a:pt x="14646177" y="0"/>
                </a:lnTo>
                <a:lnTo>
                  <a:pt x="14646177" y="7648394"/>
                </a:lnTo>
                <a:lnTo>
                  <a:pt x="0" y="764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7646" r="-32536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8801943" y="4572000"/>
            <a:ext cx="7762734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Выделяются в зависимости от идеологии, которая объединяет членов партии</a:t>
            </a:r>
          </a:p>
        </p:txBody>
      </p:sp>
      <p:sp>
        <p:nvSpPr>
          <p:cNvPr id="5" name="Freeform 5"/>
          <p:cNvSpPr/>
          <p:nvPr/>
        </p:nvSpPr>
        <p:spPr>
          <a:xfrm>
            <a:off x="-527312" y="2320939"/>
            <a:ext cx="8332293" cy="8009417"/>
          </a:xfrm>
          <a:custGeom>
            <a:avLst/>
            <a:gdLst/>
            <a:ahLst/>
            <a:cxnLst/>
            <a:rect l="l" t="t" r="r" b="b"/>
            <a:pathLst>
              <a:path w="8332293" h="8009417">
                <a:moveTo>
                  <a:pt x="0" y="0"/>
                </a:moveTo>
                <a:lnTo>
                  <a:pt x="8332293" y="0"/>
                </a:lnTo>
                <a:lnTo>
                  <a:pt x="8332293" y="8009417"/>
                </a:lnTo>
                <a:lnTo>
                  <a:pt x="0" y="80094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99520A-EB21-BF12-BA93-B4B50016D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2470191" y="1319303"/>
            <a:ext cx="14646177" cy="7648395"/>
          </a:xfrm>
          <a:custGeom>
            <a:avLst/>
            <a:gdLst/>
            <a:ahLst/>
            <a:cxnLst/>
            <a:rect l="l" t="t" r="r" b="b"/>
            <a:pathLst>
              <a:path w="14646177" h="7648395">
                <a:moveTo>
                  <a:pt x="0" y="0"/>
                </a:moveTo>
                <a:lnTo>
                  <a:pt x="14646177" y="0"/>
                </a:lnTo>
                <a:lnTo>
                  <a:pt x="14646177" y="7648394"/>
                </a:lnTo>
                <a:lnTo>
                  <a:pt x="0" y="764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7646" r="-3253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590800" y="1656534"/>
            <a:ext cx="13909081" cy="7987946"/>
          </a:xfrm>
          <a:custGeom>
            <a:avLst/>
            <a:gdLst/>
            <a:ahLst/>
            <a:cxnLst/>
            <a:rect l="l" t="t" r="r" b="b"/>
            <a:pathLst>
              <a:path w="13909081" h="7987946">
                <a:moveTo>
                  <a:pt x="0" y="0"/>
                </a:moveTo>
                <a:lnTo>
                  <a:pt x="13909081" y="0"/>
                </a:lnTo>
                <a:lnTo>
                  <a:pt x="13909081" y="7987946"/>
                </a:lnTo>
                <a:lnTo>
                  <a:pt x="0" y="79879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8801943" y="904875"/>
            <a:ext cx="8676751" cy="31664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453"/>
              </a:lnSpc>
            </a:pPr>
            <a:r>
              <a:rPr lang="en-US" sz="6038">
                <a:solidFill>
                  <a:srgbClr val="1A253D"/>
                </a:solidFill>
                <a:latin typeface="Roboto Condensed Bold"/>
              </a:rPr>
              <a:t>ПРАВЯЩИЕ И оппозиционные</a:t>
            </a:r>
          </a:p>
          <a:p>
            <a:pPr>
              <a:lnSpc>
                <a:spcPts val="8453"/>
              </a:lnSpc>
            </a:pPr>
            <a:endParaRPr lang="en-US" sz="6038">
              <a:solidFill>
                <a:srgbClr val="1A253D"/>
              </a:solidFill>
              <a:latin typeface="Roboto Condensed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994945" y="3786187"/>
            <a:ext cx="7762734" cy="2628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Выделяются по результатам выборов в парламент (партия, получившая большинство голосов избирателей, становится правящей, меньшинство- оппозиционной)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2470191" y="1319303"/>
            <a:ext cx="14646177" cy="7648395"/>
          </a:xfrm>
          <a:custGeom>
            <a:avLst/>
            <a:gdLst/>
            <a:ahLst/>
            <a:cxnLst/>
            <a:rect l="l" t="t" r="r" b="b"/>
            <a:pathLst>
              <a:path w="14646177" h="7648395">
                <a:moveTo>
                  <a:pt x="0" y="0"/>
                </a:moveTo>
                <a:lnTo>
                  <a:pt x="14646177" y="0"/>
                </a:lnTo>
                <a:lnTo>
                  <a:pt x="14646177" y="7648394"/>
                </a:lnTo>
                <a:lnTo>
                  <a:pt x="0" y="764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7646" r="-32536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801943" y="904875"/>
            <a:ext cx="8676751" cy="31664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453"/>
              </a:lnSpc>
            </a:pPr>
            <a:r>
              <a:rPr lang="en-US" sz="6038">
                <a:solidFill>
                  <a:srgbClr val="1A253D"/>
                </a:solidFill>
                <a:latin typeface="Roboto Condensed Bold"/>
              </a:rPr>
              <a:t>ЛЕВЫЕ, Центристы и</a:t>
            </a:r>
          </a:p>
          <a:p>
            <a:pPr>
              <a:lnSpc>
                <a:spcPts val="8453"/>
              </a:lnSpc>
            </a:pPr>
            <a:r>
              <a:rPr lang="en-US" sz="6038">
                <a:solidFill>
                  <a:srgbClr val="1A253D"/>
                </a:solidFill>
                <a:latin typeface="Roboto Condensed Bold"/>
              </a:rPr>
              <a:t>Правые</a:t>
            </a:r>
          </a:p>
          <a:p>
            <a:pPr>
              <a:lnSpc>
                <a:spcPts val="8453"/>
              </a:lnSpc>
            </a:pPr>
            <a:endParaRPr lang="en-US" sz="6038">
              <a:solidFill>
                <a:srgbClr val="1A253D"/>
              </a:solidFill>
              <a:latin typeface="Roboto Condensed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677095" y="4048125"/>
            <a:ext cx="7762734" cy="210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Определяется следующей формулой:</a:t>
            </a:r>
          </a:p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идеология + средства борьбы за власть = политический спектр</a:t>
            </a:r>
          </a:p>
          <a:p>
            <a:pPr>
              <a:lnSpc>
                <a:spcPts val="4199"/>
              </a:lnSpc>
            </a:pPr>
            <a:endParaRPr lang="en-US" sz="2999">
              <a:solidFill>
                <a:srgbClr val="1A253D"/>
              </a:solidFill>
              <a:latin typeface="Anteb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-236764" y="2226593"/>
            <a:ext cx="8677834" cy="8265637"/>
          </a:xfrm>
          <a:custGeom>
            <a:avLst/>
            <a:gdLst/>
            <a:ahLst/>
            <a:cxnLst/>
            <a:rect l="l" t="t" r="r" b="b"/>
            <a:pathLst>
              <a:path w="8677834" h="8265637">
                <a:moveTo>
                  <a:pt x="0" y="0"/>
                </a:moveTo>
                <a:lnTo>
                  <a:pt x="8677834" y="0"/>
                </a:lnTo>
                <a:lnTo>
                  <a:pt x="8677834" y="8265637"/>
                </a:lnTo>
                <a:lnTo>
                  <a:pt x="0" y="826563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721666" y="8019795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>
            <a:off x="10857253" y="-672326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91793" y="2613041"/>
            <a:ext cx="16230600" cy="5703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 Bold"/>
              </a:rPr>
              <a:t>Гражданин С. является членом одной из либеральных партий. В приведенном списке найдите идеологические взгляды, которые должен разделять гражданин С. Запишите цифры, под которыми они указаны.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 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1. Право собственности есть коренное юридическое начало, вытекающее из свободы человека.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2. Права и свободы отдельного человека являются правовым базисом общества и экономического порядка.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3. История всех до сих пор существовавших обществ была историей борьбы классов.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4. Демократия — единственно приемлемый для большинства населения политический режим, при условии перехода к главенству права.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5. Капиталистическое общество расколото на два больших враждебных лагеря — буржуазию и пролетариат.</a:t>
            </a:r>
          </a:p>
        </p:txBody>
      </p:sp>
      <p:sp>
        <p:nvSpPr>
          <p:cNvPr id="5" name="Freeform 5"/>
          <p:cNvSpPr/>
          <p:nvPr/>
        </p:nvSpPr>
        <p:spPr>
          <a:xfrm>
            <a:off x="15053065" y="6259197"/>
            <a:ext cx="3816477" cy="4114800"/>
          </a:xfrm>
          <a:custGeom>
            <a:avLst/>
            <a:gdLst/>
            <a:ahLst/>
            <a:cxnLst/>
            <a:rect l="l" t="t" r="r" b="b"/>
            <a:pathLst>
              <a:path w="3816477" h="4114800">
                <a:moveTo>
                  <a:pt x="0" y="0"/>
                </a:moveTo>
                <a:lnTo>
                  <a:pt x="3816477" y="0"/>
                </a:lnTo>
                <a:lnTo>
                  <a:pt x="38164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721666" y="8019795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>
            <a:off x="10857253" y="-672326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91793" y="2613041"/>
            <a:ext cx="16230600" cy="5703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 Bold"/>
              </a:rPr>
              <a:t>Гражданин С. является членом одной из либеральных партий. В приведенном списке найдите идеологические взгляды, которые должен разделять гражданин С. Запишите цифры, под которыми они указаны.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 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1. Право собственности есть коренное юридическое начало, вытекающее из свободы человека.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2. Права и свободы отдельного человека являются правовым базисом общества и экономического порядка.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3. История всех до сих пор существовавших обществ была историей борьбы классов.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4. Демократия — единственно приемлемый для большинства населения политический режим, при условии перехода к главенству права.</a:t>
            </a:r>
          </a:p>
          <a:p>
            <a:pPr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TT Norms"/>
              </a:rPr>
              <a:t>5. Капиталистическое общество расколото на два больших враждебных лагеря — буржуазию и пролетариат.</a:t>
            </a:r>
          </a:p>
        </p:txBody>
      </p:sp>
      <p:sp>
        <p:nvSpPr>
          <p:cNvPr id="5" name="Freeform 5"/>
          <p:cNvSpPr/>
          <p:nvPr/>
        </p:nvSpPr>
        <p:spPr>
          <a:xfrm>
            <a:off x="15053065" y="6259197"/>
            <a:ext cx="3816477" cy="4114800"/>
          </a:xfrm>
          <a:custGeom>
            <a:avLst/>
            <a:gdLst/>
            <a:ahLst/>
            <a:cxnLst/>
            <a:rect l="l" t="t" r="r" b="b"/>
            <a:pathLst>
              <a:path w="3816477" h="4114800">
                <a:moveTo>
                  <a:pt x="0" y="0"/>
                </a:moveTo>
                <a:lnTo>
                  <a:pt x="3816477" y="0"/>
                </a:lnTo>
                <a:lnTo>
                  <a:pt x="38164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-36195" y="4465320"/>
            <a:ext cx="948690" cy="618172"/>
            <a:chOff x="0" y="0"/>
            <a:chExt cx="1264920" cy="824230"/>
          </a:xfrm>
        </p:grpSpPr>
        <p:sp>
          <p:nvSpPr>
            <p:cNvPr id="7" name="Freeform 7"/>
            <p:cNvSpPr/>
            <p:nvPr/>
          </p:nvSpPr>
          <p:spPr>
            <a:xfrm>
              <a:off x="48260" y="44450"/>
              <a:ext cx="1169670" cy="728980"/>
            </a:xfrm>
            <a:custGeom>
              <a:avLst/>
              <a:gdLst/>
              <a:ahLst/>
              <a:cxnLst/>
              <a:rect l="l" t="t" r="r" b="b"/>
              <a:pathLst>
                <a:path w="1169670" h="728980">
                  <a:moveTo>
                    <a:pt x="590550" y="326390"/>
                  </a:moveTo>
                  <a:cubicBezTo>
                    <a:pt x="255270" y="327660"/>
                    <a:pt x="233680" y="330200"/>
                    <a:pt x="210820" y="342900"/>
                  </a:cubicBezTo>
                  <a:cubicBezTo>
                    <a:pt x="187960" y="355600"/>
                    <a:pt x="162560" y="374650"/>
                    <a:pt x="152400" y="397510"/>
                  </a:cubicBezTo>
                  <a:cubicBezTo>
                    <a:pt x="142240" y="422910"/>
                    <a:pt x="143510" y="463550"/>
                    <a:pt x="156210" y="490220"/>
                  </a:cubicBezTo>
                  <a:cubicBezTo>
                    <a:pt x="170180" y="518160"/>
                    <a:pt x="200660" y="541020"/>
                    <a:pt x="236220" y="557530"/>
                  </a:cubicBezTo>
                  <a:cubicBezTo>
                    <a:pt x="285750" y="580390"/>
                    <a:pt x="361950" y="582930"/>
                    <a:pt x="439420" y="589280"/>
                  </a:cubicBezTo>
                  <a:cubicBezTo>
                    <a:pt x="539750" y="596900"/>
                    <a:pt x="699770" y="595630"/>
                    <a:pt x="788670" y="586740"/>
                  </a:cubicBezTo>
                  <a:cubicBezTo>
                    <a:pt x="844550" y="580390"/>
                    <a:pt x="886460" y="574040"/>
                    <a:pt x="924560" y="560070"/>
                  </a:cubicBezTo>
                  <a:cubicBezTo>
                    <a:pt x="955040" y="548640"/>
                    <a:pt x="981710" y="535940"/>
                    <a:pt x="1002030" y="515620"/>
                  </a:cubicBezTo>
                  <a:cubicBezTo>
                    <a:pt x="1021080" y="496570"/>
                    <a:pt x="1045210" y="473710"/>
                    <a:pt x="1042670" y="445770"/>
                  </a:cubicBezTo>
                  <a:cubicBezTo>
                    <a:pt x="1036320" y="394970"/>
                    <a:pt x="909320" y="294640"/>
                    <a:pt x="844550" y="245110"/>
                  </a:cubicBezTo>
                  <a:cubicBezTo>
                    <a:pt x="796290" y="207010"/>
                    <a:pt x="745490" y="184150"/>
                    <a:pt x="699770" y="163830"/>
                  </a:cubicBezTo>
                  <a:cubicBezTo>
                    <a:pt x="662940" y="147320"/>
                    <a:pt x="628650" y="125730"/>
                    <a:pt x="595630" y="129540"/>
                  </a:cubicBezTo>
                  <a:cubicBezTo>
                    <a:pt x="560070" y="134620"/>
                    <a:pt x="527050" y="185420"/>
                    <a:pt x="496570" y="193040"/>
                  </a:cubicBezTo>
                  <a:cubicBezTo>
                    <a:pt x="473710" y="199390"/>
                    <a:pt x="449580" y="200660"/>
                    <a:pt x="434340" y="190500"/>
                  </a:cubicBezTo>
                  <a:cubicBezTo>
                    <a:pt x="417830" y="181610"/>
                    <a:pt x="403860" y="154940"/>
                    <a:pt x="401320" y="137160"/>
                  </a:cubicBezTo>
                  <a:cubicBezTo>
                    <a:pt x="398780" y="123190"/>
                    <a:pt x="403860" y="107950"/>
                    <a:pt x="411480" y="96520"/>
                  </a:cubicBezTo>
                  <a:cubicBezTo>
                    <a:pt x="419100" y="85090"/>
                    <a:pt x="433070" y="74930"/>
                    <a:pt x="445770" y="71120"/>
                  </a:cubicBezTo>
                  <a:cubicBezTo>
                    <a:pt x="458470" y="66040"/>
                    <a:pt x="474980" y="66040"/>
                    <a:pt x="487680" y="69850"/>
                  </a:cubicBezTo>
                  <a:cubicBezTo>
                    <a:pt x="500380" y="73660"/>
                    <a:pt x="514350" y="82550"/>
                    <a:pt x="521970" y="95250"/>
                  </a:cubicBezTo>
                  <a:cubicBezTo>
                    <a:pt x="530860" y="110490"/>
                    <a:pt x="535940" y="139700"/>
                    <a:pt x="529590" y="157480"/>
                  </a:cubicBezTo>
                  <a:cubicBezTo>
                    <a:pt x="523240" y="173990"/>
                    <a:pt x="500380" y="194310"/>
                    <a:pt x="482600" y="198120"/>
                  </a:cubicBezTo>
                  <a:cubicBezTo>
                    <a:pt x="464820" y="201930"/>
                    <a:pt x="435610" y="193040"/>
                    <a:pt x="421640" y="182880"/>
                  </a:cubicBezTo>
                  <a:cubicBezTo>
                    <a:pt x="411480" y="173990"/>
                    <a:pt x="403860" y="158750"/>
                    <a:pt x="401320" y="144780"/>
                  </a:cubicBezTo>
                  <a:cubicBezTo>
                    <a:pt x="400050" y="132080"/>
                    <a:pt x="401320" y="116840"/>
                    <a:pt x="407670" y="102870"/>
                  </a:cubicBezTo>
                  <a:cubicBezTo>
                    <a:pt x="417830" y="83820"/>
                    <a:pt x="440690" y="63500"/>
                    <a:pt x="461010" y="48260"/>
                  </a:cubicBezTo>
                  <a:cubicBezTo>
                    <a:pt x="483870" y="30480"/>
                    <a:pt x="510540" y="12700"/>
                    <a:pt x="538480" y="6350"/>
                  </a:cubicBezTo>
                  <a:cubicBezTo>
                    <a:pt x="567690" y="0"/>
                    <a:pt x="600710" y="5080"/>
                    <a:pt x="633730" y="11430"/>
                  </a:cubicBezTo>
                  <a:cubicBezTo>
                    <a:pt x="673100" y="20320"/>
                    <a:pt x="716280" y="36830"/>
                    <a:pt x="759460" y="55880"/>
                  </a:cubicBezTo>
                  <a:cubicBezTo>
                    <a:pt x="814070" y="80010"/>
                    <a:pt x="877570" y="113030"/>
                    <a:pt x="930910" y="152400"/>
                  </a:cubicBezTo>
                  <a:cubicBezTo>
                    <a:pt x="985520" y="193040"/>
                    <a:pt x="1046480" y="243840"/>
                    <a:pt x="1085850" y="295910"/>
                  </a:cubicBezTo>
                  <a:cubicBezTo>
                    <a:pt x="1121410" y="342900"/>
                    <a:pt x="1160780" y="398780"/>
                    <a:pt x="1165860" y="445770"/>
                  </a:cubicBezTo>
                  <a:cubicBezTo>
                    <a:pt x="1169670" y="483870"/>
                    <a:pt x="1153160" y="523240"/>
                    <a:pt x="1135380" y="553720"/>
                  </a:cubicBezTo>
                  <a:cubicBezTo>
                    <a:pt x="1118870" y="582930"/>
                    <a:pt x="1092200" y="605790"/>
                    <a:pt x="1062990" y="627380"/>
                  </a:cubicBezTo>
                  <a:cubicBezTo>
                    <a:pt x="1031240" y="648970"/>
                    <a:pt x="991870" y="668020"/>
                    <a:pt x="949960" y="681990"/>
                  </a:cubicBezTo>
                  <a:cubicBezTo>
                    <a:pt x="904240" y="697230"/>
                    <a:pt x="859790" y="706120"/>
                    <a:pt x="796290" y="713740"/>
                  </a:cubicBezTo>
                  <a:cubicBezTo>
                    <a:pt x="701040" y="725170"/>
                    <a:pt x="524510" y="728980"/>
                    <a:pt x="426720" y="727710"/>
                  </a:cubicBezTo>
                  <a:cubicBezTo>
                    <a:pt x="363220" y="726440"/>
                    <a:pt x="316230" y="726440"/>
                    <a:pt x="266700" y="716280"/>
                  </a:cubicBezTo>
                  <a:cubicBezTo>
                    <a:pt x="223520" y="707390"/>
                    <a:pt x="181610" y="694690"/>
                    <a:pt x="147320" y="675640"/>
                  </a:cubicBezTo>
                  <a:cubicBezTo>
                    <a:pt x="116840" y="659130"/>
                    <a:pt x="90170" y="635000"/>
                    <a:pt x="67310" y="609600"/>
                  </a:cubicBezTo>
                  <a:cubicBezTo>
                    <a:pt x="45720" y="584200"/>
                    <a:pt x="24130" y="552450"/>
                    <a:pt x="13970" y="523240"/>
                  </a:cubicBezTo>
                  <a:cubicBezTo>
                    <a:pt x="5080" y="497840"/>
                    <a:pt x="0" y="474980"/>
                    <a:pt x="2540" y="445770"/>
                  </a:cubicBezTo>
                  <a:cubicBezTo>
                    <a:pt x="5080" y="406400"/>
                    <a:pt x="22860" y="344170"/>
                    <a:pt x="41910" y="309880"/>
                  </a:cubicBezTo>
                  <a:cubicBezTo>
                    <a:pt x="57150" y="284480"/>
                    <a:pt x="77470" y="266700"/>
                    <a:pt x="99060" y="250190"/>
                  </a:cubicBezTo>
                  <a:cubicBezTo>
                    <a:pt x="123190" y="232410"/>
                    <a:pt x="151130" y="219710"/>
                    <a:pt x="180340" y="209550"/>
                  </a:cubicBezTo>
                  <a:cubicBezTo>
                    <a:pt x="213360" y="198120"/>
                    <a:pt x="242570" y="193040"/>
                    <a:pt x="287020" y="187960"/>
                  </a:cubicBezTo>
                  <a:cubicBezTo>
                    <a:pt x="361950" y="180340"/>
                    <a:pt x="532130" y="168910"/>
                    <a:pt x="590550" y="177800"/>
                  </a:cubicBezTo>
                  <a:cubicBezTo>
                    <a:pt x="614680" y="181610"/>
                    <a:pt x="627380" y="185420"/>
                    <a:pt x="640080" y="196850"/>
                  </a:cubicBezTo>
                  <a:cubicBezTo>
                    <a:pt x="651510" y="208280"/>
                    <a:pt x="662940" y="226060"/>
                    <a:pt x="664210" y="243840"/>
                  </a:cubicBezTo>
                  <a:cubicBezTo>
                    <a:pt x="665480" y="262890"/>
                    <a:pt x="652780" y="294640"/>
                    <a:pt x="640080" y="308610"/>
                  </a:cubicBezTo>
                  <a:cubicBezTo>
                    <a:pt x="627380" y="320040"/>
                    <a:pt x="590550" y="326390"/>
                    <a:pt x="590550" y="32639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8" name="Group 8"/>
          <p:cNvGrpSpPr/>
          <p:nvPr/>
        </p:nvGrpSpPr>
        <p:grpSpPr>
          <a:xfrm>
            <a:off x="176212" y="4884420"/>
            <a:ext cx="700088" cy="709612"/>
            <a:chOff x="0" y="0"/>
            <a:chExt cx="933450" cy="946150"/>
          </a:xfrm>
        </p:grpSpPr>
        <p:sp>
          <p:nvSpPr>
            <p:cNvPr id="9" name="Freeform 9"/>
            <p:cNvSpPr/>
            <p:nvPr/>
          </p:nvSpPr>
          <p:spPr>
            <a:xfrm>
              <a:off x="40640" y="49530"/>
              <a:ext cx="850900" cy="854710"/>
            </a:xfrm>
            <a:custGeom>
              <a:avLst/>
              <a:gdLst/>
              <a:ahLst/>
              <a:cxnLst/>
              <a:rect l="l" t="t" r="r" b="b"/>
              <a:pathLst>
                <a:path w="850900" h="854710">
                  <a:moveTo>
                    <a:pt x="472440" y="271780"/>
                  </a:moveTo>
                  <a:cubicBezTo>
                    <a:pt x="350520" y="306070"/>
                    <a:pt x="323850" y="335280"/>
                    <a:pt x="299720" y="360680"/>
                  </a:cubicBezTo>
                  <a:cubicBezTo>
                    <a:pt x="274320" y="388620"/>
                    <a:pt x="252730" y="416560"/>
                    <a:pt x="233680" y="452120"/>
                  </a:cubicBezTo>
                  <a:cubicBezTo>
                    <a:pt x="209550" y="497840"/>
                    <a:pt x="160020" y="576580"/>
                    <a:pt x="172720" y="613410"/>
                  </a:cubicBezTo>
                  <a:cubicBezTo>
                    <a:pt x="181610" y="643890"/>
                    <a:pt x="226060" y="659130"/>
                    <a:pt x="265430" y="673100"/>
                  </a:cubicBezTo>
                  <a:cubicBezTo>
                    <a:pt x="316230" y="690880"/>
                    <a:pt x="393700" y="712470"/>
                    <a:pt x="458470" y="698500"/>
                  </a:cubicBezTo>
                  <a:cubicBezTo>
                    <a:pt x="534670" y="683260"/>
                    <a:pt x="665480" y="608330"/>
                    <a:pt x="688340" y="558800"/>
                  </a:cubicBezTo>
                  <a:cubicBezTo>
                    <a:pt x="702310" y="528320"/>
                    <a:pt x="687070" y="496570"/>
                    <a:pt x="675640" y="466090"/>
                  </a:cubicBezTo>
                  <a:cubicBezTo>
                    <a:pt x="661670" y="431800"/>
                    <a:pt x="631190" y="398780"/>
                    <a:pt x="604520" y="367030"/>
                  </a:cubicBezTo>
                  <a:cubicBezTo>
                    <a:pt x="577850" y="332740"/>
                    <a:pt x="547370" y="299720"/>
                    <a:pt x="514350" y="270510"/>
                  </a:cubicBezTo>
                  <a:cubicBezTo>
                    <a:pt x="482600" y="241300"/>
                    <a:pt x="449580" y="213360"/>
                    <a:pt x="414020" y="190500"/>
                  </a:cubicBezTo>
                  <a:cubicBezTo>
                    <a:pt x="377190" y="167640"/>
                    <a:pt x="321310" y="149860"/>
                    <a:pt x="295910" y="132080"/>
                  </a:cubicBezTo>
                  <a:cubicBezTo>
                    <a:pt x="280670" y="120650"/>
                    <a:pt x="270510" y="114300"/>
                    <a:pt x="264160" y="101600"/>
                  </a:cubicBezTo>
                  <a:cubicBezTo>
                    <a:pt x="257810" y="85090"/>
                    <a:pt x="256540" y="53340"/>
                    <a:pt x="265430" y="36830"/>
                  </a:cubicBezTo>
                  <a:cubicBezTo>
                    <a:pt x="274320" y="20320"/>
                    <a:pt x="300990" y="3810"/>
                    <a:pt x="318770" y="1270"/>
                  </a:cubicBezTo>
                  <a:cubicBezTo>
                    <a:pt x="337820" y="0"/>
                    <a:pt x="367030" y="11430"/>
                    <a:pt x="378460" y="26670"/>
                  </a:cubicBezTo>
                  <a:cubicBezTo>
                    <a:pt x="391160" y="40640"/>
                    <a:pt x="396240" y="71120"/>
                    <a:pt x="391160" y="88900"/>
                  </a:cubicBezTo>
                  <a:cubicBezTo>
                    <a:pt x="386080" y="107950"/>
                    <a:pt x="364490" y="129540"/>
                    <a:pt x="346710" y="134620"/>
                  </a:cubicBezTo>
                  <a:cubicBezTo>
                    <a:pt x="328930" y="140970"/>
                    <a:pt x="298450" y="133350"/>
                    <a:pt x="283210" y="124460"/>
                  </a:cubicBezTo>
                  <a:cubicBezTo>
                    <a:pt x="271780" y="115570"/>
                    <a:pt x="262890" y="100330"/>
                    <a:pt x="259080" y="87630"/>
                  </a:cubicBezTo>
                  <a:cubicBezTo>
                    <a:pt x="256540" y="73660"/>
                    <a:pt x="256540" y="55880"/>
                    <a:pt x="262890" y="43180"/>
                  </a:cubicBezTo>
                  <a:cubicBezTo>
                    <a:pt x="267970" y="30480"/>
                    <a:pt x="278130" y="16510"/>
                    <a:pt x="290830" y="10160"/>
                  </a:cubicBezTo>
                  <a:cubicBezTo>
                    <a:pt x="307340" y="2540"/>
                    <a:pt x="331470" y="2540"/>
                    <a:pt x="355600" y="7620"/>
                  </a:cubicBezTo>
                  <a:cubicBezTo>
                    <a:pt x="393700" y="17780"/>
                    <a:pt x="452120" y="55880"/>
                    <a:pt x="495300" y="85090"/>
                  </a:cubicBezTo>
                  <a:cubicBezTo>
                    <a:pt x="537210" y="111760"/>
                    <a:pt x="576580" y="142240"/>
                    <a:pt x="613410" y="173990"/>
                  </a:cubicBezTo>
                  <a:cubicBezTo>
                    <a:pt x="651510" y="207010"/>
                    <a:pt x="687070" y="242570"/>
                    <a:pt x="720090" y="281940"/>
                  </a:cubicBezTo>
                  <a:cubicBezTo>
                    <a:pt x="755650" y="321310"/>
                    <a:pt x="796290" y="360680"/>
                    <a:pt x="816610" y="410210"/>
                  </a:cubicBezTo>
                  <a:cubicBezTo>
                    <a:pt x="838200" y="462280"/>
                    <a:pt x="850900" y="541020"/>
                    <a:pt x="840740" y="586740"/>
                  </a:cubicBezTo>
                  <a:cubicBezTo>
                    <a:pt x="834390" y="619760"/>
                    <a:pt x="814070" y="642620"/>
                    <a:pt x="789940" y="666750"/>
                  </a:cubicBezTo>
                  <a:cubicBezTo>
                    <a:pt x="760730" y="697230"/>
                    <a:pt x="718820" y="722630"/>
                    <a:pt x="673100" y="748030"/>
                  </a:cubicBezTo>
                  <a:cubicBezTo>
                    <a:pt x="613410" y="782320"/>
                    <a:pt x="521970" y="833120"/>
                    <a:pt x="459740" y="845820"/>
                  </a:cubicBezTo>
                  <a:cubicBezTo>
                    <a:pt x="416560" y="854710"/>
                    <a:pt x="388620" y="849630"/>
                    <a:pt x="342900" y="843280"/>
                  </a:cubicBezTo>
                  <a:cubicBezTo>
                    <a:pt x="276860" y="834390"/>
                    <a:pt x="157480" y="812800"/>
                    <a:pt x="100330" y="784860"/>
                  </a:cubicBezTo>
                  <a:cubicBezTo>
                    <a:pt x="62230" y="767080"/>
                    <a:pt x="33020" y="748030"/>
                    <a:pt x="17780" y="718820"/>
                  </a:cubicBezTo>
                  <a:cubicBezTo>
                    <a:pt x="0" y="685800"/>
                    <a:pt x="2540" y="638810"/>
                    <a:pt x="10160" y="594360"/>
                  </a:cubicBezTo>
                  <a:cubicBezTo>
                    <a:pt x="17780" y="539750"/>
                    <a:pt x="52070" y="468630"/>
                    <a:pt x="77470" y="417830"/>
                  </a:cubicBezTo>
                  <a:cubicBezTo>
                    <a:pt x="97790" y="377190"/>
                    <a:pt x="116840" y="346710"/>
                    <a:pt x="143510" y="311150"/>
                  </a:cubicBezTo>
                  <a:cubicBezTo>
                    <a:pt x="175260" y="270510"/>
                    <a:pt x="219710" y="220980"/>
                    <a:pt x="256540" y="191770"/>
                  </a:cubicBezTo>
                  <a:cubicBezTo>
                    <a:pt x="285750" y="170180"/>
                    <a:pt x="311150" y="154940"/>
                    <a:pt x="344170" y="143510"/>
                  </a:cubicBezTo>
                  <a:cubicBezTo>
                    <a:pt x="382270" y="130810"/>
                    <a:pt x="444500" y="114300"/>
                    <a:pt x="476250" y="121920"/>
                  </a:cubicBezTo>
                  <a:cubicBezTo>
                    <a:pt x="495300" y="127000"/>
                    <a:pt x="510540" y="140970"/>
                    <a:pt x="520700" y="153670"/>
                  </a:cubicBezTo>
                  <a:cubicBezTo>
                    <a:pt x="528320" y="163830"/>
                    <a:pt x="532130" y="175260"/>
                    <a:pt x="533400" y="189230"/>
                  </a:cubicBezTo>
                  <a:cubicBezTo>
                    <a:pt x="533400" y="204470"/>
                    <a:pt x="528320" y="227330"/>
                    <a:pt x="518160" y="241300"/>
                  </a:cubicBezTo>
                  <a:cubicBezTo>
                    <a:pt x="509270" y="255270"/>
                    <a:pt x="472440" y="271780"/>
                    <a:pt x="472440" y="27178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0" name="Group 10"/>
          <p:cNvGrpSpPr/>
          <p:nvPr/>
        </p:nvGrpSpPr>
        <p:grpSpPr>
          <a:xfrm>
            <a:off x="147638" y="6330315"/>
            <a:ext cx="830580" cy="641985"/>
            <a:chOff x="0" y="0"/>
            <a:chExt cx="1107440" cy="855980"/>
          </a:xfrm>
        </p:grpSpPr>
        <p:sp>
          <p:nvSpPr>
            <p:cNvPr id="11" name="Freeform 11"/>
            <p:cNvSpPr/>
            <p:nvPr/>
          </p:nvSpPr>
          <p:spPr>
            <a:xfrm>
              <a:off x="48260" y="49530"/>
              <a:ext cx="1012190" cy="756920"/>
            </a:xfrm>
            <a:custGeom>
              <a:avLst/>
              <a:gdLst/>
              <a:ahLst/>
              <a:cxnLst/>
              <a:rect l="l" t="t" r="r" b="b"/>
              <a:pathLst>
                <a:path w="1012190" h="756920">
                  <a:moveTo>
                    <a:pt x="574040" y="189230"/>
                  </a:moveTo>
                  <a:cubicBezTo>
                    <a:pt x="311150" y="195580"/>
                    <a:pt x="290830" y="212090"/>
                    <a:pt x="266700" y="231140"/>
                  </a:cubicBezTo>
                  <a:cubicBezTo>
                    <a:pt x="241300" y="250190"/>
                    <a:pt x="218440" y="276860"/>
                    <a:pt x="200660" y="302260"/>
                  </a:cubicBezTo>
                  <a:cubicBezTo>
                    <a:pt x="184150" y="326390"/>
                    <a:pt x="170180" y="347980"/>
                    <a:pt x="162560" y="382270"/>
                  </a:cubicBezTo>
                  <a:cubicBezTo>
                    <a:pt x="151130" y="431800"/>
                    <a:pt x="134620" y="543560"/>
                    <a:pt x="162560" y="577850"/>
                  </a:cubicBezTo>
                  <a:cubicBezTo>
                    <a:pt x="185420" y="605790"/>
                    <a:pt x="240030" y="596900"/>
                    <a:pt x="285750" y="600710"/>
                  </a:cubicBezTo>
                  <a:cubicBezTo>
                    <a:pt x="339090" y="604520"/>
                    <a:pt x="417830" y="600710"/>
                    <a:pt x="464820" y="595630"/>
                  </a:cubicBezTo>
                  <a:cubicBezTo>
                    <a:pt x="497840" y="591820"/>
                    <a:pt x="513080" y="590550"/>
                    <a:pt x="546100" y="581660"/>
                  </a:cubicBezTo>
                  <a:cubicBezTo>
                    <a:pt x="604520" y="565150"/>
                    <a:pt x="718820" y="509270"/>
                    <a:pt x="779780" y="495300"/>
                  </a:cubicBezTo>
                  <a:cubicBezTo>
                    <a:pt x="816610" y="485140"/>
                    <a:pt x="858520" y="502920"/>
                    <a:pt x="871220" y="483870"/>
                  </a:cubicBezTo>
                  <a:cubicBezTo>
                    <a:pt x="887730" y="455930"/>
                    <a:pt x="833120" y="351790"/>
                    <a:pt x="812800" y="304800"/>
                  </a:cubicBezTo>
                  <a:cubicBezTo>
                    <a:pt x="797560" y="270510"/>
                    <a:pt x="788670" y="243840"/>
                    <a:pt x="767080" y="219710"/>
                  </a:cubicBezTo>
                  <a:cubicBezTo>
                    <a:pt x="744220" y="195580"/>
                    <a:pt x="703580" y="173990"/>
                    <a:pt x="675640" y="160020"/>
                  </a:cubicBezTo>
                  <a:cubicBezTo>
                    <a:pt x="652780" y="149860"/>
                    <a:pt x="626110" y="149860"/>
                    <a:pt x="609600" y="138430"/>
                  </a:cubicBezTo>
                  <a:cubicBezTo>
                    <a:pt x="595630" y="129540"/>
                    <a:pt x="584200" y="116840"/>
                    <a:pt x="580390" y="101600"/>
                  </a:cubicBezTo>
                  <a:cubicBezTo>
                    <a:pt x="575310" y="82550"/>
                    <a:pt x="577850" y="48260"/>
                    <a:pt x="589280" y="31750"/>
                  </a:cubicBezTo>
                  <a:cubicBezTo>
                    <a:pt x="601980" y="15240"/>
                    <a:pt x="632460" y="0"/>
                    <a:pt x="652780" y="1270"/>
                  </a:cubicBezTo>
                  <a:cubicBezTo>
                    <a:pt x="673100" y="1270"/>
                    <a:pt x="702310" y="20320"/>
                    <a:pt x="713740" y="35560"/>
                  </a:cubicBezTo>
                  <a:cubicBezTo>
                    <a:pt x="722630" y="48260"/>
                    <a:pt x="727710" y="66040"/>
                    <a:pt x="725170" y="82550"/>
                  </a:cubicBezTo>
                  <a:cubicBezTo>
                    <a:pt x="721360" y="101600"/>
                    <a:pt x="704850" y="130810"/>
                    <a:pt x="687070" y="140970"/>
                  </a:cubicBezTo>
                  <a:cubicBezTo>
                    <a:pt x="669290" y="151130"/>
                    <a:pt x="635000" y="149860"/>
                    <a:pt x="617220" y="142240"/>
                  </a:cubicBezTo>
                  <a:cubicBezTo>
                    <a:pt x="601980" y="137160"/>
                    <a:pt x="589280" y="121920"/>
                    <a:pt x="582930" y="109220"/>
                  </a:cubicBezTo>
                  <a:cubicBezTo>
                    <a:pt x="576580" y="95250"/>
                    <a:pt x="574040" y="76200"/>
                    <a:pt x="576580" y="60960"/>
                  </a:cubicBezTo>
                  <a:cubicBezTo>
                    <a:pt x="580390" y="46990"/>
                    <a:pt x="589280" y="29210"/>
                    <a:pt x="600710" y="20320"/>
                  </a:cubicBezTo>
                  <a:cubicBezTo>
                    <a:pt x="612140" y="10160"/>
                    <a:pt x="627380" y="2540"/>
                    <a:pt x="645160" y="1270"/>
                  </a:cubicBezTo>
                  <a:cubicBezTo>
                    <a:pt x="670560" y="0"/>
                    <a:pt x="712470" y="15240"/>
                    <a:pt x="742950" y="27940"/>
                  </a:cubicBezTo>
                  <a:cubicBezTo>
                    <a:pt x="769620" y="39370"/>
                    <a:pt x="795020" y="52070"/>
                    <a:pt x="819150" y="71120"/>
                  </a:cubicBezTo>
                  <a:cubicBezTo>
                    <a:pt x="845820" y="91440"/>
                    <a:pt x="872490" y="118110"/>
                    <a:pt x="895350" y="148590"/>
                  </a:cubicBezTo>
                  <a:cubicBezTo>
                    <a:pt x="919480" y="180340"/>
                    <a:pt x="938530" y="218440"/>
                    <a:pt x="955040" y="256540"/>
                  </a:cubicBezTo>
                  <a:cubicBezTo>
                    <a:pt x="972820" y="297180"/>
                    <a:pt x="989330" y="342900"/>
                    <a:pt x="998220" y="384810"/>
                  </a:cubicBezTo>
                  <a:cubicBezTo>
                    <a:pt x="1005840" y="422910"/>
                    <a:pt x="1012190" y="463550"/>
                    <a:pt x="1007110" y="496570"/>
                  </a:cubicBezTo>
                  <a:cubicBezTo>
                    <a:pt x="1003300" y="527050"/>
                    <a:pt x="998220" y="554990"/>
                    <a:pt x="979170" y="577850"/>
                  </a:cubicBezTo>
                  <a:cubicBezTo>
                    <a:pt x="955040" y="605790"/>
                    <a:pt x="899160" y="629920"/>
                    <a:pt x="859790" y="641350"/>
                  </a:cubicBezTo>
                  <a:cubicBezTo>
                    <a:pt x="825500" y="652780"/>
                    <a:pt x="795020" y="642620"/>
                    <a:pt x="755650" y="652780"/>
                  </a:cubicBezTo>
                  <a:cubicBezTo>
                    <a:pt x="702310" y="666750"/>
                    <a:pt x="636270" y="711200"/>
                    <a:pt x="572770" y="728980"/>
                  </a:cubicBezTo>
                  <a:cubicBezTo>
                    <a:pt x="506730" y="745490"/>
                    <a:pt x="436880" y="753110"/>
                    <a:pt x="368300" y="755650"/>
                  </a:cubicBezTo>
                  <a:cubicBezTo>
                    <a:pt x="299720" y="756920"/>
                    <a:pt x="215900" y="754380"/>
                    <a:pt x="162560" y="739140"/>
                  </a:cubicBezTo>
                  <a:cubicBezTo>
                    <a:pt x="125730" y="728980"/>
                    <a:pt x="99060" y="716280"/>
                    <a:pt x="74930" y="697230"/>
                  </a:cubicBezTo>
                  <a:cubicBezTo>
                    <a:pt x="50800" y="676910"/>
                    <a:pt x="29210" y="651510"/>
                    <a:pt x="16510" y="619760"/>
                  </a:cubicBezTo>
                  <a:cubicBezTo>
                    <a:pt x="0" y="579120"/>
                    <a:pt x="1270" y="518160"/>
                    <a:pt x="2540" y="467360"/>
                  </a:cubicBezTo>
                  <a:cubicBezTo>
                    <a:pt x="2540" y="419100"/>
                    <a:pt x="6350" y="369570"/>
                    <a:pt x="21590" y="325120"/>
                  </a:cubicBezTo>
                  <a:cubicBezTo>
                    <a:pt x="35560" y="281940"/>
                    <a:pt x="60960" y="240030"/>
                    <a:pt x="88900" y="203200"/>
                  </a:cubicBezTo>
                  <a:cubicBezTo>
                    <a:pt x="116840" y="166370"/>
                    <a:pt x="156210" y="130810"/>
                    <a:pt x="186690" y="106680"/>
                  </a:cubicBezTo>
                  <a:cubicBezTo>
                    <a:pt x="210820" y="88900"/>
                    <a:pt x="231140" y="77470"/>
                    <a:pt x="256540" y="67310"/>
                  </a:cubicBezTo>
                  <a:cubicBezTo>
                    <a:pt x="281940" y="55880"/>
                    <a:pt x="304800" y="48260"/>
                    <a:pt x="341630" y="43180"/>
                  </a:cubicBezTo>
                  <a:cubicBezTo>
                    <a:pt x="405130" y="34290"/>
                    <a:pt x="563880" y="24130"/>
                    <a:pt x="609600" y="45720"/>
                  </a:cubicBezTo>
                  <a:cubicBezTo>
                    <a:pt x="629920" y="54610"/>
                    <a:pt x="638810" y="72390"/>
                    <a:pt x="645160" y="86360"/>
                  </a:cubicBezTo>
                  <a:cubicBezTo>
                    <a:pt x="650240" y="97790"/>
                    <a:pt x="652780" y="109220"/>
                    <a:pt x="650240" y="121920"/>
                  </a:cubicBezTo>
                  <a:cubicBezTo>
                    <a:pt x="647700" y="137160"/>
                    <a:pt x="637540" y="158750"/>
                    <a:pt x="624840" y="170180"/>
                  </a:cubicBezTo>
                  <a:cubicBezTo>
                    <a:pt x="612140" y="180340"/>
                    <a:pt x="574040" y="189230"/>
                    <a:pt x="574040" y="18923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721666" y="8019795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>
            <a:off x="10857253" y="-672326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6179" y="3857413"/>
            <a:ext cx="5809419" cy="1763823"/>
          </a:xfrm>
          <a:custGeom>
            <a:avLst/>
            <a:gdLst/>
            <a:ahLst/>
            <a:cxnLst/>
            <a:rect l="l" t="t" r="r" b="b"/>
            <a:pathLst>
              <a:path w="5809419" h="1763823">
                <a:moveTo>
                  <a:pt x="0" y="0"/>
                </a:moveTo>
                <a:lnTo>
                  <a:pt x="5809419" y="0"/>
                </a:lnTo>
                <a:lnTo>
                  <a:pt x="5809419" y="1763823"/>
                </a:lnTo>
                <a:lnTo>
                  <a:pt x="0" y="17638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039527" y="3857413"/>
            <a:ext cx="5893711" cy="1789416"/>
          </a:xfrm>
          <a:custGeom>
            <a:avLst/>
            <a:gdLst/>
            <a:ahLst/>
            <a:cxnLst/>
            <a:rect l="l" t="t" r="r" b="b"/>
            <a:pathLst>
              <a:path w="5893711" h="1789416">
                <a:moveTo>
                  <a:pt x="0" y="0"/>
                </a:moveTo>
                <a:lnTo>
                  <a:pt x="5893712" y="0"/>
                </a:lnTo>
                <a:lnTo>
                  <a:pt x="5893712" y="1789416"/>
                </a:lnTo>
                <a:lnTo>
                  <a:pt x="0" y="1789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998096" y="3857413"/>
            <a:ext cx="5893711" cy="1789416"/>
          </a:xfrm>
          <a:custGeom>
            <a:avLst/>
            <a:gdLst/>
            <a:ahLst/>
            <a:cxnLst/>
            <a:rect l="l" t="t" r="r" b="b"/>
            <a:pathLst>
              <a:path w="5893711" h="1789416">
                <a:moveTo>
                  <a:pt x="0" y="0"/>
                </a:moveTo>
                <a:lnTo>
                  <a:pt x="5893711" y="0"/>
                </a:lnTo>
                <a:lnTo>
                  <a:pt x="5893711" y="1789416"/>
                </a:lnTo>
                <a:lnTo>
                  <a:pt x="0" y="1789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4402" y="5913094"/>
            <a:ext cx="5809419" cy="1763823"/>
          </a:xfrm>
          <a:custGeom>
            <a:avLst/>
            <a:gdLst/>
            <a:ahLst/>
            <a:cxnLst/>
            <a:rect l="l" t="t" r="r" b="b"/>
            <a:pathLst>
              <a:path w="5809419" h="1763823">
                <a:moveTo>
                  <a:pt x="0" y="0"/>
                </a:moveTo>
                <a:lnTo>
                  <a:pt x="5809418" y="0"/>
                </a:lnTo>
                <a:lnTo>
                  <a:pt x="5809418" y="1763823"/>
                </a:lnTo>
                <a:lnTo>
                  <a:pt x="0" y="17638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117059" y="5887501"/>
            <a:ext cx="5893711" cy="1789416"/>
          </a:xfrm>
          <a:custGeom>
            <a:avLst/>
            <a:gdLst/>
            <a:ahLst/>
            <a:cxnLst/>
            <a:rect l="l" t="t" r="r" b="b"/>
            <a:pathLst>
              <a:path w="5893711" h="1789416">
                <a:moveTo>
                  <a:pt x="0" y="0"/>
                </a:moveTo>
                <a:lnTo>
                  <a:pt x="5893712" y="0"/>
                </a:lnTo>
                <a:lnTo>
                  <a:pt x="5893712" y="1789416"/>
                </a:lnTo>
                <a:lnTo>
                  <a:pt x="0" y="1789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079717" y="5887501"/>
            <a:ext cx="5893711" cy="1789416"/>
          </a:xfrm>
          <a:custGeom>
            <a:avLst/>
            <a:gdLst/>
            <a:ahLst/>
            <a:cxnLst/>
            <a:rect l="l" t="t" r="r" b="b"/>
            <a:pathLst>
              <a:path w="5893711" h="1789416">
                <a:moveTo>
                  <a:pt x="0" y="0"/>
                </a:moveTo>
                <a:lnTo>
                  <a:pt x="5893712" y="0"/>
                </a:lnTo>
                <a:lnTo>
                  <a:pt x="5893712" y="1789416"/>
                </a:lnTo>
                <a:lnTo>
                  <a:pt x="0" y="1789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282012" y="7233882"/>
            <a:ext cx="4408834" cy="3053118"/>
          </a:xfrm>
          <a:custGeom>
            <a:avLst/>
            <a:gdLst/>
            <a:ahLst/>
            <a:cxnLst/>
            <a:rect l="l" t="t" r="r" b="b"/>
            <a:pathLst>
              <a:path w="4408834" h="3053118">
                <a:moveTo>
                  <a:pt x="0" y="0"/>
                </a:moveTo>
                <a:lnTo>
                  <a:pt x="4408834" y="0"/>
                </a:lnTo>
                <a:lnTo>
                  <a:pt x="4408834" y="3053118"/>
                </a:lnTo>
                <a:lnTo>
                  <a:pt x="0" y="30531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200223" y="2566696"/>
            <a:ext cx="14685733" cy="947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14"/>
              </a:lnSpc>
            </a:pPr>
            <a:r>
              <a:rPr lang="en-US" sz="5439">
                <a:solidFill>
                  <a:srgbClr val="151515"/>
                </a:solidFill>
                <a:latin typeface="Baron"/>
              </a:rPr>
              <a:t>Функции политических партий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80822" y="4135636"/>
            <a:ext cx="4805607" cy="110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000000"/>
                </a:solidFill>
                <a:latin typeface="TT Norms"/>
              </a:rPr>
              <a:t>выдвижение и пропаганда политических идей, программ, теорий (идеологическая функция);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28700" y="6389779"/>
            <a:ext cx="3737314" cy="737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000000"/>
                </a:solidFill>
                <a:latin typeface="TT Norms"/>
              </a:rPr>
              <a:t>участие в выборах (электоральная функция);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321580" y="3831448"/>
            <a:ext cx="5329606" cy="1851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000000"/>
                </a:solidFill>
                <a:latin typeface="TT Norms"/>
              </a:rPr>
              <a:t>обеспечение связи участников политического процесса, политического диалога; посредничество между обществом и государством (коммуникативная функция);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116764" y="6266818"/>
            <a:ext cx="3810010" cy="737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000000"/>
                </a:solidFill>
                <a:latin typeface="TT Norms"/>
              </a:rPr>
              <a:t>целенаправленный отбор политических лидеров;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485689" y="4308577"/>
            <a:ext cx="4805607" cy="737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000000"/>
                </a:solidFill>
                <a:latin typeface="TT Norms"/>
              </a:rPr>
              <a:t>политическая социализация и мобилизация граждан;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453693" y="6266818"/>
            <a:ext cx="4805607" cy="737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000000"/>
                </a:solidFill>
                <a:latin typeface="TT Norms"/>
              </a:rPr>
              <a:t>формирование общественного мнения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721666" y="8019795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>
            <a:off x="10857253" y="-997206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0192" y="3100039"/>
            <a:ext cx="931111" cy="1231221"/>
          </a:xfrm>
          <a:custGeom>
            <a:avLst/>
            <a:gdLst/>
            <a:ahLst/>
            <a:cxnLst/>
            <a:rect l="l" t="t" r="r" b="b"/>
            <a:pathLst>
              <a:path w="931111" h="1231221">
                <a:moveTo>
                  <a:pt x="0" y="0"/>
                </a:moveTo>
                <a:lnTo>
                  <a:pt x="931112" y="0"/>
                </a:lnTo>
                <a:lnTo>
                  <a:pt x="931112" y="1231222"/>
                </a:lnTo>
                <a:lnTo>
                  <a:pt x="0" y="12312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60192" y="4331261"/>
            <a:ext cx="17951695" cy="4249863"/>
            <a:chOff x="0" y="0"/>
            <a:chExt cx="3676630" cy="87040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6630" cy="870401"/>
            </a:xfrm>
            <a:custGeom>
              <a:avLst/>
              <a:gdLst/>
              <a:ahLst/>
              <a:cxnLst/>
              <a:rect l="l" t="t" r="r" b="b"/>
              <a:pathLst>
                <a:path w="3676630" h="870401">
                  <a:moveTo>
                    <a:pt x="1725" y="0"/>
                  </a:moveTo>
                  <a:lnTo>
                    <a:pt x="3674905" y="0"/>
                  </a:lnTo>
                  <a:cubicBezTo>
                    <a:pt x="3675362" y="0"/>
                    <a:pt x="3675801" y="182"/>
                    <a:pt x="3676124" y="505"/>
                  </a:cubicBezTo>
                  <a:cubicBezTo>
                    <a:pt x="3676448" y="829"/>
                    <a:pt x="3676630" y="1268"/>
                    <a:pt x="3676630" y="1725"/>
                  </a:cubicBezTo>
                  <a:lnTo>
                    <a:pt x="3676630" y="868676"/>
                  </a:lnTo>
                  <a:cubicBezTo>
                    <a:pt x="3676630" y="869629"/>
                    <a:pt x="3675857" y="870401"/>
                    <a:pt x="3674905" y="870401"/>
                  </a:cubicBezTo>
                  <a:lnTo>
                    <a:pt x="1725" y="870401"/>
                  </a:lnTo>
                  <a:cubicBezTo>
                    <a:pt x="772" y="870401"/>
                    <a:pt x="0" y="869629"/>
                    <a:pt x="0" y="868676"/>
                  </a:cubicBezTo>
                  <a:lnTo>
                    <a:pt x="0" y="1725"/>
                  </a:lnTo>
                  <a:cubicBezTo>
                    <a:pt x="0" y="772"/>
                    <a:pt x="772" y="0"/>
                    <a:pt x="1725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3676630" cy="8989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479226" y="3033364"/>
            <a:ext cx="16632661" cy="941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813"/>
              </a:lnSpc>
              <a:spcBef>
                <a:spcPct val="0"/>
              </a:spcBef>
            </a:pPr>
            <a:r>
              <a:rPr lang="en-US" sz="2724">
                <a:solidFill>
                  <a:srgbClr val="000000"/>
                </a:solidFill>
                <a:latin typeface="Lumberjack"/>
              </a:rPr>
              <a:t>Назовите три функции политических партий в демократическом государстве. Проиллюстрируйте исполнение этих функций примерами.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721666" y="8019795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>
            <a:off x="10857253" y="-997206"/>
            <a:ext cx="8971628" cy="4534410"/>
          </a:xfrm>
          <a:custGeom>
            <a:avLst/>
            <a:gdLst/>
            <a:ahLst/>
            <a:cxnLst/>
            <a:rect l="l" t="t" r="r" b="b"/>
            <a:pathLst>
              <a:path w="8971628" h="4534410">
                <a:moveTo>
                  <a:pt x="8971628" y="0"/>
                </a:moveTo>
                <a:lnTo>
                  <a:pt x="0" y="0"/>
                </a:lnTo>
                <a:lnTo>
                  <a:pt x="0" y="4534410"/>
                </a:lnTo>
                <a:lnTo>
                  <a:pt x="8971628" y="4534410"/>
                </a:lnTo>
                <a:lnTo>
                  <a:pt x="89716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4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995802"/>
              </p:ext>
            </p:extLst>
          </p:nvPr>
        </p:nvGraphicFramePr>
        <p:xfrm>
          <a:off x="467978" y="3509304"/>
          <a:ext cx="5926668" cy="6510996"/>
        </p:xfrm>
        <a:graphic>
          <a:graphicData uri="http://schemas.openxmlformats.org/drawingml/2006/table">
            <a:tbl>
              <a:tblPr/>
              <a:tblGrid>
                <a:gridCol w="59266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7639">
                <a:tc>
                  <a:txBody>
                    <a:bodyPr/>
                    <a:lstStyle/>
                    <a:p>
                      <a:pPr algn="ctr">
                        <a:lnSpc>
                          <a:spcPts val="3398"/>
                        </a:lnSpc>
                        <a:defRPr/>
                      </a:pPr>
                      <a:endParaRPr lang="en-US" sz="1100"/>
                    </a:p>
                  </a:txBody>
                  <a:tcPr marL="277419" marR="277419" marT="277419" marB="277419" anchor="ctr">
                    <a:lnL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3357">
                <a:tc>
                  <a:txBody>
                    <a:bodyPr/>
                    <a:lstStyle/>
                    <a:p>
                      <a:pPr algn="ctr">
                        <a:lnSpc>
                          <a:spcPts val="3398"/>
                        </a:lnSpc>
                        <a:defRPr/>
                      </a:pPr>
                      <a:endParaRPr lang="en-US" sz="1100" dirty="0"/>
                    </a:p>
                  </a:txBody>
                  <a:tcPr marL="277419" marR="277419" marT="277419" marB="277419" anchor="ctr">
                    <a:lnL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119683"/>
              </p:ext>
            </p:extLst>
          </p:nvPr>
        </p:nvGraphicFramePr>
        <p:xfrm>
          <a:off x="6402240" y="3505175"/>
          <a:ext cx="6652089" cy="6515125"/>
        </p:xfrm>
        <a:graphic>
          <a:graphicData uri="http://schemas.openxmlformats.org/drawingml/2006/table">
            <a:tbl>
              <a:tblPr/>
              <a:tblGrid>
                <a:gridCol w="66520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35218">
                <a:tc>
                  <a:txBody>
                    <a:bodyPr/>
                    <a:lstStyle/>
                    <a:p>
                      <a:pPr algn="ctr">
                        <a:lnSpc>
                          <a:spcPts val="3398"/>
                        </a:lnSpc>
                        <a:defRPr/>
                      </a:pPr>
                      <a:endParaRPr lang="en-US" sz="1100"/>
                    </a:p>
                  </a:txBody>
                  <a:tcPr marL="277419" marR="277419" marT="277419" marB="277419" anchor="ctr">
                    <a:lnL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9907">
                <a:tc>
                  <a:txBody>
                    <a:bodyPr/>
                    <a:lstStyle/>
                    <a:p>
                      <a:pPr algn="ctr">
                        <a:lnSpc>
                          <a:spcPts val="3398"/>
                        </a:lnSpc>
                        <a:defRPr/>
                      </a:pPr>
                      <a:endParaRPr lang="en-US" sz="1100" dirty="0"/>
                    </a:p>
                  </a:txBody>
                  <a:tcPr marL="277419" marR="277419" marT="277419" marB="277419" anchor="ctr">
                    <a:lnL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789950"/>
              </p:ext>
            </p:extLst>
          </p:nvPr>
        </p:nvGraphicFramePr>
        <p:xfrm>
          <a:off x="13003708" y="3493268"/>
          <a:ext cx="4540614" cy="6527032"/>
        </p:xfrm>
        <a:graphic>
          <a:graphicData uri="http://schemas.openxmlformats.org/drawingml/2006/table">
            <a:tbl>
              <a:tblPr/>
              <a:tblGrid>
                <a:gridCol w="45406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38572">
                <a:tc>
                  <a:txBody>
                    <a:bodyPr/>
                    <a:lstStyle/>
                    <a:p>
                      <a:pPr algn="ctr">
                        <a:lnSpc>
                          <a:spcPts val="3398"/>
                        </a:lnSpc>
                        <a:defRPr/>
                      </a:pPr>
                      <a:endParaRPr lang="en-US" sz="1100"/>
                    </a:p>
                  </a:txBody>
                  <a:tcPr marL="277419" marR="277419" marT="277419" marB="277419" anchor="ctr">
                    <a:lnL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8460">
                <a:tc>
                  <a:txBody>
                    <a:bodyPr/>
                    <a:lstStyle/>
                    <a:p>
                      <a:pPr algn="ctr">
                        <a:lnSpc>
                          <a:spcPts val="3398"/>
                        </a:lnSpc>
                        <a:defRPr/>
                      </a:pPr>
                      <a:endParaRPr lang="en-US" sz="1100" dirty="0"/>
                    </a:p>
                  </a:txBody>
                  <a:tcPr marL="277419" marR="277419" marT="277419" marB="277419" anchor="ctr">
                    <a:lnL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2221" cap="flat" cmpd="sng" algn="ctr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7"/>
          <p:cNvSpPr txBox="1"/>
          <p:nvPr/>
        </p:nvSpPr>
        <p:spPr>
          <a:xfrm>
            <a:off x="1219335" y="2190766"/>
            <a:ext cx="15855635" cy="10327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88"/>
              </a:lnSpc>
            </a:pPr>
            <a:r>
              <a:rPr lang="en-US" sz="6063">
                <a:solidFill>
                  <a:srgbClr val="151515"/>
                </a:solidFill>
                <a:latin typeface="Baron"/>
              </a:rPr>
              <a:t>типы партийных систем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47910" y="3630019"/>
            <a:ext cx="5446290" cy="1140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79"/>
              </a:lnSpc>
            </a:pPr>
            <a:r>
              <a:rPr lang="en-US" sz="3271">
                <a:solidFill>
                  <a:srgbClr val="151515"/>
                </a:solidFill>
                <a:latin typeface="Baron"/>
              </a:rPr>
              <a:t>многопартийные</a:t>
            </a:r>
          </a:p>
          <a:p>
            <a:pPr algn="ctr">
              <a:lnSpc>
                <a:spcPts val="4579"/>
              </a:lnSpc>
            </a:pPr>
            <a:r>
              <a:rPr lang="en-US" sz="3271">
                <a:solidFill>
                  <a:srgbClr val="151515"/>
                </a:solidFill>
                <a:latin typeface="Baron"/>
              </a:rPr>
              <a:t>системы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420855" y="3630019"/>
            <a:ext cx="5446290" cy="1140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79"/>
              </a:lnSpc>
            </a:pPr>
            <a:r>
              <a:rPr lang="en-US" sz="3271">
                <a:solidFill>
                  <a:srgbClr val="151515"/>
                </a:solidFill>
                <a:latin typeface="Baron"/>
              </a:rPr>
              <a:t>двухпартийные</a:t>
            </a:r>
          </a:p>
          <a:p>
            <a:pPr algn="ctr">
              <a:lnSpc>
                <a:spcPts val="4579"/>
              </a:lnSpc>
            </a:pPr>
            <a:r>
              <a:rPr lang="en-US" sz="3271">
                <a:solidFill>
                  <a:srgbClr val="151515"/>
                </a:solidFill>
                <a:latin typeface="Baron"/>
              </a:rPr>
              <a:t>системы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300105" y="3509304"/>
            <a:ext cx="5446290" cy="1140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79"/>
              </a:lnSpc>
            </a:pPr>
            <a:r>
              <a:rPr lang="en-US" sz="3271" dirty="0" err="1">
                <a:solidFill>
                  <a:srgbClr val="151515"/>
                </a:solidFill>
                <a:latin typeface="Baron"/>
              </a:rPr>
              <a:t>однопартийные</a:t>
            </a:r>
            <a:endParaRPr lang="en-US" sz="3271" dirty="0">
              <a:solidFill>
                <a:srgbClr val="151515"/>
              </a:solidFill>
              <a:latin typeface="Baron"/>
            </a:endParaRPr>
          </a:p>
          <a:p>
            <a:pPr algn="ctr">
              <a:lnSpc>
                <a:spcPts val="4579"/>
              </a:lnSpc>
            </a:pPr>
            <a:r>
              <a:rPr lang="en-US" sz="3271" dirty="0" err="1">
                <a:solidFill>
                  <a:srgbClr val="151515"/>
                </a:solidFill>
                <a:latin typeface="Baron"/>
              </a:rPr>
              <a:t>системы</a:t>
            </a:r>
            <a:endParaRPr lang="en-US" sz="3271" dirty="0">
              <a:solidFill>
                <a:srgbClr val="151515"/>
              </a:solidFill>
              <a:latin typeface="Baron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47910" y="6460087"/>
            <a:ext cx="5004912" cy="1180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71"/>
              </a:lnSpc>
            </a:pPr>
            <a:r>
              <a:rPr lang="en-US" sz="2336" dirty="0" err="1">
                <a:solidFill>
                  <a:srgbClr val="000000"/>
                </a:solidFill>
                <a:latin typeface="TT Norms"/>
              </a:rPr>
              <a:t>Наличие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множества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партий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,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которые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меняют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друг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друга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у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власти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(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Россия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,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Франция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336" dirty="0" err="1">
                <a:solidFill>
                  <a:srgbClr val="000000"/>
                </a:solidFill>
                <a:latin typeface="TT Norms"/>
              </a:rPr>
              <a:t>идр</a:t>
            </a:r>
            <a:r>
              <a:rPr lang="en-US" sz="2336" dirty="0">
                <a:solidFill>
                  <a:srgbClr val="000000"/>
                </a:solidFill>
                <a:latin typeface="TT Norms"/>
              </a:rPr>
              <a:t>.)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689385" y="6391508"/>
            <a:ext cx="5004912" cy="2207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8"/>
              </a:lnSpc>
            </a:pPr>
            <a:r>
              <a:rPr lang="en-US" sz="2570" dirty="0" err="1">
                <a:solidFill>
                  <a:srgbClr val="000000"/>
                </a:solidFill>
                <a:latin typeface="TT Norms"/>
              </a:rPr>
              <a:t>Наличие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двух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основных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партий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,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которые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управляют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государством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независимо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от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количества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других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партий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(США,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Великобритания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и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др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.)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228805" y="6256988"/>
            <a:ext cx="3846165" cy="27534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598"/>
              </a:lnSpc>
            </a:pPr>
            <a:r>
              <a:rPr lang="en-US" sz="2570" dirty="0" err="1">
                <a:solidFill>
                  <a:srgbClr val="000000"/>
                </a:solidFill>
                <a:latin typeface="TT Norms"/>
              </a:rPr>
              <a:t>Существование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единственной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партии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,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сросшейся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с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государственным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аппаратом</a:t>
            </a:r>
            <a:endParaRPr lang="en-US" sz="2570" dirty="0">
              <a:solidFill>
                <a:srgbClr val="000000"/>
              </a:solidFill>
              <a:latin typeface="TT Norms"/>
            </a:endParaRPr>
          </a:p>
          <a:p>
            <a:pPr>
              <a:lnSpc>
                <a:spcPts val="3598"/>
              </a:lnSpc>
            </a:pPr>
            <a:r>
              <a:rPr lang="en-US" sz="2570" dirty="0">
                <a:solidFill>
                  <a:srgbClr val="000000"/>
                </a:solidFill>
                <a:latin typeface="TT Norms"/>
              </a:rPr>
              <a:t>(СССР,КНДР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и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 </a:t>
            </a:r>
            <a:r>
              <a:rPr lang="en-US" sz="2570" dirty="0" err="1">
                <a:solidFill>
                  <a:srgbClr val="000000"/>
                </a:solidFill>
                <a:latin typeface="TT Norms"/>
              </a:rPr>
              <a:t>др</a:t>
            </a:r>
            <a:r>
              <a:rPr lang="en-US" sz="2570" dirty="0">
                <a:solidFill>
                  <a:srgbClr val="000000"/>
                </a:solidFill>
                <a:latin typeface="TT Norms"/>
              </a:rPr>
              <a:t>.)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243295" y="3335276"/>
            <a:ext cx="2378109" cy="2369191"/>
          </a:xfrm>
          <a:custGeom>
            <a:avLst/>
            <a:gdLst/>
            <a:ahLst/>
            <a:cxnLst/>
            <a:rect l="l" t="t" r="r" b="b"/>
            <a:pathLst>
              <a:path w="2378109" h="2369191">
                <a:moveTo>
                  <a:pt x="0" y="0"/>
                </a:moveTo>
                <a:lnTo>
                  <a:pt x="2378109" y="0"/>
                </a:lnTo>
                <a:lnTo>
                  <a:pt x="2378109" y="2369190"/>
                </a:lnTo>
                <a:lnTo>
                  <a:pt x="0" y="2369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954946" y="3335276"/>
            <a:ext cx="2378109" cy="2369191"/>
          </a:xfrm>
          <a:custGeom>
            <a:avLst/>
            <a:gdLst/>
            <a:ahLst/>
            <a:cxnLst/>
            <a:rect l="l" t="t" r="r" b="b"/>
            <a:pathLst>
              <a:path w="2378109" h="2369191">
                <a:moveTo>
                  <a:pt x="0" y="0"/>
                </a:moveTo>
                <a:lnTo>
                  <a:pt x="2378108" y="0"/>
                </a:lnTo>
                <a:lnTo>
                  <a:pt x="2378108" y="2369190"/>
                </a:lnTo>
                <a:lnTo>
                  <a:pt x="0" y="2369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666596" y="3335276"/>
            <a:ext cx="2378109" cy="2369191"/>
          </a:xfrm>
          <a:custGeom>
            <a:avLst/>
            <a:gdLst/>
            <a:ahLst/>
            <a:cxnLst/>
            <a:rect l="l" t="t" r="r" b="b"/>
            <a:pathLst>
              <a:path w="2378109" h="2369191">
                <a:moveTo>
                  <a:pt x="0" y="0"/>
                </a:moveTo>
                <a:lnTo>
                  <a:pt x="2378109" y="0"/>
                </a:lnTo>
                <a:lnTo>
                  <a:pt x="2378109" y="2369190"/>
                </a:lnTo>
                <a:lnTo>
                  <a:pt x="0" y="2369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621404" y="3435022"/>
            <a:ext cx="2870590" cy="2396943"/>
          </a:xfrm>
          <a:custGeom>
            <a:avLst/>
            <a:gdLst/>
            <a:ahLst/>
            <a:cxnLst/>
            <a:rect l="l" t="t" r="r" b="b"/>
            <a:pathLst>
              <a:path w="2870590" h="2396943">
                <a:moveTo>
                  <a:pt x="0" y="0"/>
                </a:moveTo>
                <a:lnTo>
                  <a:pt x="2870590" y="0"/>
                </a:lnTo>
                <a:lnTo>
                  <a:pt x="2870590" y="2396943"/>
                </a:lnTo>
                <a:lnTo>
                  <a:pt x="0" y="23969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28700" y="1583419"/>
            <a:ext cx="16788842" cy="1608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246"/>
              </a:lnSpc>
              <a:spcBef>
                <a:spcPct val="0"/>
              </a:spcBef>
            </a:pPr>
            <a:r>
              <a:rPr lang="en-US" sz="3032">
                <a:solidFill>
                  <a:srgbClr val="1A253D"/>
                </a:solidFill>
                <a:latin typeface="Adumu Regular Bold"/>
              </a:rPr>
              <a:t>НА СОВРЕМЕННОМ ЭТАПЕ ОБЩЕСТВЕННОГО РАЗВИТИЯ ВАЖНЫМ УСЛОВИЕМ ДЛЯ РАЗВИТИЯ ДЕМОКРАТИИ ЯВЛЯЕТСЯ МНОГОПАРТИЙНАЯ СИСТЕМА. ЕЁ ПРЕИМУЩЕСТВА ЗАКЛЮЧАЮТСЯ В СЛЕДУЮЩЕМ: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560592" y="3784675"/>
            <a:ext cx="1743515" cy="126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66"/>
              </a:lnSpc>
              <a:spcBef>
                <a:spcPct val="0"/>
              </a:spcBef>
            </a:pPr>
            <a:r>
              <a:rPr lang="en-US" sz="7047">
                <a:solidFill>
                  <a:srgbClr val="FFFFFF"/>
                </a:solidFill>
                <a:latin typeface="Adumu Regular Bold"/>
              </a:rPr>
              <a:t>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272242" y="3784675"/>
            <a:ext cx="1743515" cy="126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66"/>
              </a:lnSpc>
              <a:spcBef>
                <a:spcPct val="0"/>
              </a:spcBef>
            </a:pPr>
            <a:r>
              <a:rPr lang="en-US" sz="7047">
                <a:solidFill>
                  <a:srgbClr val="FFFFFF"/>
                </a:solidFill>
                <a:latin typeface="Adumu Regular Bold"/>
              </a:rPr>
              <a:t>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983893" y="3784675"/>
            <a:ext cx="1743515" cy="126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66"/>
              </a:lnSpc>
              <a:spcBef>
                <a:spcPct val="0"/>
              </a:spcBef>
            </a:pPr>
            <a:r>
              <a:rPr lang="en-US" sz="7047">
                <a:solidFill>
                  <a:srgbClr val="FFFFFF"/>
                </a:solidFill>
                <a:latin typeface="Adumu Regular Bold"/>
              </a:rPr>
              <a:t>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63338" y="5984365"/>
            <a:ext cx="4738023" cy="2628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наличие политической конкуренции для достижения компромиссов в политической борьбе;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575215" y="5984365"/>
            <a:ext cx="3695812" cy="2628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увеличение возможностей представления интересов разных социальных групп;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181446" y="5988956"/>
            <a:ext cx="3348409" cy="2628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возможность увеличения политического участия для избирателей;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243295" y="3335276"/>
            <a:ext cx="2378109" cy="2369191"/>
          </a:xfrm>
          <a:custGeom>
            <a:avLst/>
            <a:gdLst/>
            <a:ahLst/>
            <a:cxnLst/>
            <a:rect l="l" t="t" r="r" b="b"/>
            <a:pathLst>
              <a:path w="2378109" h="2369191">
                <a:moveTo>
                  <a:pt x="0" y="0"/>
                </a:moveTo>
                <a:lnTo>
                  <a:pt x="2378109" y="0"/>
                </a:lnTo>
                <a:lnTo>
                  <a:pt x="2378109" y="2369190"/>
                </a:lnTo>
                <a:lnTo>
                  <a:pt x="0" y="2369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954946" y="3335276"/>
            <a:ext cx="2378109" cy="2369191"/>
          </a:xfrm>
          <a:custGeom>
            <a:avLst/>
            <a:gdLst/>
            <a:ahLst/>
            <a:cxnLst/>
            <a:rect l="l" t="t" r="r" b="b"/>
            <a:pathLst>
              <a:path w="2378109" h="2369191">
                <a:moveTo>
                  <a:pt x="0" y="0"/>
                </a:moveTo>
                <a:lnTo>
                  <a:pt x="2378108" y="0"/>
                </a:lnTo>
                <a:lnTo>
                  <a:pt x="2378108" y="2369190"/>
                </a:lnTo>
                <a:lnTo>
                  <a:pt x="0" y="2369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666596" y="3335276"/>
            <a:ext cx="2378109" cy="2369191"/>
          </a:xfrm>
          <a:custGeom>
            <a:avLst/>
            <a:gdLst/>
            <a:ahLst/>
            <a:cxnLst/>
            <a:rect l="l" t="t" r="r" b="b"/>
            <a:pathLst>
              <a:path w="2378109" h="2369191">
                <a:moveTo>
                  <a:pt x="0" y="0"/>
                </a:moveTo>
                <a:lnTo>
                  <a:pt x="2378109" y="0"/>
                </a:lnTo>
                <a:lnTo>
                  <a:pt x="2378109" y="2369190"/>
                </a:lnTo>
                <a:lnTo>
                  <a:pt x="0" y="2369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958879" y="3335276"/>
            <a:ext cx="2996066" cy="2842518"/>
          </a:xfrm>
          <a:custGeom>
            <a:avLst/>
            <a:gdLst/>
            <a:ahLst/>
            <a:cxnLst/>
            <a:rect l="l" t="t" r="r" b="b"/>
            <a:pathLst>
              <a:path w="2996066" h="2842518">
                <a:moveTo>
                  <a:pt x="0" y="0"/>
                </a:moveTo>
                <a:lnTo>
                  <a:pt x="2996067" y="0"/>
                </a:lnTo>
                <a:lnTo>
                  <a:pt x="2996067" y="2842518"/>
                </a:lnTo>
                <a:lnTo>
                  <a:pt x="0" y="28425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28700" y="1583419"/>
            <a:ext cx="16788842" cy="1583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246"/>
              </a:lnSpc>
              <a:spcBef>
                <a:spcPct val="0"/>
              </a:spcBef>
            </a:pPr>
            <a:r>
              <a:rPr lang="en-US" sz="3032" dirty="0">
                <a:solidFill>
                  <a:srgbClr val="1A253D"/>
                </a:solidFill>
                <a:latin typeface="Adumu Regular Bold"/>
              </a:rPr>
              <a:t>НА СОВРЕМЕННОМ ЭТАПЕ ОБЩЕСТВЕННОГО РАЗВИТИЯ ВАЖНЫМ УСЛОВИЕМ ДЛЯ РАЗВИТИЯ ДЕМОКРАТИИ ЯВЛЯЕТСЯ МНОГОПАРТИЙНАЯ СИСТЕМА. ЕЁ </a:t>
            </a:r>
            <a:r>
              <a:rPr lang="ru-RU" sz="3032" dirty="0">
                <a:solidFill>
                  <a:srgbClr val="1A253D"/>
                </a:solidFill>
                <a:latin typeface="Adumu Regular Bold"/>
              </a:rPr>
              <a:t>НЕДОСТАТКИ </a:t>
            </a:r>
            <a:r>
              <a:rPr lang="en-US" sz="3032" dirty="0">
                <a:solidFill>
                  <a:srgbClr val="1A253D"/>
                </a:solidFill>
                <a:latin typeface="Adumu Regular Bold"/>
              </a:rPr>
              <a:t>ЗАКЛЮЧАЮТСЯ </a:t>
            </a:r>
            <a:r>
              <a:rPr lang="en-US" sz="3032" dirty="0" err="1">
                <a:solidFill>
                  <a:srgbClr val="1A253D"/>
                </a:solidFill>
                <a:latin typeface="Adumu Regular Bold"/>
              </a:rPr>
              <a:t>В</a:t>
            </a:r>
            <a:r>
              <a:rPr lang="en-US" sz="3032" dirty="0">
                <a:solidFill>
                  <a:srgbClr val="1A253D"/>
                </a:solidFill>
                <a:latin typeface="Adumu Regular Bold"/>
              </a:rPr>
              <a:t> СЛЕДУЮЩЕМ: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560592" y="3784675"/>
            <a:ext cx="1743515" cy="126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66"/>
              </a:lnSpc>
              <a:spcBef>
                <a:spcPct val="0"/>
              </a:spcBef>
            </a:pPr>
            <a:r>
              <a:rPr lang="en-US" sz="7047">
                <a:solidFill>
                  <a:srgbClr val="FFFFFF"/>
                </a:solidFill>
                <a:latin typeface="Adumu Regular Bold"/>
              </a:rPr>
              <a:t>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272242" y="3784675"/>
            <a:ext cx="1743515" cy="126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66"/>
              </a:lnSpc>
              <a:spcBef>
                <a:spcPct val="0"/>
              </a:spcBef>
            </a:pPr>
            <a:r>
              <a:rPr lang="en-US" sz="7047">
                <a:solidFill>
                  <a:srgbClr val="FFFFFF"/>
                </a:solidFill>
                <a:latin typeface="Adumu Regular Bold"/>
              </a:rPr>
              <a:t>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983893" y="3784675"/>
            <a:ext cx="1743515" cy="126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66"/>
              </a:lnSpc>
              <a:spcBef>
                <a:spcPct val="0"/>
              </a:spcBef>
            </a:pPr>
            <a:r>
              <a:rPr lang="en-US" sz="7047">
                <a:solidFill>
                  <a:srgbClr val="FFFFFF"/>
                </a:solidFill>
                <a:latin typeface="Adumu Regular Bold"/>
              </a:rPr>
              <a:t>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63338" y="5984365"/>
            <a:ext cx="4738023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дробление избирателей на группы и наличие мелких партий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575215" y="5984365"/>
            <a:ext cx="3695812" cy="2628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затруднения в формировании устойчивого правительства при распаде коалиций;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814742" y="5988956"/>
            <a:ext cx="4592773" cy="3152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возможность увеличения популистских лозунгов у партий, которые не могут пройти в парламент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35493" y="3146784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2"/>
                </a:lnTo>
                <a:lnTo>
                  <a:pt x="0" y="1588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35493" y="5221228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3"/>
                </a:lnTo>
                <a:lnTo>
                  <a:pt x="0" y="15881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5493" y="7295673"/>
            <a:ext cx="1594130" cy="1588152"/>
          </a:xfrm>
          <a:custGeom>
            <a:avLst/>
            <a:gdLst/>
            <a:ahLst/>
            <a:cxnLst/>
            <a:rect l="l" t="t" r="r" b="b"/>
            <a:pathLst>
              <a:path w="1594130" h="1588152">
                <a:moveTo>
                  <a:pt x="0" y="0"/>
                </a:moveTo>
                <a:lnTo>
                  <a:pt x="1594130" y="0"/>
                </a:lnTo>
                <a:lnTo>
                  <a:pt x="1594130" y="1588152"/>
                </a:lnTo>
                <a:lnTo>
                  <a:pt x="0" y="1588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274860" y="3252160"/>
            <a:ext cx="4299870" cy="4808802"/>
          </a:xfrm>
          <a:custGeom>
            <a:avLst/>
            <a:gdLst/>
            <a:ahLst/>
            <a:cxnLst/>
            <a:rect l="l" t="t" r="r" b="b"/>
            <a:pathLst>
              <a:path w="4299870" h="4808802">
                <a:moveTo>
                  <a:pt x="0" y="0"/>
                </a:moveTo>
                <a:lnTo>
                  <a:pt x="4299870" y="0"/>
                </a:lnTo>
                <a:lnTo>
                  <a:pt x="4299870" y="4808802"/>
                </a:lnTo>
                <a:lnTo>
                  <a:pt x="0" y="48088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48188" y="1066090"/>
            <a:ext cx="16511112" cy="2080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166"/>
              </a:lnSpc>
              <a:spcBef>
                <a:spcPct val="0"/>
              </a:spcBef>
            </a:pPr>
            <a:r>
              <a:rPr lang="en-US" sz="5832">
                <a:solidFill>
                  <a:srgbClr val="1A253D"/>
                </a:solidFill>
                <a:latin typeface="Adumu Regular Bold"/>
              </a:rPr>
              <a:t>ТРЕБОВАНИЯ К ПОЛИТИЧЕСКИМ ПАРТИЯМ В РФ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661711" y="3407460"/>
            <a:ext cx="10613149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В партии может состоять только 500 членов.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48188" y="3439241"/>
            <a:ext cx="1168740" cy="860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61711" y="5181867"/>
            <a:ext cx="10613149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Она должна иметь региональные отделения не менее чем в половине субъектов Российской Федерации.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48188" y="5513686"/>
            <a:ext cx="1168740" cy="860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61711" y="7256311"/>
            <a:ext cx="10613149" cy="105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>
                <a:solidFill>
                  <a:srgbClr val="1A253D"/>
                </a:solidFill>
                <a:latin typeface="Anteb"/>
              </a:rPr>
              <a:t>Партия подлежит ликвидации, если не принимает участия в выборах в течение 7 лет.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48188" y="7588130"/>
            <a:ext cx="1168740" cy="860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3"/>
              </a:lnSpc>
              <a:spcBef>
                <a:spcPct val="0"/>
              </a:spcBef>
            </a:pPr>
            <a:r>
              <a:rPr lang="en-US" sz="4724">
                <a:solidFill>
                  <a:srgbClr val="FFFFFF"/>
                </a:solidFill>
                <a:latin typeface="Adumu Regular Bold"/>
              </a:rPr>
              <a:t>3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53193" y="3021098"/>
            <a:ext cx="15773184" cy="4563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 Bold"/>
              </a:rPr>
              <a:t>Выберите верные суждения о политических партиях и общественно-политических движениях и запишите цифры, под которыми они указаны.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1) Общим признаком массовой и кадровой партии является организация работы с партийным активом.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2) Общественно-политические движения – это массовые общественные объединения, которые могут оказывать воздействие на государственную власть.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3) Важнейшей функцией партии в условиях демократии является управление народным хозяйством.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4) Кадровые партии ориентированы на длительное участие в политике, имеют чёткую организацию, местные и молодёжные отделения, ведут систематическую работу с избирателями.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5) Общественно-политические движения, в отличие от политических партий, стремятся к завоеванию, удержанию и осуществлению государственной власти.</a:t>
            </a:r>
          </a:p>
        </p:txBody>
      </p:sp>
      <p:sp>
        <p:nvSpPr>
          <p:cNvPr id="5" name="Freeform 5"/>
          <p:cNvSpPr/>
          <p:nvPr/>
        </p:nvSpPr>
        <p:spPr>
          <a:xfrm>
            <a:off x="14848958" y="0"/>
            <a:ext cx="3816477" cy="4114800"/>
          </a:xfrm>
          <a:custGeom>
            <a:avLst/>
            <a:gdLst/>
            <a:ahLst/>
            <a:cxnLst/>
            <a:rect l="l" t="t" r="r" b="b"/>
            <a:pathLst>
              <a:path w="3816477" h="4114800">
                <a:moveTo>
                  <a:pt x="0" y="0"/>
                </a:moveTo>
                <a:lnTo>
                  <a:pt x="3816477" y="0"/>
                </a:lnTo>
                <a:lnTo>
                  <a:pt x="38164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53193" y="3021098"/>
            <a:ext cx="15773184" cy="4563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 Bold"/>
              </a:rPr>
              <a:t>Выберите верные суждения о политических партиях и общественно-политических движениях и запишите цифры, под которыми они указаны.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1) Общим признаком массовой и кадровой партии является организация работы с партийным активом.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2) Общественно-политические движения – это массовые общественные объединения, которые могут оказывать воздействие на государственную власть.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3) Важнейшей функцией партии в условиях демократии является управление народным хозяйством.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4) Кадровые партии ориентированы на длительное участие в политике, имеют чёткую организацию, местные и молодёжные отделения, ведут систематическую работу с избирателями.</a:t>
            </a:r>
          </a:p>
          <a:p>
            <a:pPr>
              <a:lnSpc>
                <a:spcPts val="3614"/>
              </a:lnSpc>
              <a:spcBef>
                <a:spcPct val="0"/>
              </a:spcBef>
            </a:pPr>
            <a:r>
              <a:rPr lang="en-US" sz="2581">
                <a:solidFill>
                  <a:srgbClr val="000000"/>
                </a:solidFill>
                <a:latin typeface="TT Norms"/>
              </a:rPr>
              <a:t> 5) Общественно-политические движения, в отличие от политических партий, стремятся к завоеванию, удержанию и осуществлению государственной власти.</a:t>
            </a:r>
          </a:p>
        </p:txBody>
      </p:sp>
      <p:sp>
        <p:nvSpPr>
          <p:cNvPr id="5" name="Freeform 5"/>
          <p:cNvSpPr/>
          <p:nvPr/>
        </p:nvSpPr>
        <p:spPr>
          <a:xfrm>
            <a:off x="14848958" y="0"/>
            <a:ext cx="3816477" cy="4114800"/>
          </a:xfrm>
          <a:custGeom>
            <a:avLst/>
            <a:gdLst/>
            <a:ahLst/>
            <a:cxnLst/>
            <a:rect l="l" t="t" r="r" b="b"/>
            <a:pathLst>
              <a:path w="3816477" h="4114800">
                <a:moveTo>
                  <a:pt x="0" y="0"/>
                </a:moveTo>
                <a:lnTo>
                  <a:pt x="3816477" y="0"/>
                </a:lnTo>
                <a:lnTo>
                  <a:pt x="38164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-32385" y="3882390"/>
            <a:ext cx="774382" cy="613410"/>
            <a:chOff x="0" y="0"/>
            <a:chExt cx="1032510" cy="817880"/>
          </a:xfrm>
        </p:grpSpPr>
        <p:sp>
          <p:nvSpPr>
            <p:cNvPr id="7" name="Freeform 7"/>
            <p:cNvSpPr/>
            <p:nvPr/>
          </p:nvSpPr>
          <p:spPr>
            <a:xfrm>
              <a:off x="49530" y="27940"/>
              <a:ext cx="938530" cy="742950"/>
            </a:xfrm>
            <a:custGeom>
              <a:avLst/>
              <a:gdLst/>
              <a:ahLst/>
              <a:cxnLst/>
              <a:rect l="l" t="t" r="r" b="b"/>
              <a:pathLst>
                <a:path w="938530" h="742950">
                  <a:moveTo>
                    <a:pt x="731520" y="166370"/>
                  </a:moveTo>
                  <a:cubicBezTo>
                    <a:pt x="200660" y="180340"/>
                    <a:pt x="191770" y="215900"/>
                    <a:pt x="179070" y="242570"/>
                  </a:cubicBezTo>
                  <a:cubicBezTo>
                    <a:pt x="167640" y="266700"/>
                    <a:pt x="163830" y="289560"/>
                    <a:pt x="158750" y="317500"/>
                  </a:cubicBezTo>
                  <a:cubicBezTo>
                    <a:pt x="151130" y="354330"/>
                    <a:pt x="138430" y="408940"/>
                    <a:pt x="144780" y="447040"/>
                  </a:cubicBezTo>
                  <a:cubicBezTo>
                    <a:pt x="148590" y="480060"/>
                    <a:pt x="157480" y="514350"/>
                    <a:pt x="181610" y="535940"/>
                  </a:cubicBezTo>
                  <a:cubicBezTo>
                    <a:pt x="214630" y="565150"/>
                    <a:pt x="285750" y="571500"/>
                    <a:pt x="345440" y="582930"/>
                  </a:cubicBezTo>
                  <a:cubicBezTo>
                    <a:pt x="414020" y="595630"/>
                    <a:pt x="511810" y="598170"/>
                    <a:pt x="570230" y="600710"/>
                  </a:cubicBezTo>
                  <a:cubicBezTo>
                    <a:pt x="608330" y="601980"/>
                    <a:pt x="631190" y="607060"/>
                    <a:pt x="662940" y="600710"/>
                  </a:cubicBezTo>
                  <a:cubicBezTo>
                    <a:pt x="699770" y="593090"/>
                    <a:pt x="758190" y="580390"/>
                    <a:pt x="777240" y="554990"/>
                  </a:cubicBezTo>
                  <a:cubicBezTo>
                    <a:pt x="791210" y="535940"/>
                    <a:pt x="788670" y="506730"/>
                    <a:pt x="783590" y="477520"/>
                  </a:cubicBezTo>
                  <a:cubicBezTo>
                    <a:pt x="777240" y="434340"/>
                    <a:pt x="744220" y="377190"/>
                    <a:pt x="716280" y="326390"/>
                  </a:cubicBezTo>
                  <a:cubicBezTo>
                    <a:pt x="684530" y="269240"/>
                    <a:pt x="604520" y="199390"/>
                    <a:pt x="599440" y="154940"/>
                  </a:cubicBezTo>
                  <a:cubicBezTo>
                    <a:pt x="596900" y="128270"/>
                    <a:pt x="612140" y="102870"/>
                    <a:pt x="626110" y="90170"/>
                  </a:cubicBezTo>
                  <a:cubicBezTo>
                    <a:pt x="637540" y="78740"/>
                    <a:pt x="655320" y="72390"/>
                    <a:pt x="670560" y="72390"/>
                  </a:cubicBezTo>
                  <a:cubicBezTo>
                    <a:pt x="685800" y="71120"/>
                    <a:pt x="704850" y="74930"/>
                    <a:pt x="717550" y="85090"/>
                  </a:cubicBezTo>
                  <a:cubicBezTo>
                    <a:pt x="732790" y="97790"/>
                    <a:pt x="748030" y="128270"/>
                    <a:pt x="749300" y="147320"/>
                  </a:cubicBezTo>
                  <a:cubicBezTo>
                    <a:pt x="750570" y="163830"/>
                    <a:pt x="745490" y="181610"/>
                    <a:pt x="734060" y="193040"/>
                  </a:cubicBezTo>
                  <a:cubicBezTo>
                    <a:pt x="721360" y="207010"/>
                    <a:pt x="690880" y="223520"/>
                    <a:pt x="670560" y="222250"/>
                  </a:cubicBezTo>
                  <a:cubicBezTo>
                    <a:pt x="650240" y="220980"/>
                    <a:pt x="621030" y="203200"/>
                    <a:pt x="609600" y="185420"/>
                  </a:cubicBezTo>
                  <a:cubicBezTo>
                    <a:pt x="599440" y="167640"/>
                    <a:pt x="598170" y="134620"/>
                    <a:pt x="607060" y="115570"/>
                  </a:cubicBezTo>
                  <a:cubicBezTo>
                    <a:pt x="615950" y="96520"/>
                    <a:pt x="643890" y="77470"/>
                    <a:pt x="662940" y="72390"/>
                  </a:cubicBezTo>
                  <a:cubicBezTo>
                    <a:pt x="678180" y="68580"/>
                    <a:pt x="693420" y="72390"/>
                    <a:pt x="709930" y="81280"/>
                  </a:cubicBezTo>
                  <a:cubicBezTo>
                    <a:pt x="735330" y="93980"/>
                    <a:pt x="764540" y="125730"/>
                    <a:pt x="789940" y="161290"/>
                  </a:cubicBezTo>
                  <a:cubicBezTo>
                    <a:pt x="828040" y="213360"/>
                    <a:pt x="875030" y="314960"/>
                    <a:pt x="899160" y="373380"/>
                  </a:cubicBezTo>
                  <a:cubicBezTo>
                    <a:pt x="914400" y="410210"/>
                    <a:pt x="925830" y="436880"/>
                    <a:pt x="930910" y="468630"/>
                  </a:cubicBezTo>
                  <a:cubicBezTo>
                    <a:pt x="934720" y="496570"/>
                    <a:pt x="938530" y="524510"/>
                    <a:pt x="929640" y="553720"/>
                  </a:cubicBezTo>
                  <a:cubicBezTo>
                    <a:pt x="919480" y="590550"/>
                    <a:pt x="887730" y="641350"/>
                    <a:pt x="857250" y="670560"/>
                  </a:cubicBezTo>
                  <a:cubicBezTo>
                    <a:pt x="830580" y="697230"/>
                    <a:pt x="795020" y="715010"/>
                    <a:pt x="762000" y="726440"/>
                  </a:cubicBezTo>
                  <a:cubicBezTo>
                    <a:pt x="730250" y="736600"/>
                    <a:pt x="703580" y="736600"/>
                    <a:pt x="662940" y="739140"/>
                  </a:cubicBezTo>
                  <a:cubicBezTo>
                    <a:pt x="600710" y="741680"/>
                    <a:pt x="506730" y="742950"/>
                    <a:pt x="427990" y="734060"/>
                  </a:cubicBezTo>
                  <a:cubicBezTo>
                    <a:pt x="346710" y="726440"/>
                    <a:pt x="246380" y="711200"/>
                    <a:pt x="182880" y="688340"/>
                  </a:cubicBezTo>
                  <a:cubicBezTo>
                    <a:pt x="135890" y="671830"/>
                    <a:pt x="99060" y="654050"/>
                    <a:pt x="71120" y="628650"/>
                  </a:cubicBezTo>
                  <a:cubicBezTo>
                    <a:pt x="46990" y="605790"/>
                    <a:pt x="31750" y="577850"/>
                    <a:pt x="19050" y="548640"/>
                  </a:cubicBezTo>
                  <a:cubicBezTo>
                    <a:pt x="6350" y="515620"/>
                    <a:pt x="1270" y="478790"/>
                    <a:pt x="1270" y="438150"/>
                  </a:cubicBezTo>
                  <a:cubicBezTo>
                    <a:pt x="0" y="389890"/>
                    <a:pt x="12700" y="325120"/>
                    <a:pt x="22860" y="278130"/>
                  </a:cubicBezTo>
                  <a:cubicBezTo>
                    <a:pt x="31750" y="241300"/>
                    <a:pt x="35560" y="213360"/>
                    <a:pt x="53340" y="181610"/>
                  </a:cubicBezTo>
                  <a:cubicBezTo>
                    <a:pt x="72390" y="142240"/>
                    <a:pt x="109220" y="90170"/>
                    <a:pt x="142240" y="64770"/>
                  </a:cubicBezTo>
                  <a:cubicBezTo>
                    <a:pt x="168910" y="45720"/>
                    <a:pt x="186690" y="39370"/>
                    <a:pt x="228600" y="31750"/>
                  </a:cubicBezTo>
                  <a:cubicBezTo>
                    <a:pt x="327660" y="11430"/>
                    <a:pt x="673100" y="0"/>
                    <a:pt x="749300" y="22860"/>
                  </a:cubicBezTo>
                  <a:cubicBezTo>
                    <a:pt x="773430" y="30480"/>
                    <a:pt x="782320" y="39370"/>
                    <a:pt x="791210" y="52070"/>
                  </a:cubicBezTo>
                  <a:cubicBezTo>
                    <a:pt x="801370" y="66040"/>
                    <a:pt x="806450" y="86360"/>
                    <a:pt x="803910" y="102870"/>
                  </a:cubicBezTo>
                  <a:cubicBezTo>
                    <a:pt x="802640" y="118110"/>
                    <a:pt x="792480" y="137160"/>
                    <a:pt x="779780" y="148590"/>
                  </a:cubicBezTo>
                  <a:cubicBezTo>
                    <a:pt x="768350" y="158750"/>
                    <a:pt x="731520" y="166370"/>
                    <a:pt x="731520" y="16637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8" name="Group 8"/>
          <p:cNvGrpSpPr/>
          <p:nvPr/>
        </p:nvGrpSpPr>
        <p:grpSpPr>
          <a:xfrm>
            <a:off x="172402" y="4349115"/>
            <a:ext cx="646748" cy="837248"/>
            <a:chOff x="0" y="0"/>
            <a:chExt cx="862330" cy="1116330"/>
          </a:xfrm>
        </p:grpSpPr>
        <p:sp>
          <p:nvSpPr>
            <p:cNvPr id="9" name="Freeform 9"/>
            <p:cNvSpPr/>
            <p:nvPr/>
          </p:nvSpPr>
          <p:spPr>
            <a:xfrm>
              <a:off x="49530" y="40640"/>
              <a:ext cx="764540" cy="1026160"/>
            </a:xfrm>
            <a:custGeom>
              <a:avLst/>
              <a:gdLst/>
              <a:ahLst/>
              <a:cxnLst/>
              <a:rect l="l" t="t" r="r" b="b"/>
              <a:pathLst>
                <a:path w="764540" h="1026160">
                  <a:moveTo>
                    <a:pt x="694690" y="336550"/>
                  </a:moveTo>
                  <a:cubicBezTo>
                    <a:pt x="673100" y="694690"/>
                    <a:pt x="662940" y="746760"/>
                    <a:pt x="647700" y="793750"/>
                  </a:cubicBezTo>
                  <a:cubicBezTo>
                    <a:pt x="636270" y="834390"/>
                    <a:pt x="624840" y="871220"/>
                    <a:pt x="604520" y="901700"/>
                  </a:cubicBezTo>
                  <a:cubicBezTo>
                    <a:pt x="584200" y="930910"/>
                    <a:pt x="560070" y="956310"/>
                    <a:pt x="527050" y="976630"/>
                  </a:cubicBezTo>
                  <a:cubicBezTo>
                    <a:pt x="487680" y="999490"/>
                    <a:pt x="429260" y="1026160"/>
                    <a:pt x="379730" y="1023620"/>
                  </a:cubicBezTo>
                  <a:cubicBezTo>
                    <a:pt x="325120" y="1021080"/>
                    <a:pt x="259080" y="988060"/>
                    <a:pt x="214630" y="953770"/>
                  </a:cubicBezTo>
                  <a:cubicBezTo>
                    <a:pt x="172720" y="920750"/>
                    <a:pt x="146050" y="873760"/>
                    <a:pt x="115570" y="822960"/>
                  </a:cubicBezTo>
                  <a:cubicBezTo>
                    <a:pt x="78740" y="762000"/>
                    <a:pt x="34290" y="673100"/>
                    <a:pt x="16510" y="609600"/>
                  </a:cubicBezTo>
                  <a:cubicBezTo>
                    <a:pt x="3810" y="563880"/>
                    <a:pt x="0" y="520700"/>
                    <a:pt x="1270" y="483870"/>
                  </a:cubicBezTo>
                  <a:cubicBezTo>
                    <a:pt x="2540" y="454660"/>
                    <a:pt x="5080" y="434340"/>
                    <a:pt x="16510" y="403860"/>
                  </a:cubicBezTo>
                  <a:cubicBezTo>
                    <a:pt x="34290" y="359410"/>
                    <a:pt x="73660" y="299720"/>
                    <a:pt x="107950" y="250190"/>
                  </a:cubicBezTo>
                  <a:cubicBezTo>
                    <a:pt x="144780" y="198120"/>
                    <a:pt x="196850" y="135890"/>
                    <a:pt x="233680" y="99060"/>
                  </a:cubicBezTo>
                  <a:cubicBezTo>
                    <a:pt x="259080" y="73660"/>
                    <a:pt x="278130" y="58420"/>
                    <a:pt x="303530" y="43180"/>
                  </a:cubicBezTo>
                  <a:cubicBezTo>
                    <a:pt x="328930" y="27940"/>
                    <a:pt x="354330" y="16510"/>
                    <a:pt x="387350" y="10160"/>
                  </a:cubicBezTo>
                  <a:cubicBezTo>
                    <a:pt x="431800" y="1270"/>
                    <a:pt x="506730" y="0"/>
                    <a:pt x="552450" y="11430"/>
                  </a:cubicBezTo>
                  <a:cubicBezTo>
                    <a:pt x="586740" y="20320"/>
                    <a:pt x="614680" y="39370"/>
                    <a:pt x="640080" y="60960"/>
                  </a:cubicBezTo>
                  <a:cubicBezTo>
                    <a:pt x="664210" y="80010"/>
                    <a:pt x="684530" y="100330"/>
                    <a:pt x="703580" y="130810"/>
                  </a:cubicBezTo>
                  <a:cubicBezTo>
                    <a:pt x="727710" y="172720"/>
                    <a:pt x="764540" y="250190"/>
                    <a:pt x="762000" y="290830"/>
                  </a:cubicBezTo>
                  <a:cubicBezTo>
                    <a:pt x="759460" y="316230"/>
                    <a:pt x="741680" y="340360"/>
                    <a:pt x="725170" y="353060"/>
                  </a:cubicBezTo>
                  <a:cubicBezTo>
                    <a:pt x="712470" y="361950"/>
                    <a:pt x="693420" y="365760"/>
                    <a:pt x="678180" y="363220"/>
                  </a:cubicBezTo>
                  <a:cubicBezTo>
                    <a:pt x="661670" y="361950"/>
                    <a:pt x="643890" y="354330"/>
                    <a:pt x="632460" y="344170"/>
                  </a:cubicBezTo>
                  <a:cubicBezTo>
                    <a:pt x="621030" y="332740"/>
                    <a:pt x="610870" y="317500"/>
                    <a:pt x="609600" y="300990"/>
                  </a:cubicBezTo>
                  <a:cubicBezTo>
                    <a:pt x="607060" y="280670"/>
                    <a:pt x="618490" y="247650"/>
                    <a:pt x="631190" y="232410"/>
                  </a:cubicBezTo>
                  <a:cubicBezTo>
                    <a:pt x="641350" y="219710"/>
                    <a:pt x="660400" y="213360"/>
                    <a:pt x="675640" y="210820"/>
                  </a:cubicBezTo>
                  <a:cubicBezTo>
                    <a:pt x="690880" y="209550"/>
                    <a:pt x="709930" y="210820"/>
                    <a:pt x="723900" y="220980"/>
                  </a:cubicBezTo>
                  <a:cubicBezTo>
                    <a:pt x="740410" y="232410"/>
                    <a:pt x="759460" y="260350"/>
                    <a:pt x="762000" y="281940"/>
                  </a:cubicBezTo>
                  <a:cubicBezTo>
                    <a:pt x="763270" y="303530"/>
                    <a:pt x="746760" y="334010"/>
                    <a:pt x="732790" y="347980"/>
                  </a:cubicBezTo>
                  <a:cubicBezTo>
                    <a:pt x="720090" y="359410"/>
                    <a:pt x="701040" y="364490"/>
                    <a:pt x="685800" y="364490"/>
                  </a:cubicBezTo>
                  <a:cubicBezTo>
                    <a:pt x="670560" y="364490"/>
                    <a:pt x="652780" y="361950"/>
                    <a:pt x="638810" y="349250"/>
                  </a:cubicBezTo>
                  <a:cubicBezTo>
                    <a:pt x="615950" y="328930"/>
                    <a:pt x="607060" y="260350"/>
                    <a:pt x="584200" y="227330"/>
                  </a:cubicBezTo>
                  <a:cubicBezTo>
                    <a:pt x="566420" y="199390"/>
                    <a:pt x="546100" y="171450"/>
                    <a:pt x="520700" y="158750"/>
                  </a:cubicBezTo>
                  <a:cubicBezTo>
                    <a:pt x="496570" y="147320"/>
                    <a:pt x="463550" y="146050"/>
                    <a:pt x="435610" y="151130"/>
                  </a:cubicBezTo>
                  <a:cubicBezTo>
                    <a:pt x="403860" y="157480"/>
                    <a:pt x="369570" y="179070"/>
                    <a:pt x="342900" y="199390"/>
                  </a:cubicBezTo>
                  <a:cubicBezTo>
                    <a:pt x="317500" y="218440"/>
                    <a:pt x="302260" y="238760"/>
                    <a:pt x="279400" y="267970"/>
                  </a:cubicBezTo>
                  <a:cubicBezTo>
                    <a:pt x="245110" y="309880"/>
                    <a:pt x="184150" y="387350"/>
                    <a:pt x="161290" y="434340"/>
                  </a:cubicBezTo>
                  <a:cubicBezTo>
                    <a:pt x="146050" y="466090"/>
                    <a:pt x="138430" y="487680"/>
                    <a:pt x="138430" y="518160"/>
                  </a:cubicBezTo>
                  <a:cubicBezTo>
                    <a:pt x="137160" y="551180"/>
                    <a:pt x="151130" y="590550"/>
                    <a:pt x="165100" y="626110"/>
                  </a:cubicBezTo>
                  <a:cubicBezTo>
                    <a:pt x="179070" y="665480"/>
                    <a:pt x="198120" y="702310"/>
                    <a:pt x="223520" y="740410"/>
                  </a:cubicBezTo>
                  <a:cubicBezTo>
                    <a:pt x="254000" y="786130"/>
                    <a:pt x="298450" y="858520"/>
                    <a:pt x="336550" y="880110"/>
                  </a:cubicBezTo>
                  <a:cubicBezTo>
                    <a:pt x="361950" y="892810"/>
                    <a:pt x="388620" y="891540"/>
                    <a:pt x="412750" y="886460"/>
                  </a:cubicBezTo>
                  <a:cubicBezTo>
                    <a:pt x="439420" y="881380"/>
                    <a:pt x="469900" y="864870"/>
                    <a:pt x="487680" y="844550"/>
                  </a:cubicBezTo>
                  <a:cubicBezTo>
                    <a:pt x="505460" y="825500"/>
                    <a:pt x="513080" y="798830"/>
                    <a:pt x="521970" y="769620"/>
                  </a:cubicBezTo>
                  <a:cubicBezTo>
                    <a:pt x="534670" y="730250"/>
                    <a:pt x="541020" y="683260"/>
                    <a:pt x="547370" y="624840"/>
                  </a:cubicBezTo>
                  <a:cubicBezTo>
                    <a:pt x="556260" y="539750"/>
                    <a:pt x="539750" y="349250"/>
                    <a:pt x="558800" y="303530"/>
                  </a:cubicBezTo>
                  <a:cubicBezTo>
                    <a:pt x="565150" y="288290"/>
                    <a:pt x="571500" y="283210"/>
                    <a:pt x="581660" y="276860"/>
                  </a:cubicBezTo>
                  <a:cubicBezTo>
                    <a:pt x="594360" y="269240"/>
                    <a:pt x="615950" y="262890"/>
                    <a:pt x="631190" y="265430"/>
                  </a:cubicBezTo>
                  <a:cubicBezTo>
                    <a:pt x="647700" y="266700"/>
                    <a:pt x="666750" y="276860"/>
                    <a:pt x="676910" y="288290"/>
                  </a:cubicBezTo>
                  <a:cubicBezTo>
                    <a:pt x="688340" y="300990"/>
                    <a:pt x="694690" y="336550"/>
                    <a:pt x="694690" y="33655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</p:spTree>
    <p:extLst>
      <p:ext uri="{BB962C8B-B14F-4D97-AF65-F5344CB8AC3E}">
        <p14:creationId xmlns:p14="http://schemas.microsoft.com/office/powerpoint/2010/main" val="7051099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3010040" y="4357166"/>
            <a:ext cx="7151385" cy="1292642"/>
            <a:chOff x="0" y="0"/>
            <a:chExt cx="1447068" cy="26156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447068" cy="261564"/>
            </a:xfrm>
            <a:custGeom>
              <a:avLst/>
              <a:gdLst/>
              <a:ahLst/>
              <a:cxnLst/>
              <a:rect l="l" t="t" r="r" b="b"/>
              <a:pathLst>
                <a:path w="1447068" h="261564">
                  <a:moveTo>
                    <a:pt x="4330" y="0"/>
                  </a:moveTo>
                  <a:lnTo>
                    <a:pt x="1442738" y="0"/>
                  </a:lnTo>
                  <a:cubicBezTo>
                    <a:pt x="1445129" y="0"/>
                    <a:pt x="1447068" y="1939"/>
                    <a:pt x="1447068" y="4330"/>
                  </a:cubicBezTo>
                  <a:lnTo>
                    <a:pt x="1447068" y="257233"/>
                  </a:lnTo>
                  <a:cubicBezTo>
                    <a:pt x="1447068" y="258382"/>
                    <a:pt x="1446612" y="259483"/>
                    <a:pt x="1445800" y="260295"/>
                  </a:cubicBezTo>
                  <a:cubicBezTo>
                    <a:pt x="1444988" y="261107"/>
                    <a:pt x="1443886" y="261564"/>
                    <a:pt x="1442738" y="261564"/>
                  </a:cubicBezTo>
                  <a:lnTo>
                    <a:pt x="4330" y="261564"/>
                  </a:lnTo>
                  <a:cubicBezTo>
                    <a:pt x="1939" y="261564"/>
                    <a:pt x="0" y="259625"/>
                    <a:pt x="0" y="257233"/>
                  </a:cubicBezTo>
                  <a:lnTo>
                    <a:pt x="0" y="4330"/>
                  </a:lnTo>
                  <a:cubicBezTo>
                    <a:pt x="0" y="1939"/>
                    <a:pt x="1939" y="0"/>
                    <a:pt x="433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1447068" cy="2901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411790" y="4357166"/>
            <a:ext cx="7151385" cy="1292642"/>
            <a:chOff x="0" y="0"/>
            <a:chExt cx="1447068" cy="26156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47068" cy="261564"/>
            </a:xfrm>
            <a:custGeom>
              <a:avLst/>
              <a:gdLst/>
              <a:ahLst/>
              <a:cxnLst/>
              <a:rect l="l" t="t" r="r" b="b"/>
              <a:pathLst>
                <a:path w="1447068" h="261564">
                  <a:moveTo>
                    <a:pt x="4330" y="0"/>
                  </a:moveTo>
                  <a:lnTo>
                    <a:pt x="1442738" y="0"/>
                  </a:lnTo>
                  <a:cubicBezTo>
                    <a:pt x="1445129" y="0"/>
                    <a:pt x="1447068" y="1939"/>
                    <a:pt x="1447068" y="4330"/>
                  </a:cubicBezTo>
                  <a:lnTo>
                    <a:pt x="1447068" y="257233"/>
                  </a:lnTo>
                  <a:cubicBezTo>
                    <a:pt x="1447068" y="258382"/>
                    <a:pt x="1446612" y="259483"/>
                    <a:pt x="1445800" y="260295"/>
                  </a:cubicBezTo>
                  <a:cubicBezTo>
                    <a:pt x="1444988" y="261107"/>
                    <a:pt x="1443886" y="261564"/>
                    <a:pt x="1442738" y="261564"/>
                  </a:cubicBezTo>
                  <a:lnTo>
                    <a:pt x="4330" y="261564"/>
                  </a:lnTo>
                  <a:cubicBezTo>
                    <a:pt x="1939" y="261564"/>
                    <a:pt x="0" y="259625"/>
                    <a:pt x="0" y="257233"/>
                  </a:cubicBezTo>
                  <a:lnTo>
                    <a:pt x="0" y="4330"/>
                  </a:lnTo>
                  <a:cubicBezTo>
                    <a:pt x="0" y="1939"/>
                    <a:pt x="1939" y="0"/>
                    <a:pt x="433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28575"/>
              <a:ext cx="1447068" cy="2901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957836" y="5826387"/>
            <a:ext cx="7151385" cy="1292642"/>
            <a:chOff x="0" y="0"/>
            <a:chExt cx="1447068" cy="26156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447068" cy="261564"/>
            </a:xfrm>
            <a:custGeom>
              <a:avLst/>
              <a:gdLst/>
              <a:ahLst/>
              <a:cxnLst/>
              <a:rect l="l" t="t" r="r" b="b"/>
              <a:pathLst>
                <a:path w="1447068" h="261564">
                  <a:moveTo>
                    <a:pt x="4330" y="0"/>
                  </a:moveTo>
                  <a:lnTo>
                    <a:pt x="1442738" y="0"/>
                  </a:lnTo>
                  <a:cubicBezTo>
                    <a:pt x="1445129" y="0"/>
                    <a:pt x="1447068" y="1939"/>
                    <a:pt x="1447068" y="4330"/>
                  </a:cubicBezTo>
                  <a:lnTo>
                    <a:pt x="1447068" y="257233"/>
                  </a:lnTo>
                  <a:cubicBezTo>
                    <a:pt x="1447068" y="258382"/>
                    <a:pt x="1446612" y="259483"/>
                    <a:pt x="1445800" y="260295"/>
                  </a:cubicBezTo>
                  <a:cubicBezTo>
                    <a:pt x="1444988" y="261107"/>
                    <a:pt x="1443886" y="261564"/>
                    <a:pt x="1442738" y="261564"/>
                  </a:cubicBezTo>
                  <a:lnTo>
                    <a:pt x="4330" y="261564"/>
                  </a:lnTo>
                  <a:cubicBezTo>
                    <a:pt x="1939" y="261564"/>
                    <a:pt x="0" y="259625"/>
                    <a:pt x="0" y="257233"/>
                  </a:cubicBezTo>
                  <a:lnTo>
                    <a:pt x="0" y="4330"/>
                  </a:lnTo>
                  <a:cubicBezTo>
                    <a:pt x="0" y="1939"/>
                    <a:pt x="1939" y="0"/>
                    <a:pt x="433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28575"/>
              <a:ext cx="1447068" cy="2901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359586" y="5826387"/>
            <a:ext cx="7151385" cy="1292642"/>
            <a:chOff x="0" y="0"/>
            <a:chExt cx="1447068" cy="26156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447068" cy="261564"/>
            </a:xfrm>
            <a:custGeom>
              <a:avLst/>
              <a:gdLst/>
              <a:ahLst/>
              <a:cxnLst/>
              <a:rect l="l" t="t" r="r" b="b"/>
              <a:pathLst>
                <a:path w="1447068" h="261564">
                  <a:moveTo>
                    <a:pt x="4330" y="0"/>
                  </a:moveTo>
                  <a:lnTo>
                    <a:pt x="1442738" y="0"/>
                  </a:lnTo>
                  <a:cubicBezTo>
                    <a:pt x="1445129" y="0"/>
                    <a:pt x="1447068" y="1939"/>
                    <a:pt x="1447068" y="4330"/>
                  </a:cubicBezTo>
                  <a:lnTo>
                    <a:pt x="1447068" y="257233"/>
                  </a:lnTo>
                  <a:cubicBezTo>
                    <a:pt x="1447068" y="258382"/>
                    <a:pt x="1446612" y="259483"/>
                    <a:pt x="1445800" y="260295"/>
                  </a:cubicBezTo>
                  <a:cubicBezTo>
                    <a:pt x="1444988" y="261107"/>
                    <a:pt x="1443886" y="261564"/>
                    <a:pt x="1442738" y="261564"/>
                  </a:cubicBezTo>
                  <a:lnTo>
                    <a:pt x="4330" y="261564"/>
                  </a:lnTo>
                  <a:cubicBezTo>
                    <a:pt x="1939" y="261564"/>
                    <a:pt x="0" y="259625"/>
                    <a:pt x="0" y="257233"/>
                  </a:cubicBezTo>
                  <a:lnTo>
                    <a:pt x="0" y="4330"/>
                  </a:lnTo>
                  <a:cubicBezTo>
                    <a:pt x="0" y="1939"/>
                    <a:pt x="1939" y="0"/>
                    <a:pt x="433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1447068" cy="2901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54402" y="4732395"/>
            <a:ext cx="3107296" cy="2664867"/>
          </a:xfrm>
          <a:custGeom>
            <a:avLst/>
            <a:gdLst/>
            <a:ahLst/>
            <a:cxnLst/>
            <a:rect l="l" t="t" r="r" b="b"/>
            <a:pathLst>
              <a:path w="3107296" h="2664867">
                <a:moveTo>
                  <a:pt x="0" y="0"/>
                </a:moveTo>
                <a:lnTo>
                  <a:pt x="3107296" y="0"/>
                </a:lnTo>
                <a:lnTo>
                  <a:pt x="3107296" y="2664867"/>
                </a:lnTo>
                <a:lnTo>
                  <a:pt x="0" y="26648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899452" y="2607429"/>
            <a:ext cx="14810771" cy="917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26"/>
              </a:lnSpc>
            </a:pPr>
            <a:r>
              <a:rPr lang="en-US" sz="5304">
                <a:solidFill>
                  <a:srgbClr val="151515"/>
                </a:solidFill>
                <a:latin typeface="Baron"/>
              </a:rPr>
              <a:t>признаки политических движений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331195" y="4530264"/>
            <a:ext cx="6429882" cy="825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49"/>
              </a:lnSpc>
              <a:spcBef>
                <a:spcPct val="0"/>
              </a:spcBef>
            </a:pPr>
            <a:r>
              <a:rPr lang="en-US" sz="2392">
                <a:solidFill>
                  <a:srgbClr val="000000"/>
                </a:solidFill>
                <a:latin typeface="TT Norms"/>
              </a:rPr>
              <a:t>Ядром движений являются, как правило, инициативные группы, клубы, союзы и пр.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228603" y="5889123"/>
            <a:ext cx="6532474" cy="825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49"/>
              </a:lnSpc>
              <a:spcBef>
                <a:spcPct val="0"/>
              </a:spcBef>
            </a:pPr>
            <a:r>
              <a:rPr lang="en-US" sz="2392">
                <a:solidFill>
                  <a:srgbClr val="000000"/>
                </a:solidFill>
                <a:latin typeface="TT Norms"/>
              </a:rPr>
              <a:t>Не ставят перед собой задачу прихода к власти.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492510" y="4407355"/>
            <a:ext cx="6969201" cy="1108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24"/>
              </a:lnSpc>
              <a:spcBef>
                <a:spcPct val="0"/>
              </a:spcBef>
            </a:pPr>
            <a:r>
              <a:rPr lang="en-US" sz="2160">
                <a:solidFill>
                  <a:srgbClr val="000000"/>
                </a:solidFill>
                <a:latin typeface="TT Norms"/>
              </a:rPr>
              <a:t>В них могут принимать участие люди с различными политическими взглядами, но имеющие согласие относительно конкретной политической цели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492510" y="5889123"/>
            <a:ext cx="6532474" cy="825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49"/>
              </a:lnSpc>
              <a:spcBef>
                <a:spcPct val="0"/>
              </a:spcBef>
            </a:pPr>
            <a:r>
              <a:rPr lang="en-US" sz="2392">
                <a:solidFill>
                  <a:srgbClr val="000000"/>
                </a:solidFill>
                <a:latin typeface="TT Norms"/>
              </a:rPr>
              <a:t>Именно ради выполнения конкретной цели и создаётся движение.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144000" y="-693872"/>
            <a:ext cx="12240886" cy="11674745"/>
          </a:xfrm>
          <a:custGeom>
            <a:avLst/>
            <a:gdLst/>
            <a:ahLst/>
            <a:cxnLst/>
            <a:rect l="l" t="t" r="r" b="b"/>
            <a:pathLst>
              <a:path w="12240886" h="11674745">
                <a:moveTo>
                  <a:pt x="0" y="0"/>
                </a:moveTo>
                <a:lnTo>
                  <a:pt x="12240886" y="0"/>
                </a:lnTo>
                <a:lnTo>
                  <a:pt x="12240886" y="11674744"/>
                </a:lnTo>
                <a:lnTo>
                  <a:pt x="0" y="116747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35077">
            <a:off x="-2505507" y="8743188"/>
            <a:ext cx="7315200" cy="3087624"/>
          </a:xfrm>
          <a:custGeom>
            <a:avLst/>
            <a:gdLst/>
            <a:ahLst/>
            <a:cxnLst/>
            <a:rect l="l" t="t" r="r" b="b"/>
            <a:pathLst>
              <a:path w="7315200" h="3087624">
                <a:moveTo>
                  <a:pt x="0" y="0"/>
                </a:moveTo>
                <a:lnTo>
                  <a:pt x="7315200" y="0"/>
                </a:lnTo>
                <a:lnTo>
                  <a:pt x="7315200" y="3087624"/>
                </a:lnTo>
                <a:lnTo>
                  <a:pt x="0" y="30876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1751709"/>
            <a:ext cx="16489231" cy="556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6"/>
              </a:lnSpc>
            </a:pPr>
            <a:r>
              <a:rPr lang="en-US" sz="3168">
                <a:solidFill>
                  <a:srgbClr val="151515"/>
                </a:solidFill>
                <a:latin typeface="Baron"/>
              </a:rPr>
              <a:t>Роль общественно-политических движений состоит в следующем: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028700" y="2599710"/>
            <a:ext cx="5388894" cy="3012576"/>
            <a:chOff x="0" y="0"/>
            <a:chExt cx="1116343" cy="62407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116343" cy="624074"/>
            </a:xfrm>
            <a:custGeom>
              <a:avLst/>
              <a:gdLst/>
              <a:ahLst/>
              <a:cxnLst/>
              <a:rect l="l" t="t" r="r" b="b"/>
              <a:pathLst>
                <a:path w="1116343" h="624074">
                  <a:moveTo>
                    <a:pt x="5747" y="0"/>
                  </a:moveTo>
                  <a:lnTo>
                    <a:pt x="1110596" y="0"/>
                  </a:lnTo>
                  <a:cubicBezTo>
                    <a:pt x="1113770" y="0"/>
                    <a:pt x="1116343" y="2573"/>
                    <a:pt x="1116343" y="5747"/>
                  </a:cubicBezTo>
                  <a:lnTo>
                    <a:pt x="1116343" y="618327"/>
                  </a:lnTo>
                  <a:cubicBezTo>
                    <a:pt x="1116343" y="621501"/>
                    <a:pt x="1113770" y="624074"/>
                    <a:pt x="1110596" y="624074"/>
                  </a:cubicBezTo>
                  <a:lnTo>
                    <a:pt x="5747" y="624074"/>
                  </a:lnTo>
                  <a:cubicBezTo>
                    <a:pt x="2573" y="624074"/>
                    <a:pt x="0" y="621501"/>
                    <a:pt x="0" y="618327"/>
                  </a:cubicBezTo>
                  <a:lnTo>
                    <a:pt x="0" y="5747"/>
                  </a:lnTo>
                  <a:cubicBezTo>
                    <a:pt x="0" y="2573"/>
                    <a:pt x="2573" y="0"/>
                    <a:pt x="574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116343" cy="652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692060" y="2599710"/>
            <a:ext cx="5388894" cy="3012576"/>
            <a:chOff x="0" y="0"/>
            <a:chExt cx="1116343" cy="62407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16343" cy="624074"/>
            </a:xfrm>
            <a:custGeom>
              <a:avLst/>
              <a:gdLst/>
              <a:ahLst/>
              <a:cxnLst/>
              <a:rect l="l" t="t" r="r" b="b"/>
              <a:pathLst>
                <a:path w="1116343" h="624074">
                  <a:moveTo>
                    <a:pt x="5747" y="0"/>
                  </a:moveTo>
                  <a:lnTo>
                    <a:pt x="1110596" y="0"/>
                  </a:lnTo>
                  <a:cubicBezTo>
                    <a:pt x="1113770" y="0"/>
                    <a:pt x="1116343" y="2573"/>
                    <a:pt x="1116343" y="5747"/>
                  </a:cubicBezTo>
                  <a:lnTo>
                    <a:pt x="1116343" y="618327"/>
                  </a:lnTo>
                  <a:cubicBezTo>
                    <a:pt x="1116343" y="621501"/>
                    <a:pt x="1113770" y="624074"/>
                    <a:pt x="1110596" y="624074"/>
                  </a:cubicBezTo>
                  <a:lnTo>
                    <a:pt x="5747" y="624074"/>
                  </a:lnTo>
                  <a:cubicBezTo>
                    <a:pt x="2573" y="624074"/>
                    <a:pt x="0" y="621501"/>
                    <a:pt x="0" y="618327"/>
                  </a:cubicBezTo>
                  <a:lnTo>
                    <a:pt x="0" y="5747"/>
                  </a:lnTo>
                  <a:cubicBezTo>
                    <a:pt x="0" y="2573"/>
                    <a:pt x="2573" y="0"/>
                    <a:pt x="574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116343" cy="652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355420" y="2599710"/>
            <a:ext cx="5388894" cy="3012576"/>
            <a:chOff x="0" y="0"/>
            <a:chExt cx="1116343" cy="62407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16343" cy="624074"/>
            </a:xfrm>
            <a:custGeom>
              <a:avLst/>
              <a:gdLst/>
              <a:ahLst/>
              <a:cxnLst/>
              <a:rect l="l" t="t" r="r" b="b"/>
              <a:pathLst>
                <a:path w="1116343" h="624074">
                  <a:moveTo>
                    <a:pt x="5747" y="0"/>
                  </a:moveTo>
                  <a:lnTo>
                    <a:pt x="1110596" y="0"/>
                  </a:lnTo>
                  <a:cubicBezTo>
                    <a:pt x="1113770" y="0"/>
                    <a:pt x="1116343" y="2573"/>
                    <a:pt x="1116343" y="5747"/>
                  </a:cubicBezTo>
                  <a:lnTo>
                    <a:pt x="1116343" y="618327"/>
                  </a:lnTo>
                  <a:cubicBezTo>
                    <a:pt x="1116343" y="621501"/>
                    <a:pt x="1113770" y="624074"/>
                    <a:pt x="1110596" y="624074"/>
                  </a:cubicBezTo>
                  <a:lnTo>
                    <a:pt x="5747" y="624074"/>
                  </a:lnTo>
                  <a:cubicBezTo>
                    <a:pt x="2573" y="624074"/>
                    <a:pt x="0" y="621501"/>
                    <a:pt x="0" y="618327"/>
                  </a:cubicBezTo>
                  <a:lnTo>
                    <a:pt x="0" y="5747"/>
                  </a:lnTo>
                  <a:cubicBezTo>
                    <a:pt x="0" y="2573"/>
                    <a:pt x="2573" y="0"/>
                    <a:pt x="574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116343" cy="652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175119" y="2663835"/>
            <a:ext cx="5236661" cy="7980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71"/>
              </a:lnSpc>
              <a:spcBef>
                <a:spcPct val="0"/>
              </a:spcBef>
            </a:pPr>
            <a:r>
              <a:rPr lang="en-US" sz="2336">
                <a:solidFill>
                  <a:srgbClr val="000000"/>
                </a:solidFill>
                <a:latin typeface="TT Norms"/>
              </a:rPr>
              <a:t>привлечение граждан к реализации государственной политики;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844293" y="2791727"/>
            <a:ext cx="5236661" cy="2550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54"/>
              </a:lnSpc>
              <a:spcBef>
                <a:spcPct val="0"/>
              </a:spcBef>
            </a:pPr>
            <a:r>
              <a:rPr lang="en-US" sz="2110">
                <a:solidFill>
                  <a:srgbClr val="000000"/>
                </a:solidFill>
                <a:latin typeface="TT Norms"/>
              </a:rPr>
              <a:t>выдвижение и поддержка гражданских инициатив, имеющих общественное и государственное значение и направленных на реализацию конституционных прав, свобод и законных интересов граждан и общественных объединений;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507653" y="2628620"/>
            <a:ext cx="5236661" cy="2916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54"/>
              </a:lnSpc>
              <a:spcBef>
                <a:spcPct val="0"/>
              </a:spcBef>
            </a:pPr>
            <a:r>
              <a:rPr lang="en-US" sz="2110">
                <a:solidFill>
                  <a:srgbClr val="000000"/>
                </a:solidFill>
                <a:latin typeface="TT Norms"/>
              </a:rPr>
              <a:t>выработка рекомендаций органам государственной власти при определении приоритетов в области государственной поддержки общественных объединений и иных объединений граждан, деятельность которых направлена на развитие гражданского общества;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050273" y="5914126"/>
            <a:ext cx="5388894" cy="3012576"/>
            <a:chOff x="0" y="0"/>
            <a:chExt cx="1116343" cy="62407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116343" cy="624074"/>
            </a:xfrm>
            <a:custGeom>
              <a:avLst/>
              <a:gdLst/>
              <a:ahLst/>
              <a:cxnLst/>
              <a:rect l="l" t="t" r="r" b="b"/>
              <a:pathLst>
                <a:path w="1116343" h="624074">
                  <a:moveTo>
                    <a:pt x="5747" y="0"/>
                  </a:moveTo>
                  <a:lnTo>
                    <a:pt x="1110596" y="0"/>
                  </a:lnTo>
                  <a:cubicBezTo>
                    <a:pt x="1113770" y="0"/>
                    <a:pt x="1116343" y="2573"/>
                    <a:pt x="1116343" y="5747"/>
                  </a:cubicBezTo>
                  <a:lnTo>
                    <a:pt x="1116343" y="618327"/>
                  </a:lnTo>
                  <a:cubicBezTo>
                    <a:pt x="1116343" y="621501"/>
                    <a:pt x="1113770" y="624074"/>
                    <a:pt x="1110596" y="624074"/>
                  </a:cubicBezTo>
                  <a:lnTo>
                    <a:pt x="5747" y="624074"/>
                  </a:lnTo>
                  <a:cubicBezTo>
                    <a:pt x="2573" y="624074"/>
                    <a:pt x="0" y="621501"/>
                    <a:pt x="0" y="618327"/>
                  </a:cubicBezTo>
                  <a:lnTo>
                    <a:pt x="0" y="5747"/>
                  </a:lnTo>
                  <a:cubicBezTo>
                    <a:pt x="0" y="2573"/>
                    <a:pt x="2573" y="0"/>
                    <a:pt x="574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1116343" cy="652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713633" y="5914126"/>
            <a:ext cx="5388894" cy="3012576"/>
            <a:chOff x="0" y="0"/>
            <a:chExt cx="1116343" cy="62407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16343" cy="624074"/>
            </a:xfrm>
            <a:custGeom>
              <a:avLst/>
              <a:gdLst/>
              <a:ahLst/>
              <a:cxnLst/>
              <a:rect l="l" t="t" r="r" b="b"/>
              <a:pathLst>
                <a:path w="1116343" h="624074">
                  <a:moveTo>
                    <a:pt x="5747" y="0"/>
                  </a:moveTo>
                  <a:lnTo>
                    <a:pt x="1110596" y="0"/>
                  </a:lnTo>
                  <a:cubicBezTo>
                    <a:pt x="1113770" y="0"/>
                    <a:pt x="1116343" y="2573"/>
                    <a:pt x="1116343" y="5747"/>
                  </a:cubicBezTo>
                  <a:lnTo>
                    <a:pt x="1116343" y="618327"/>
                  </a:lnTo>
                  <a:cubicBezTo>
                    <a:pt x="1116343" y="621501"/>
                    <a:pt x="1113770" y="624074"/>
                    <a:pt x="1110596" y="624074"/>
                  </a:cubicBezTo>
                  <a:lnTo>
                    <a:pt x="5747" y="624074"/>
                  </a:lnTo>
                  <a:cubicBezTo>
                    <a:pt x="2573" y="624074"/>
                    <a:pt x="0" y="621501"/>
                    <a:pt x="0" y="618327"/>
                  </a:cubicBezTo>
                  <a:lnTo>
                    <a:pt x="0" y="5747"/>
                  </a:lnTo>
                  <a:cubicBezTo>
                    <a:pt x="0" y="2573"/>
                    <a:pt x="2573" y="0"/>
                    <a:pt x="574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28575"/>
              <a:ext cx="1116343" cy="652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2376993" y="5914126"/>
            <a:ext cx="5388894" cy="3012576"/>
            <a:chOff x="0" y="0"/>
            <a:chExt cx="1116343" cy="624074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116343" cy="624074"/>
            </a:xfrm>
            <a:custGeom>
              <a:avLst/>
              <a:gdLst/>
              <a:ahLst/>
              <a:cxnLst/>
              <a:rect l="l" t="t" r="r" b="b"/>
              <a:pathLst>
                <a:path w="1116343" h="624074">
                  <a:moveTo>
                    <a:pt x="5747" y="0"/>
                  </a:moveTo>
                  <a:lnTo>
                    <a:pt x="1110596" y="0"/>
                  </a:lnTo>
                  <a:cubicBezTo>
                    <a:pt x="1113770" y="0"/>
                    <a:pt x="1116343" y="2573"/>
                    <a:pt x="1116343" y="5747"/>
                  </a:cubicBezTo>
                  <a:lnTo>
                    <a:pt x="1116343" y="618327"/>
                  </a:lnTo>
                  <a:cubicBezTo>
                    <a:pt x="1116343" y="621501"/>
                    <a:pt x="1113770" y="624074"/>
                    <a:pt x="1110596" y="624074"/>
                  </a:cubicBezTo>
                  <a:lnTo>
                    <a:pt x="5747" y="624074"/>
                  </a:lnTo>
                  <a:cubicBezTo>
                    <a:pt x="2573" y="624074"/>
                    <a:pt x="0" y="621501"/>
                    <a:pt x="0" y="618327"/>
                  </a:cubicBezTo>
                  <a:lnTo>
                    <a:pt x="0" y="5747"/>
                  </a:lnTo>
                  <a:cubicBezTo>
                    <a:pt x="0" y="2573"/>
                    <a:pt x="2573" y="0"/>
                    <a:pt x="574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1116343" cy="652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196692" y="5978251"/>
            <a:ext cx="5236661" cy="202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71"/>
              </a:lnSpc>
            </a:pPr>
            <a:r>
              <a:rPr lang="en-US" sz="2336">
                <a:solidFill>
                  <a:srgbClr val="000000"/>
                </a:solidFill>
                <a:latin typeface="TT Norms"/>
              </a:rPr>
              <a:t>проведение общественной экспертизы проектов законов,</a:t>
            </a:r>
          </a:p>
          <a:p>
            <a:pPr>
              <a:lnSpc>
                <a:spcPts val="3271"/>
              </a:lnSpc>
            </a:pPr>
            <a:r>
              <a:rPr lang="en-US" sz="2336">
                <a:solidFill>
                  <a:srgbClr val="000000"/>
                </a:solidFill>
                <a:latin typeface="TT Norms"/>
              </a:rPr>
              <a:t>нормативных правовых актов органов исполнительной власти и органов</a:t>
            </a:r>
          </a:p>
          <a:p>
            <a:pPr>
              <a:lnSpc>
                <a:spcPts val="3271"/>
              </a:lnSpc>
              <a:spcBef>
                <a:spcPct val="0"/>
              </a:spcBef>
            </a:pPr>
            <a:r>
              <a:rPr lang="en-US" sz="2336">
                <a:solidFill>
                  <a:srgbClr val="000000"/>
                </a:solidFill>
                <a:latin typeface="TT Norms"/>
              </a:rPr>
              <a:t>местного самоуправления;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865865" y="6106143"/>
            <a:ext cx="5236661" cy="2183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54"/>
              </a:lnSpc>
              <a:spcBef>
                <a:spcPct val="0"/>
              </a:spcBef>
            </a:pPr>
            <a:r>
              <a:rPr lang="en-US" sz="2110">
                <a:solidFill>
                  <a:srgbClr val="000000"/>
                </a:solidFill>
                <a:latin typeface="TT Norms"/>
              </a:rPr>
              <a:t>осуществление общественного контроля (конечно, относительного) за деятельностью органов государственной власти и местного самоуправления, а также за соблюдением свободы слова в средствах массовой информации;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529225" y="5943036"/>
            <a:ext cx="5236661" cy="145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54"/>
              </a:lnSpc>
              <a:spcBef>
                <a:spcPct val="0"/>
              </a:spcBef>
            </a:pPr>
            <a:r>
              <a:rPr lang="en-US" sz="2110">
                <a:solidFill>
                  <a:srgbClr val="000000"/>
                </a:solidFill>
                <a:latin typeface="TT Norms"/>
              </a:rPr>
              <a:t>привлечение граждан и средств массовой информации к обсуждению вопросов, касающихся соблюдения прав человека.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4134" y="-695813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0"/>
                </a:moveTo>
                <a:lnTo>
                  <a:pt x="19816268" y="0"/>
                </a:lnTo>
                <a:lnTo>
                  <a:pt x="19816268" y="2364957"/>
                </a:lnTo>
                <a:lnTo>
                  <a:pt x="0" y="23649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4134" y="8617856"/>
            <a:ext cx="19816268" cy="2364957"/>
          </a:xfrm>
          <a:custGeom>
            <a:avLst/>
            <a:gdLst/>
            <a:ahLst/>
            <a:cxnLst/>
            <a:rect l="l" t="t" r="r" b="b"/>
            <a:pathLst>
              <a:path w="19816268" h="2364957">
                <a:moveTo>
                  <a:pt x="0" y="2364957"/>
                </a:moveTo>
                <a:lnTo>
                  <a:pt x="19816268" y="2364957"/>
                </a:lnTo>
                <a:lnTo>
                  <a:pt x="19816268" y="0"/>
                </a:lnTo>
                <a:lnTo>
                  <a:pt x="0" y="0"/>
                </a:lnTo>
                <a:lnTo>
                  <a:pt x="0" y="236495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004" t="-235155" r="-1066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15131" y="2032416"/>
            <a:ext cx="641178" cy="847839"/>
          </a:xfrm>
          <a:custGeom>
            <a:avLst/>
            <a:gdLst/>
            <a:ahLst/>
            <a:cxnLst/>
            <a:rect l="l" t="t" r="r" b="b"/>
            <a:pathLst>
              <a:path w="641178" h="847839">
                <a:moveTo>
                  <a:pt x="0" y="0"/>
                </a:moveTo>
                <a:lnTo>
                  <a:pt x="641178" y="0"/>
                </a:lnTo>
                <a:lnTo>
                  <a:pt x="641178" y="847839"/>
                </a:lnTo>
                <a:lnTo>
                  <a:pt x="0" y="8478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423439" y="1965741"/>
            <a:ext cx="16336475" cy="2123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7"/>
              </a:lnSpc>
              <a:spcBef>
                <a:spcPct val="0"/>
              </a:spcBef>
            </a:pPr>
            <a:r>
              <a:rPr lang="en-US" sz="3005">
                <a:solidFill>
                  <a:srgbClr val="000000"/>
                </a:solidFill>
                <a:latin typeface="Lumberjack"/>
              </a:rPr>
              <a:t>1) Обоснуйте важность определённой независимости политических партий от государства в условиях демократии. (Обоснование должно быть дано с опорой на обществоведческие знания в нескольких связанных между собой распространённых предложениях, раскрывать причинно- следственные и(или) функциональные связи)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90097" y="4384956"/>
            <a:ext cx="17269817" cy="2123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7"/>
              </a:lnSpc>
              <a:spcBef>
                <a:spcPct val="0"/>
              </a:spcBef>
            </a:pPr>
            <a:r>
              <a:rPr lang="en-US" sz="3005">
                <a:solidFill>
                  <a:srgbClr val="000000"/>
                </a:solidFill>
                <a:latin typeface="Lumberjack"/>
              </a:rPr>
              <a:t>2) Какие политические партии действуют в Российской Федерации? (Назовите любые три партии.)</a:t>
            </a:r>
          </a:p>
          <a:p>
            <a:pPr>
              <a:lnSpc>
                <a:spcPts val="4207"/>
              </a:lnSpc>
              <a:spcBef>
                <a:spcPct val="0"/>
              </a:spcBef>
            </a:pPr>
            <a:r>
              <a:rPr lang="en-US" sz="3005">
                <a:solidFill>
                  <a:srgbClr val="000000"/>
                </a:solidFill>
                <a:latin typeface="Lumberjack"/>
              </a:rPr>
              <a:t>3) Проиллюстрируйте тремя любыми примерами взаимодействие между упомянутыми политическими партиями и избирателями. (Каждый пример должен быть сформулирован развёрнуто. Всего должно быть приведено три примера, иллюстрирующие действия трёх различных партий)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804481" y="5143500"/>
            <a:ext cx="23896963" cy="6561708"/>
          </a:xfrm>
          <a:custGeom>
            <a:avLst/>
            <a:gdLst/>
            <a:ahLst/>
            <a:cxnLst/>
            <a:rect l="l" t="t" r="r" b="b"/>
            <a:pathLst>
              <a:path w="23896963" h="6561708">
                <a:moveTo>
                  <a:pt x="0" y="0"/>
                </a:moveTo>
                <a:lnTo>
                  <a:pt x="23896962" y="0"/>
                </a:lnTo>
                <a:lnTo>
                  <a:pt x="23896962" y="6561708"/>
                </a:lnTo>
                <a:lnTo>
                  <a:pt x="0" y="6561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774040" y="5397238"/>
            <a:ext cx="4299319" cy="4927586"/>
          </a:xfrm>
          <a:custGeom>
            <a:avLst/>
            <a:gdLst/>
            <a:ahLst/>
            <a:cxnLst/>
            <a:rect l="l" t="t" r="r" b="b"/>
            <a:pathLst>
              <a:path w="4299319" h="4927586">
                <a:moveTo>
                  <a:pt x="0" y="0"/>
                </a:moveTo>
                <a:lnTo>
                  <a:pt x="4299319" y="0"/>
                </a:lnTo>
                <a:lnTo>
                  <a:pt x="4299319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785359" y="5397238"/>
            <a:ext cx="4151491" cy="4927586"/>
          </a:xfrm>
          <a:custGeom>
            <a:avLst/>
            <a:gdLst/>
            <a:ahLst/>
            <a:cxnLst/>
            <a:rect l="l" t="t" r="r" b="b"/>
            <a:pathLst>
              <a:path w="4151491" h="4927586">
                <a:moveTo>
                  <a:pt x="0" y="0"/>
                </a:moveTo>
                <a:lnTo>
                  <a:pt x="4151491" y="0"/>
                </a:lnTo>
                <a:lnTo>
                  <a:pt x="4151491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247600" y="5397238"/>
            <a:ext cx="3677211" cy="4927586"/>
          </a:xfrm>
          <a:custGeom>
            <a:avLst/>
            <a:gdLst/>
            <a:ahLst/>
            <a:cxnLst/>
            <a:rect l="l" t="t" r="r" b="b"/>
            <a:pathLst>
              <a:path w="3677211" h="4927586">
                <a:moveTo>
                  <a:pt x="0" y="0"/>
                </a:moveTo>
                <a:lnTo>
                  <a:pt x="3677211" y="0"/>
                </a:lnTo>
                <a:lnTo>
                  <a:pt x="3677211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215362" y="5397238"/>
            <a:ext cx="4484103" cy="4927586"/>
          </a:xfrm>
          <a:custGeom>
            <a:avLst/>
            <a:gdLst/>
            <a:ahLst/>
            <a:cxnLst/>
            <a:rect l="l" t="t" r="r" b="b"/>
            <a:pathLst>
              <a:path w="4484103" h="4927586">
                <a:moveTo>
                  <a:pt x="0" y="0"/>
                </a:moveTo>
                <a:lnTo>
                  <a:pt x="4484103" y="0"/>
                </a:lnTo>
                <a:lnTo>
                  <a:pt x="4484103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548694" y="5397238"/>
            <a:ext cx="3849677" cy="4927586"/>
          </a:xfrm>
          <a:custGeom>
            <a:avLst/>
            <a:gdLst/>
            <a:ahLst/>
            <a:cxnLst/>
            <a:rect l="l" t="t" r="r" b="b"/>
            <a:pathLst>
              <a:path w="3849677" h="4927586">
                <a:moveTo>
                  <a:pt x="0" y="0"/>
                </a:moveTo>
                <a:lnTo>
                  <a:pt x="3849677" y="0"/>
                </a:lnTo>
                <a:lnTo>
                  <a:pt x="3849677" y="4927586"/>
                </a:lnTo>
                <a:lnTo>
                  <a:pt x="0" y="49275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611745" y="135827"/>
            <a:ext cx="11162295" cy="5127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02"/>
              </a:lnSpc>
            </a:pPr>
            <a:r>
              <a:rPr lang="en-US" sz="14716">
                <a:solidFill>
                  <a:srgbClr val="1A253D"/>
                </a:solidFill>
                <a:latin typeface="Lumberjack"/>
              </a:rPr>
              <a:t>ПОДВОДИМ</a:t>
            </a:r>
          </a:p>
          <a:p>
            <a:pPr algn="ctr">
              <a:lnSpc>
                <a:spcPts val="20602"/>
              </a:lnSpc>
              <a:spcBef>
                <a:spcPct val="0"/>
              </a:spcBef>
            </a:pPr>
            <a:r>
              <a:rPr lang="en-US" sz="14716">
                <a:solidFill>
                  <a:srgbClr val="1A253D"/>
                </a:solidFill>
                <a:latin typeface="Lumberjack"/>
              </a:rPr>
              <a:t>ИТОГИ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1602</Words>
  <Application>Microsoft Macintosh PowerPoint</Application>
  <PresentationFormat>Произвольный</PresentationFormat>
  <Paragraphs>150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4" baseType="lpstr">
      <vt:lpstr>Arimo</vt:lpstr>
      <vt:lpstr>Arial</vt:lpstr>
      <vt:lpstr>Baron</vt:lpstr>
      <vt:lpstr>Arimo Bold</vt:lpstr>
      <vt:lpstr>Adumu Regular Bold</vt:lpstr>
      <vt:lpstr>TT Norms</vt:lpstr>
      <vt:lpstr>Roboto Condensed Bold</vt:lpstr>
      <vt:lpstr>Lumberjack</vt:lpstr>
      <vt:lpstr>Anteb</vt:lpstr>
      <vt:lpstr>Calibri</vt:lpstr>
      <vt:lpstr>TT Norms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Политическая идеология, её роль в обществе.</dc:title>
  <cp:lastModifiedBy>Учитель Азбука</cp:lastModifiedBy>
  <cp:revision>4</cp:revision>
  <dcterms:created xsi:type="dcterms:W3CDTF">2006-08-16T00:00:00Z</dcterms:created>
  <dcterms:modified xsi:type="dcterms:W3CDTF">2024-07-23T17:21:58Z</dcterms:modified>
  <dc:identifier>DAF8A1IHymE</dc:identifier>
</cp:coreProperties>
</file>