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72" r:id="rId2"/>
    <p:sldId id="260" r:id="rId3"/>
    <p:sldId id="257" r:id="rId4"/>
    <p:sldId id="258" r:id="rId5"/>
    <p:sldId id="259" r:id="rId6"/>
    <p:sldId id="271" r:id="rId7"/>
    <p:sldId id="256" r:id="rId8"/>
    <p:sldId id="266" r:id="rId9"/>
    <p:sldId id="275" r:id="rId10"/>
    <p:sldId id="262" r:id="rId11"/>
    <p:sldId id="267" r:id="rId12"/>
    <p:sldId id="264" r:id="rId13"/>
    <p:sldId id="261" r:id="rId14"/>
    <p:sldId id="268" r:id="rId15"/>
    <p:sldId id="265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89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02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42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1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08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38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982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2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5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70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96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233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0839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0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09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01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79BA7-C5CD-4039-8B13-2D6AC1E84AB2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E5881A-A2FD-42F9-B3AF-CF45626D3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95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22222" y="1803042"/>
            <a:ext cx="7766936" cy="2975020"/>
          </a:xfrm>
        </p:spPr>
        <p:txBody>
          <a:bodyPr>
            <a:normAutofit/>
          </a:bodyPr>
          <a:lstStyle/>
          <a:p>
            <a:pPr algn="ctr"/>
            <a:r>
              <a:rPr lang="en-US" sz="15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English </a:t>
            </a:r>
            <a:endParaRPr lang="ru-RU" sz="15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54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6742" y="423850"/>
            <a:ext cx="3765878" cy="900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Questions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endParaRPr lang="ru-RU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114242"/>
            <a:ext cx="9355308" cy="900000"/>
          </a:xfrm>
        </p:spPr>
        <p:txBody>
          <a:bodyPr/>
          <a:lstStyle/>
          <a:p>
            <a:endParaRPr lang="en-US" sz="800" dirty="0" smtClean="0">
              <a:solidFill>
                <a:schemeClr val="accent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month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 it now? </a:t>
            </a:r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–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It is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…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now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77334" y="1620647"/>
            <a:ext cx="9355308" cy="9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Who is on duty today? </a:t>
            </a:r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-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am …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77334" y="2491447"/>
            <a:ext cx="9355308" cy="9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Who is absent today? </a:t>
            </a:r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-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… is/are absent today. 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77334" y="3950429"/>
            <a:ext cx="9355308" cy="1314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 smtClean="0">
              <a:solidFill>
                <a:schemeClr val="accent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How many lessons have you got today? </a:t>
            </a:r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–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 have got … … today.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01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Read the rhyme </a:t>
            </a:r>
            <a:endParaRPr lang="ru-RU" sz="7200" dirty="0"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90701"/>
            <a:ext cx="10435166" cy="4809462"/>
          </a:xfrm>
        </p:spPr>
        <p:txBody>
          <a:bodyPr>
            <a:normAutofit/>
          </a:bodyPr>
          <a:lstStyle/>
          <a:p>
            <a:r>
              <a:rPr lang="en-US" sz="4800" dirty="0"/>
              <a:t> </a:t>
            </a:r>
            <a:r>
              <a:rPr lang="en-US" sz="4800" dirty="0">
                <a:solidFill>
                  <a:srgbClr val="002060"/>
                </a:solidFill>
              </a:rPr>
              <a:t>B – A – Bay                  </a:t>
            </a:r>
            <a:r>
              <a:rPr lang="en-US" sz="4800" dirty="0" smtClean="0">
                <a:solidFill>
                  <a:srgbClr val="002060"/>
                </a:solidFill>
              </a:rPr>
              <a:t> B </a:t>
            </a:r>
            <a:r>
              <a:rPr lang="en-US" sz="4800" dirty="0">
                <a:solidFill>
                  <a:srgbClr val="002060"/>
                </a:solidFill>
              </a:rPr>
              <a:t>– E – B</a:t>
            </a:r>
            <a:endParaRPr lang="ru-RU" sz="4800" dirty="0">
              <a:solidFill>
                <a:srgbClr val="002060"/>
              </a:solidFill>
            </a:endParaRPr>
          </a:p>
          <a:p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B </a:t>
            </a:r>
            <a:r>
              <a:rPr lang="en-US" sz="4800" dirty="0">
                <a:solidFill>
                  <a:srgbClr val="002060"/>
                </a:solidFill>
              </a:rPr>
              <a:t>– I – Bitty – By           </a:t>
            </a:r>
            <a:r>
              <a:rPr lang="en-US" sz="4800" dirty="0" smtClean="0">
                <a:solidFill>
                  <a:srgbClr val="002060"/>
                </a:solidFill>
              </a:rPr>
              <a:t>B </a:t>
            </a:r>
            <a:r>
              <a:rPr lang="en-US" sz="4800" dirty="0">
                <a:solidFill>
                  <a:srgbClr val="002060"/>
                </a:solidFill>
              </a:rPr>
              <a:t>– O – Bo</a:t>
            </a:r>
            <a:endParaRPr lang="ru-RU" sz="4800" dirty="0">
              <a:solidFill>
                <a:srgbClr val="002060"/>
              </a:solidFill>
            </a:endParaRPr>
          </a:p>
          <a:p>
            <a:pPr>
              <a:tabLst>
                <a:tab pos="6902450" algn="l"/>
              </a:tabLst>
            </a:pP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Bitty </a:t>
            </a:r>
            <a:r>
              <a:rPr lang="en-US" sz="4800" dirty="0">
                <a:solidFill>
                  <a:srgbClr val="002060"/>
                </a:solidFill>
              </a:rPr>
              <a:t>– By – Bo            </a:t>
            </a:r>
            <a:r>
              <a:rPr lang="en-US" sz="4800" dirty="0" smtClean="0">
                <a:solidFill>
                  <a:srgbClr val="002060"/>
                </a:solidFill>
              </a:rPr>
              <a:t>  B </a:t>
            </a:r>
            <a:r>
              <a:rPr lang="en-US" sz="4800" dirty="0">
                <a:solidFill>
                  <a:srgbClr val="002060"/>
                </a:solidFill>
              </a:rPr>
              <a:t>– U – </a:t>
            </a:r>
            <a:r>
              <a:rPr lang="en-US" sz="4800" dirty="0" err="1" smtClean="0">
                <a:solidFill>
                  <a:srgbClr val="002060"/>
                </a:solidFill>
              </a:rPr>
              <a:t>Bute</a:t>
            </a:r>
            <a:endParaRPr lang="ru-RU" sz="4800" dirty="0">
              <a:solidFill>
                <a:srgbClr val="002060"/>
              </a:solidFill>
            </a:endParaRPr>
          </a:p>
          <a:p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smtClean="0">
                <a:solidFill>
                  <a:srgbClr val="002060"/>
                </a:solidFill>
              </a:rPr>
              <a:t>Bitty </a:t>
            </a:r>
            <a:r>
              <a:rPr lang="en-US" sz="4800" dirty="0">
                <a:solidFill>
                  <a:srgbClr val="002060"/>
                </a:solidFill>
              </a:rPr>
              <a:t>– By – Bo             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Bute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>
                <a:solidFill>
                  <a:srgbClr val="002060"/>
                </a:solidFill>
              </a:rPr>
              <a:t>- </a:t>
            </a:r>
            <a:r>
              <a:rPr lang="en-US" sz="4800" dirty="0" err="1" smtClean="0">
                <a:solidFill>
                  <a:srgbClr val="002060"/>
                </a:solidFill>
              </a:rPr>
              <a:t>Bute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69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8" y="0"/>
            <a:ext cx="9775065" cy="6413679"/>
          </a:xfrm>
        </p:spPr>
      </p:pic>
    </p:spTree>
    <p:extLst>
      <p:ext uri="{BB962C8B-B14F-4D97-AF65-F5344CB8AC3E}">
        <p14:creationId xmlns:p14="http://schemas.microsoft.com/office/powerpoint/2010/main" val="337744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887894" cy="13208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Vocabulary activation </a:t>
            </a:r>
            <a:endParaRPr lang="ru-RU" sz="5400" b="1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416676"/>
            <a:ext cx="9986374" cy="5177307"/>
          </a:xfrm>
        </p:spPr>
        <p:txBody>
          <a:bodyPr numCol="2">
            <a:noAutofit/>
          </a:bodyPr>
          <a:lstStyle/>
          <a:p>
            <a:pPr defTabSz="465138"/>
            <a:r>
              <a:rPr lang="en-US" sz="5400" dirty="0" smtClean="0"/>
              <a:t>Volleyball        </a:t>
            </a:r>
          </a:p>
          <a:p>
            <a:r>
              <a:rPr lang="en-US" sz="5400" dirty="0" smtClean="0"/>
              <a:t>Tennis</a:t>
            </a:r>
          </a:p>
          <a:p>
            <a:r>
              <a:rPr lang="en-US" sz="5400" dirty="0" smtClean="0"/>
              <a:t>Hockey </a:t>
            </a:r>
            <a:endParaRPr lang="en-US" sz="5400" dirty="0"/>
          </a:p>
          <a:p>
            <a:r>
              <a:rPr lang="en-US" sz="5400" dirty="0"/>
              <a:t>Badminton </a:t>
            </a:r>
            <a:endParaRPr lang="en-US" sz="5400" dirty="0" smtClean="0"/>
          </a:p>
          <a:p>
            <a:r>
              <a:rPr lang="en-US" sz="5400" dirty="0" smtClean="0"/>
              <a:t>Cycling </a:t>
            </a:r>
            <a:endParaRPr lang="en-US" sz="5400" dirty="0"/>
          </a:p>
          <a:p>
            <a:pPr indent="-73025"/>
            <a:r>
              <a:rPr lang="en-US" sz="5400" dirty="0" smtClean="0"/>
              <a:t>Skating </a:t>
            </a:r>
          </a:p>
          <a:p>
            <a:pPr indent="17463"/>
            <a:r>
              <a:rPr lang="en-US" sz="5400" dirty="0" smtClean="0"/>
              <a:t>Football </a:t>
            </a:r>
            <a:endParaRPr lang="en-US" sz="5400" dirty="0"/>
          </a:p>
          <a:p>
            <a:pPr indent="17463"/>
            <a:r>
              <a:rPr lang="en-US" sz="5400" dirty="0" smtClean="0"/>
              <a:t>Swimming</a:t>
            </a:r>
          </a:p>
          <a:p>
            <a:pPr indent="17463"/>
            <a:r>
              <a:rPr lang="en-US" sz="5400" dirty="0" smtClean="0"/>
              <a:t>Baseball</a:t>
            </a:r>
          </a:p>
          <a:p>
            <a:pPr indent="17463"/>
            <a:r>
              <a:rPr lang="en-US" sz="5400" dirty="0" smtClean="0"/>
              <a:t>Table tennis</a:t>
            </a:r>
          </a:p>
        </p:txBody>
      </p:sp>
    </p:spTree>
    <p:extLst>
      <p:ext uri="{BB962C8B-B14F-4D97-AF65-F5344CB8AC3E}">
        <p14:creationId xmlns:p14="http://schemas.microsoft.com/office/powerpoint/2010/main" val="39427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48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723549" cy="4292600"/>
          </a:xfrm>
        </p:spPr>
        <p:txBody>
          <a:bodyPr>
            <a:normAutofit fontScale="90000"/>
          </a:bodyPr>
          <a:lstStyle/>
          <a:p>
            <a:r>
              <a:rPr lang="ru-RU" sz="8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ru-RU" sz="8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ru-RU" sz="8800" b="1" u="sng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ru-RU" sz="8800" b="1" u="sng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ru-RU" sz="8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ru-RU" sz="8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10700" b="1" u="sng" dirty="0" smtClean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Playing </a:t>
            </a:r>
            <a:r>
              <a:rPr lang="en-US" sz="10700" b="1" u="sng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sports </a:t>
            </a:r>
            <a:r>
              <a:rPr lang="ru-RU" sz="10700" b="1" u="sng" dirty="0" smtClean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ru-RU" sz="10700" b="1" u="sng" dirty="0" smtClean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10700" b="1" u="sng" dirty="0" smtClean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</a:t>
            </a:r>
            <a:r>
              <a:rPr lang="en-US" sz="10700" b="1" u="sng" dirty="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types of sports)</a:t>
            </a:r>
            <a:r>
              <a:rPr lang="en-US" sz="10700" b="1" u="sng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ru-RU" sz="10700" b="1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705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321973"/>
            <a:ext cx="6722533" cy="746974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Present Simple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042" y="998114"/>
            <a:ext cx="6709778" cy="1036915"/>
          </a:xfrm>
        </p:spPr>
        <p:txBody>
          <a:bodyPr>
            <a:normAutofit lnSpcReduction="10000"/>
          </a:bodyPr>
          <a:lstStyle/>
          <a:p>
            <a:pPr marL="514350" indent="-514350" algn="ctr">
              <a:buAutoNum type="arabicPeriod"/>
            </a:pPr>
            <a:r>
              <a:rPr lang="ru-RU" sz="3200" dirty="0" smtClean="0">
                <a:solidFill>
                  <a:srgbClr val="0070C0"/>
                </a:solidFill>
              </a:rPr>
              <a:t>Утвердительное предложение </a:t>
            </a:r>
            <a:r>
              <a:rPr lang="en-US" sz="3200" b="1" dirty="0" smtClean="0"/>
              <a:t>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V+</a:t>
            </a:r>
            <a:endParaRPr lang="ru-RU" sz="3200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325663" y="1281617"/>
            <a:ext cx="1042938" cy="753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s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806793"/>
              </p:ext>
            </p:extLst>
          </p:nvPr>
        </p:nvGraphicFramePr>
        <p:xfrm>
          <a:off x="2048046" y="2111802"/>
          <a:ext cx="6271770" cy="4480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35885"/>
                <a:gridCol w="3135885"/>
              </a:tblGrid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You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She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It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We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08138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They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одзаголовок 2"/>
          <p:cNvSpPr txBox="1">
            <a:spLocks/>
          </p:cNvSpPr>
          <p:nvPr/>
        </p:nvSpPr>
        <p:spPr>
          <a:xfrm>
            <a:off x="5634756" y="3338851"/>
            <a:ext cx="1042938" cy="753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s</a:t>
            </a:r>
            <a:endParaRPr lang="en-US" sz="3200" b="1" dirty="0" smtClean="0">
              <a:solidFill>
                <a:srgbClr val="FF0000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634756" y="3985036"/>
            <a:ext cx="1042938" cy="753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s</a:t>
            </a:r>
            <a:endParaRPr lang="en-US" sz="3200" b="1" dirty="0" smtClean="0">
              <a:solidFill>
                <a:srgbClr val="FF0000"/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634756" y="4610636"/>
            <a:ext cx="1042938" cy="7356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s</a:t>
            </a:r>
            <a:endParaRPr lang="en-US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3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300B642-4418-4F26-A779-B509366B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92211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Choose the right form</a:t>
            </a:r>
            <a:endParaRPr lang="ru-RU" sz="4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FFA91FA-C617-4D41-832C-F1DFDF23DF21}"/>
              </a:ext>
            </a:extLst>
          </p:cNvPr>
          <p:cNvSpPr txBox="1"/>
          <p:nvPr/>
        </p:nvSpPr>
        <p:spPr>
          <a:xfrm>
            <a:off x="1847528" y="1038747"/>
            <a:ext cx="83632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Jessica (watch / watches) TV every evening.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Our teacher (read / reads) a lot of books.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My dad (drive / drives) to work every morning.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I (drink / drinks) a lot of water.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The children (play / plays) in the park.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We (live / lives) in a big house.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+mj-lt"/>
              </a:rPr>
              <a:t> The boys (hate / hates) fish</a:t>
            </a:r>
            <a:r>
              <a:rPr lang="en-US" sz="2400" dirty="0" smtClean="0">
                <a:solidFill>
                  <a:prstClr val="black"/>
                </a:solidFill>
                <a:latin typeface="+mj-lt"/>
              </a:rPr>
              <a:t>.</a:t>
            </a:r>
            <a:endParaRPr lang="en-US" sz="24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695ADC18-590E-46AD-A6D0-1719167DBD30}"/>
              </a:ext>
            </a:extLst>
          </p:cNvPr>
          <p:cNvSpPr/>
          <p:nvPr/>
        </p:nvSpPr>
        <p:spPr>
          <a:xfrm>
            <a:off x="4593609" y="1175768"/>
            <a:ext cx="1368152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+mj-lt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12B3AC95-FE9C-4362-B7D2-07EDA06B65BD}"/>
              </a:ext>
            </a:extLst>
          </p:cNvPr>
          <p:cNvSpPr/>
          <p:nvPr/>
        </p:nvSpPr>
        <p:spPr>
          <a:xfrm>
            <a:off x="5093060" y="1744837"/>
            <a:ext cx="936104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+mj-lt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FA260780-4794-4F46-B3EB-42CD34F14942}"/>
              </a:ext>
            </a:extLst>
          </p:cNvPr>
          <p:cNvSpPr/>
          <p:nvPr/>
        </p:nvSpPr>
        <p:spPr>
          <a:xfrm>
            <a:off x="4372980" y="2280989"/>
            <a:ext cx="1188132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D71AC8DB-99B6-4821-B03A-470E5D7688CA}"/>
              </a:ext>
            </a:extLst>
          </p:cNvPr>
          <p:cNvSpPr/>
          <p:nvPr/>
        </p:nvSpPr>
        <p:spPr>
          <a:xfrm>
            <a:off x="2485069" y="2807882"/>
            <a:ext cx="1008112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6C211D31-E40B-4B48-A978-90ED694838DE}"/>
              </a:ext>
            </a:extLst>
          </p:cNvPr>
          <p:cNvSpPr/>
          <p:nvPr/>
        </p:nvSpPr>
        <p:spPr>
          <a:xfrm>
            <a:off x="4178263" y="3380035"/>
            <a:ext cx="864096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+mj-lt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BD3910D1-2345-43D1-81B6-7DFF3E64405A}"/>
              </a:ext>
            </a:extLst>
          </p:cNvPr>
          <p:cNvSpPr/>
          <p:nvPr/>
        </p:nvSpPr>
        <p:spPr>
          <a:xfrm>
            <a:off x="2860625" y="3908473"/>
            <a:ext cx="830188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276C1D0D-05B1-4BCD-9EBF-1050E95D40C3}"/>
              </a:ext>
            </a:extLst>
          </p:cNvPr>
          <p:cNvSpPr/>
          <p:nvPr/>
        </p:nvSpPr>
        <p:spPr>
          <a:xfrm>
            <a:off x="3638455" y="4477542"/>
            <a:ext cx="955154" cy="432048"/>
          </a:xfrm>
          <a:prstGeom prst="ellipse">
            <a:avLst/>
          </a:prstGeom>
          <a:noFill/>
          <a:ln w="38100">
            <a:solidFill>
              <a:srgbClr val="BE1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92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0472" y="373487"/>
            <a:ext cx="9371528" cy="1556913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2.</a:t>
            </a:r>
            <a:r>
              <a:rPr lang="ru-RU" dirty="0" smtClean="0">
                <a:solidFill>
                  <a:srgbClr val="0070C0"/>
                </a:solidFill>
              </a:rPr>
              <a:t>Вопросительное предложение 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360246"/>
              </p:ext>
            </p:extLst>
          </p:nvPr>
        </p:nvGraphicFramePr>
        <p:xfrm>
          <a:off x="5122026" y="1240665"/>
          <a:ext cx="2440548" cy="53889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40548"/>
              </a:tblGrid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 like ? 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you like ? 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he likes ?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she likes ?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it likes ?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we like ?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9852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they like ?</a:t>
                      </a:r>
                      <a:endParaRPr lang="ru-RU" sz="3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05163" y="1233814"/>
            <a:ext cx="716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00228" y="2016264"/>
            <a:ext cx="716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1005" y="2790727"/>
            <a:ext cx="1156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Does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7005" y="281453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X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1005" y="3554600"/>
            <a:ext cx="1156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Does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27578" y="3599302"/>
            <a:ext cx="368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X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1005" y="4297385"/>
            <a:ext cx="1156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Does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6432" y="435605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X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00228" y="5118431"/>
            <a:ext cx="716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00228" y="5874030"/>
            <a:ext cx="716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7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7"/>
          <a:stretch/>
        </p:blipFill>
        <p:spPr>
          <a:xfrm>
            <a:off x="0" y="0"/>
            <a:ext cx="12192000" cy="6857999"/>
          </a:xfrm>
        </p:spPr>
      </p:pic>
      <p:sp>
        <p:nvSpPr>
          <p:cNvPr id="2" name="TextBox 1"/>
          <p:cNvSpPr txBox="1"/>
          <p:nvPr/>
        </p:nvSpPr>
        <p:spPr>
          <a:xfrm>
            <a:off x="1584098" y="646331"/>
            <a:ext cx="88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4098" y="129368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7815" y="1982614"/>
            <a:ext cx="88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4098" y="2647446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7815" y="3312278"/>
            <a:ext cx="88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4098" y="397711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4097" y="4660443"/>
            <a:ext cx="88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2256" y="0"/>
            <a:ext cx="5107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Вставьте 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does.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337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9886" y="231820"/>
            <a:ext cx="6091708" cy="1326524"/>
          </a:xfrm>
        </p:spPr>
        <p:txBody>
          <a:bodyPr>
            <a:normAutofit/>
          </a:bodyPr>
          <a:lstStyle/>
          <a:p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030" y="231820"/>
            <a:ext cx="11454564" cy="6516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Volleyball - Ekaterina </a:t>
            </a:r>
            <a:r>
              <a:rPr lang="en-US" sz="2800" dirty="0" err="1" smtClean="0"/>
              <a:t>Gamova</a:t>
            </a:r>
            <a:r>
              <a:rPr lang="en-US" sz="2800" dirty="0" smtClean="0"/>
              <a:t>  </a:t>
            </a:r>
            <a:r>
              <a:rPr lang="ru-RU" sz="2800" dirty="0" smtClean="0"/>
              <a:t>         </a:t>
            </a:r>
          </a:p>
          <a:p>
            <a:endParaRPr lang="ru-RU" sz="2800" dirty="0"/>
          </a:p>
          <a:p>
            <a:pPr marL="0" indent="0">
              <a:buNone/>
            </a:pPr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Tennis - Maria </a:t>
            </a:r>
            <a:r>
              <a:rPr lang="en-US" sz="2800" dirty="0" smtClean="0"/>
              <a:t>Sharapova </a:t>
            </a:r>
            <a:r>
              <a:rPr lang="ru-RU" sz="2800" dirty="0" smtClean="0"/>
              <a:t>                 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4" r="3620"/>
          <a:stretch/>
        </p:blipFill>
        <p:spPr>
          <a:xfrm>
            <a:off x="1689876" y="1077443"/>
            <a:ext cx="2468389" cy="24850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224312" y="231820"/>
            <a:ext cx="54480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Badminton - Valeria </a:t>
            </a:r>
            <a:r>
              <a:rPr lang="en-US" sz="2800" dirty="0" err="1"/>
              <a:t>Sorokina</a:t>
            </a:r>
            <a:r>
              <a:rPr lang="en-US" sz="2800" dirty="0"/>
              <a:t> </a:t>
            </a:r>
            <a:r>
              <a:rPr lang="en-US" sz="2800" dirty="0" smtClean="0"/>
              <a:t>and</a:t>
            </a:r>
            <a:r>
              <a:rPr lang="en-US" sz="2800" dirty="0"/>
              <a:t> Nina </a:t>
            </a:r>
            <a:r>
              <a:rPr lang="en-US" sz="2800" dirty="0" err="1" smtClean="0"/>
              <a:t>Vislova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975" y="1077443"/>
            <a:ext cx="3554802" cy="2244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55534" y="3562464"/>
            <a:ext cx="5048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Swimming</a:t>
            </a:r>
            <a:r>
              <a:rPr lang="ru-RU" sz="3200" dirty="0" smtClean="0"/>
              <a:t> – </a:t>
            </a:r>
            <a:r>
              <a:rPr lang="en-US" sz="3200" dirty="0" smtClean="0"/>
              <a:t>Julia </a:t>
            </a:r>
            <a:r>
              <a:rPr lang="en-US" sz="3200" dirty="0" err="1" smtClean="0"/>
              <a:t>Efimova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966" y="4142681"/>
            <a:ext cx="3554802" cy="23663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3" r="6391"/>
          <a:stretch/>
        </p:blipFill>
        <p:spPr>
          <a:xfrm>
            <a:off x="1689875" y="4191497"/>
            <a:ext cx="2468389" cy="220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18941"/>
            <a:ext cx="9290915" cy="2189407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en-US" sz="4400" dirty="0" smtClean="0">
                <a:solidFill>
                  <a:srgbClr val="0070C0"/>
                </a:solidFill>
              </a:rPr>
              <a:t>3</a:t>
            </a:r>
            <a:r>
              <a:rPr lang="ru-RU" sz="4400" dirty="0" smtClean="0">
                <a:solidFill>
                  <a:srgbClr val="0070C0"/>
                </a:solidFill>
              </a:rPr>
              <a:t>. </a:t>
            </a:r>
            <a:r>
              <a:rPr lang="ru-RU" sz="4400" dirty="0" smtClean="0">
                <a:solidFill>
                  <a:srgbClr val="0070C0"/>
                </a:solidFill>
              </a:rPr>
              <a:t>Отрицательное предложение </a:t>
            </a:r>
            <a:r>
              <a:rPr lang="en-US" sz="4400" dirty="0" smtClean="0">
                <a:solidFill>
                  <a:srgbClr val="0070C0"/>
                </a:solidFill>
              </a:rPr>
              <a:t> 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808378" y="1176265"/>
            <a:ext cx="1776501" cy="862884"/>
          </a:xfrm>
        </p:spPr>
        <p:txBody>
          <a:bodyPr/>
          <a:lstStyle/>
          <a:p>
            <a:r>
              <a:rPr lang="en-US" sz="4000" dirty="0">
                <a:solidFill>
                  <a:srgbClr val="00B050"/>
                </a:solidFill>
              </a:rPr>
              <a:t>d</a:t>
            </a:r>
            <a:r>
              <a:rPr lang="en-US" sz="4000" dirty="0" smtClean="0">
                <a:solidFill>
                  <a:srgbClr val="00B050"/>
                </a:solidFill>
              </a:rPr>
              <a:t>on’t</a:t>
            </a:r>
            <a:r>
              <a:rPr lang="en-US" sz="4000" dirty="0" smtClean="0">
                <a:solidFill>
                  <a:schemeClr val="tx1"/>
                </a:solidFill>
              </a:rPr>
              <a:t>/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9" name="Текст 4"/>
          <p:cNvSpPr>
            <a:spLocks noGrp="1"/>
          </p:cNvSpPr>
          <p:nvPr>
            <p:ph type="body" idx="1"/>
          </p:nvPr>
        </p:nvSpPr>
        <p:spPr>
          <a:xfrm>
            <a:off x="4297607" y="1167682"/>
            <a:ext cx="1943041" cy="862884"/>
          </a:xfrm>
        </p:spPr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</a:rPr>
              <a:t>doesn’t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10" name="Текст 4"/>
          <p:cNvSpPr>
            <a:spLocks noGrp="1"/>
          </p:cNvSpPr>
          <p:nvPr>
            <p:ph type="body" idx="1"/>
          </p:nvPr>
        </p:nvSpPr>
        <p:spPr>
          <a:xfrm>
            <a:off x="6124511" y="1167682"/>
            <a:ext cx="1056545" cy="862884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+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V</a:t>
            </a:r>
            <a:endParaRPr lang="ru-RU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174528"/>
              </p:ext>
            </p:extLst>
          </p:nvPr>
        </p:nvGraphicFramePr>
        <p:xfrm>
          <a:off x="2457339" y="2096953"/>
          <a:ext cx="6105370" cy="46378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52685"/>
                <a:gridCol w="3052685"/>
              </a:tblGrid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You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He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likes</a:t>
                      </a:r>
                      <a:endParaRPr lang="ru-RU" sz="3600" dirty="0"/>
                    </a:p>
                  </a:txBody>
                  <a:tcPr/>
                </a:tc>
              </a:tr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She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likes</a:t>
                      </a:r>
                      <a:endParaRPr lang="ru-RU" sz="3600" dirty="0"/>
                    </a:p>
                  </a:txBody>
                  <a:tcPr/>
                </a:tc>
              </a:tr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It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likes</a:t>
                      </a:r>
                      <a:endParaRPr lang="ru-RU" sz="3600" dirty="0"/>
                    </a:p>
                  </a:txBody>
                  <a:tcPr/>
                </a:tc>
              </a:tr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We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  <a:tr h="6625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They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/>
                        <a:t>like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45495" y="2095037"/>
            <a:ext cx="1293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don’t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5495" y="2740269"/>
            <a:ext cx="1293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don’t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7210" y="3422096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doesn’t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209" y="4053730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doesn’t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07208" y="4752662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doesn’t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45495" y="5403528"/>
            <a:ext cx="1293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don’t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45495" y="6070658"/>
            <a:ext cx="1293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don’t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41346" y="478389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X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41346" y="413755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X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41346" y="342209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X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17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build="p"/>
      <p:bldP spid="10" grpId="0" build="p"/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1506829"/>
            <a:ext cx="7766936" cy="36409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7" r="-905" b="-2080"/>
          <a:stretch/>
        </p:blipFill>
        <p:spPr>
          <a:xfrm>
            <a:off x="-1" y="0"/>
            <a:ext cx="12312203" cy="7019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2375" y="0"/>
            <a:ext cx="6367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Вставьте 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doesn’t.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7130" y="646331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8015" y="1292662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687" y="2588894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778" y="3966934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8488" y="1947576"/>
            <a:ext cx="1803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9617" y="3263371"/>
            <a:ext cx="1803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1317" y="4622080"/>
            <a:ext cx="1803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doesn’t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613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9332" y="824249"/>
            <a:ext cx="9517248" cy="1171978"/>
          </a:xfrm>
        </p:spPr>
        <p:txBody>
          <a:bodyPr/>
          <a:lstStyle/>
          <a:p>
            <a:pPr algn="ctr"/>
            <a:r>
              <a:rPr lang="en-US" sz="8800" dirty="0" smtClean="0"/>
              <a:t>Homework 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85" y="2833352"/>
            <a:ext cx="10135434" cy="2778019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7030A0"/>
                </a:solidFill>
              </a:rPr>
              <a:t>Make up </a:t>
            </a:r>
            <a:r>
              <a:rPr lang="en-US" sz="3600" dirty="0">
                <a:solidFill>
                  <a:srgbClr val="7030A0"/>
                </a:solidFill>
              </a:rPr>
              <a:t>5 affirmative, negative and interrogative </a:t>
            </a:r>
            <a:r>
              <a:rPr lang="en-US" sz="3600" dirty="0" smtClean="0">
                <a:solidFill>
                  <a:srgbClr val="7030A0"/>
                </a:solidFill>
              </a:rPr>
              <a:t>sentences</a:t>
            </a:r>
          </a:p>
          <a:p>
            <a:pPr algn="ctr"/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Составить 5 утвердительных, отрицательных и вопросительных предложений) </a:t>
            </a: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7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09904" y="2665639"/>
            <a:ext cx="3142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Very good - 5</a:t>
            </a:r>
            <a:endParaRPr lang="ru-RU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80844" y="4081189"/>
            <a:ext cx="23010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Good - 4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96225" y="5304683"/>
            <a:ext cx="29878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Not bad - 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4825" y="334372"/>
            <a:ext cx="71215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ladder of success! </a:t>
            </a:r>
            <a:endParaRPr lang="ru-RU" sz="5000" b="1" dirty="0">
              <a:ln w="22225">
                <a:solidFill>
                  <a:srgbClr val="00206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01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1355</TotalTime>
  <Words>362</Words>
  <Application>Microsoft Office PowerPoint</Application>
  <PresentationFormat>Широкоэкранный</PresentationFormat>
  <Paragraphs>132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Aharoni</vt:lpstr>
      <vt:lpstr>Arial</vt:lpstr>
      <vt:lpstr>Trebuchet MS</vt:lpstr>
      <vt:lpstr>Wingdings 3</vt:lpstr>
      <vt:lpstr>Грань</vt:lpstr>
      <vt:lpstr>Презентация PowerPoint</vt:lpstr>
      <vt:lpstr>Questions </vt:lpstr>
      <vt:lpstr>Read the rhyme </vt:lpstr>
      <vt:lpstr>Презентация PowerPoint</vt:lpstr>
      <vt:lpstr>Vocabulary activation </vt:lpstr>
      <vt:lpstr>Презентация PowerPoint</vt:lpstr>
      <vt:lpstr>   Playing sports  (types of sports) </vt:lpstr>
      <vt:lpstr>Present Simple</vt:lpstr>
      <vt:lpstr>Choose the right form</vt:lpstr>
      <vt:lpstr>2.Вопросительное предложение </vt:lpstr>
      <vt:lpstr>Презентация PowerPoint</vt:lpstr>
      <vt:lpstr> </vt:lpstr>
      <vt:lpstr> 3. Отрицательное предложение  </vt:lpstr>
      <vt:lpstr>Презентация PowerPoint</vt:lpstr>
      <vt:lpstr>Homework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sports  (types of sports)</dc:title>
  <dc:creator>Директор</dc:creator>
  <cp:lastModifiedBy>Директор</cp:lastModifiedBy>
  <cp:revision>54</cp:revision>
  <dcterms:created xsi:type="dcterms:W3CDTF">2025-11-15T18:24:23Z</dcterms:created>
  <dcterms:modified xsi:type="dcterms:W3CDTF">2025-11-18T19:13:38Z</dcterms:modified>
</cp:coreProperties>
</file>