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</p:sldIdLst>
  <p:sldSz cx="14630400" cy="8229600"/>
  <p:notesSz cx="8229600" cy="14630400"/>
  <p:embeddedFontLst>
    <p:embeddedFont>
      <p:font typeface="Fraunces Extra Bold" panose="020B0604020202020204" charset="0"/>
      <p:regular r:id="rId12"/>
    </p:embeddedFont>
    <p:embeddedFont>
      <p:font typeface="Nobile" panose="020B0604020202020204" charset="0"/>
      <p:regular r:id="rId1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240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A50F6-3D83-7714-623B-78213232B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5090C7-AA40-9226-DA21-855EE2239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B2B4EC-F8FD-6767-08C9-7D43691C95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72F55A-7671-97DF-39A9-0C5CF10460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2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F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DFDFE0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2782957"/>
            <a:ext cx="7556421" cy="1795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a typeface="Fraunces Extra Bold" pitchFamily="34" charset="-122"/>
                <a:cs typeface="Fraunces Extra Bold" pitchFamily="34" charset="-120"/>
              </a:rPr>
              <a:t>Тема по самообразованию: </a:t>
            </a:r>
          </a:p>
          <a:p>
            <a:pPr marL="0" indent="0" algn="l">
              <a:lnSpc>
                <a:spcPts val="4850"/>
              </a:lnSpc>
              <a:buNone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ea typeface="Fraunces Extra Bold" pitchFamily="34" charset="-122"/>
                <a:cs typeface="Fraunces Extra Bold" pitchFamily="34" charset="-120"/>
              </a:rPr>
              <a:t>Оригами, как средство развития творческих способностей дошкольников</a:t>
            </a:r>
            <a:r>
              <a:rPr lang="ru-RU" sz="20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.</a:t>
            </a:r>
          </a:p>
          <a:p>
            <a:pPr marL="0" indent="0" algn="l">
              <a:lnSpc>
                <a:spcPts val="4850"/>
              </a:lnSpc>
              <a:buNone/>
            </a:pPr>
            <a:endParaRPr lang="en-US" sz="3900" dirty="0"/>
          </a:p>
        </p:txBody>
      </p:sp>
      <p:sp>
        <p:nvSpPr>
          <p:cNvPr id="6" name="Text 2"/>
          <p:cNvSpPr/>
          <p:nvPr/>
        </p:nvSpPr>
        <p:spPr>
          <a:xfrm>
            <a:off x="6280190" y="4876205"/>
            <a:ext cx="353967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dirty="0"/>
              <a:t>Воспитатели группы «Ромашки»</a:t>
            </a:r>
          </a:p>
          <a:p>
            <a:pPr marL="0" indent="0" algn="l">
              <a:lnSpc>
                <a:spcPts val="2500"/>
              </a:lnSpc>
              <a:buNone/>
            </a:pPr>
            <a:r>
              <a:rPr lang="ru-RU" dirty="0">
                <a:ea typeface="Nobile" pitchFamily="34" charset="-122"/>
                <a:cs typeface="Nobile" pitchFamily="34" charset="-120"/>
              </a:rPr>
              <a:t>Орлова О.В., Самульцева Т.С.</a:t>
            </a:r>
            <a:endParaRPr 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BDD9351-05B6-9D17-90C3-93E9DA195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0"/>
            <a:ext cx="5486399" cy="8229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3E57A6-6AE0-4DCF-3D9F-DBEB67320602}"/>
              </a:ext>
            </a:extLst>
          </p:cNvPr>
          <p:cNvSpPr txBox="1"/>
          <p:nvPr/>
        </p:nvSpPr>
        <p:spPr>
          <a:xfrm>
            <a:off x="5234609" y="183425"/>
            <a:ext cx="9157252" cy="966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71450"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дошкольное образовательное учреждение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1450"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«Центр развития ребенка - детский сад № 1599»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1450"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18181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Управления делами Президента Российской Федерации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A8CE73-1871-7E53-2517-2FFEFDCD9998}"/>
              </a:ext>
            </a:extLst>
          </p:cNvPr>
          <p:cNvSpPr txBox="1"/>
          <p:nvPr/>
        </p:nvSpPr>
        <p:spPr>
          <a:xfrm>
            <a:off x="5870714" y="7455212"/>
            <a:ext cx="2743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dirty="0"/>
              <a:t>Москва 2026 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DFDFE0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18158" y="548521"/>
            <a:ext cx="7680484" cy="1143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Введение: Магия Бумаги в Руках Ребёнка</a:t>
            </a:r>
            <a:endParaRPr lang="en-US" sz="3600" dirty="0"/>
          </a:p>
        </p:txBody>
      </p:sp>
      <p:sp>
        <p:nvSpPr>
          <p:cNvPr id="6" name="Text 2"/>
          <p:cNvSpPr/>
          <p:nvPr/>
        </p:nvSpPr>
        <p:spPr>
          <a:xfrm>
            <a:off x="6218158" y="1945005"/>
            <a:ext cx="7680484" cy="1125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Оригами — древнее японское искусство складывания бумаги, насчитывающее более тысячи лет истории. Сегодня оно переживает второе рождение в системе дошкольного образования: педагоги по всему миру открывают его уникальный развивающий потенциал.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6218158" y="3260050"/>
            <a:ext cx="7680484" cy="1361242"/>
          </a:xfrm>
          <a:prstGeom prst="roundRect">
            <a:avLst>
              <a:gd name="adj" fmla="val 8061"/>
            </a:avLst>
          </a:prstGeom>
          <a:solidFill>
            <a:srgbClr val="FAFFFA"/>
          </a:solidFill>
          <a:ln w="22860">
            <a:solidFill>
              <a:srgbClr val="CED9CE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6195298" y="3260050"/>
            <a:ext cx="91440" cy="1361242"/>
          </a:xfrm>
          <a:prstGeom prst="roundRect">
            <a:avLst>
              <a:gd name="adj" fmla="val 180087"/>
            </a:avLst>
          </a:prstGeom>
          <a:solidFill>
            <a:srgbClr val="438951"/>
          </a:solidFill>
          <a:ln/>
        </p:spPr>
      </p:sp>
      <p:sp>
        <p:nvSpPr>
          <p:cNvPr id="9" name="Text 5"/>
          <p:cNvSpPr/>
          <p:nvPr/>
        </p:nvSpPr>
        <p:spPr>
          <a:xfrm>
            <a:off x="6492478" y="3465790"/>
            <a:ext cx="2401967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Что такое оригами?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6492478" y="3852863"/>
            <a:ext cx="7200424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Искусство создания фигурок из бумаги без использования ножниц и клея — только точные складывания и терпение.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6218158" y="4789884"/>
            <a:ext cx="7680484" cy="1361242"/>
          </a:xfrm>
          <a:prstGeom prst="roundRect">
            <a:avLst>
              <a:gd name="adj" fmla="val 8061"/>
            </a:avLst>
          </a:prstGeom>
          <a:solidFill>
            <a:srgbClr val="FAFFFA"/>
          </a:solidFill>
          <a:ln w="22860">
            <a:solidFill>
              <a:srgbClr val="CED9CE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195298" y="4789884"/>
            <a:ext cx="91440" cy="1361242"/>
          </a:xfrm>
          <a:prstGeom prst="roundRect">
            <a:avLst>
              <a:gd name="adj" fmla="val 180087"/>
            </a:avLst>
          </a:prstGeom>
          <a:solidFill>
            <a:srgbClr val="438951"/>
          </a:solidFill>
          <a:ln/>
        </p:spPr>
      </p:sp>
      <p:sp>
        <p:nvSpPr>
          <p:cNvPr id="13" name="Text 9"/>
          <p:cNvSpPr/>
          <p:nvPr/>
        </p:nvSpPr>
        <p:spPr>
          <a:xfrm>
            <a:off x="6492478" y="4995624"/>
            <a:ext cx="2495907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Это не просто забава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6492478" y="5382697"/>
            <a:ext cx="7200424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Оригами — мощный инструмент развития творческого потенциала, мышления и мелкой моторики дошкольников.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6218158" y="6319718"/>
            <a:ext cx="7680484" cy="1361242"/>
          </a:xfrm>
          <a:prstGeom prst="roundRect">
            <a:avLst>
              <a:gd name="adj" fmla="val 8061"/>
            </a:avLst>
          </a:prstGeom>
          <a:solidFill>
            <a:srgbClr val="FAFFFA"/>
          </a:solidFill>
          <a:ln w="22860">
            <a:solidFill>
              <a:srgbClr val="CED9CE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195298" y="6319718"/>
            <a:ext cx="91440" cy="1361242"/>
          </a:xfrm>
          <a:prstGeom prst="roundRect">
            <a:avLst>
              <a:gd name="adj" fmla="val 180087"/>
            </a:avLst>
          </a:prstGeom>
          <a:solidFill>
            <a:srgbClr val="438951"/>
          </a:solidFill>
          <a:ln/>
        </p:spPr>
      </p:sp>
      <p:sp>
        <p:nvSpPr>
          <p:cNvPr id="17" name="Text 13"/>
          <p:cNvSpPr/>
          <p:nvPr/>
        </p:nvSpPr>
        <p:spPr>
          <a:xfrm>
            <a:off x="6492478" y="6525458"/>
            <a:ext cx="2287072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Цель отчёта</a:t>
            </a:r>
            <a:endParaRPr lang="en-US" sz="1800" dirty="0"/>
          </a:p>
        </p:txBody>
      </p:sp>
      <p:sp>
        <p:nvSpPr>
          <p:cNvPr id="18" name="Text 14"/>
          <p:cNvSpPr/>
          <p:nvPr/>
        </p:nvSpPr>
        <p:spPr>
          <a:xfrm>
            <a:off x="6492478" y="6912531"/>
            <a:ext cx="7200424" cy="562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Раскрыть, как систематические занятия оригами способствуют развитию творческих способностей детей 4–5 лет.</a:t>
            </a:r>
            <a:endParaRPr lang="en-US" sz="14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8C257E3-A3FA-863B-CCE8-BBE1EC9DD6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293" y="87808"/>
            <a:ext cx="2889647" cy="385286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4E86A2E-C665-8973-7FBC-56AA15EA2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0654" y="1825228"/>
            <a:ext cx="2889647" cy="385286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AD46F1B-6488-52B1-9B26-617129C650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040" y="4237345"/>
            <a:ext cx="2813744" cy="37516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52726"/>
            <a:ext cx="932485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Почему Оригами? Научные Основы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86963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Исследования отечественных и зарубежных педагогов подтверждают: занятия оригами оказывают комплексное положительное воздействие на развитие ребёнка-дошкольника сразу по нескольким ключевым направлениям.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93790" y="347210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Мелкая моторика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793790" y="3901321"/>
            <a:ext cx="63973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Точные движения пальцев при складывании бумаги напрямую стимулируют зоны мозга, отвечающие за речь и интеллект. Каждый сгиб — это тренировка.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7439144" y="3472101"/>
            <a:ext cx="393453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Пространственное мышление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7439144" y="3901321"/>
            <a:ext cx="639746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Ребёнок учится мысленно представлять объёмные фигуры из плоского листа, развивая геометрическую интуицию и воображение.</a:t>
            </a:r>
            <a:endParaRPr lang="en-US" sz="1550" dirty="0"/>
          </a:p>
        </p:txBody>
      </p:sp>
      <p:sp>
        <p:nvSpPr>
          <p:cNvPr id="14" name="Text 9"/>
          <p:cNvSpPr/>
          <p:nvPr/>
        </p:nvSpPr>
        <p:spPr>
          <a:xfrm>
            <a:off x="793790" y="5994916"/>
            <a:ext cx="330517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Концентрация внимания</a:t>
            </a:r>
            <a:endParaRPr lang="en-US" sz="1950" dirty="0"/>
          </a:p>
        </p:txBody>
      </p:sp>
      <p:sp>
        <p:nvSpPr>
          <p:cNvPr id="15" name="Text 10"/>
          <p:cNvSpPr/>
          <p:nvPr/>
        </p:nvSpPr>
        <p:spPr>
          <a:xfrm>
            <a:off x="793790" y="6424136"/>
            <a:ext cx="63973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Достижение желаемого результата требует сосредоточенности и усидчивости — ценнейших качеств для последующего обучения в школе.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7439144" y="5994916"/>
            <a:ext cx="294132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Память и усидчивость</a:t>
            </a:r>
            <a:endParaRPr lang="en-US" sz="1950" dirty="0"/>
          </a:p>
        </p:txBody>
      </p:sp>
      <p:sp>
        <p:nvSpPr>
          <p:cNvPr id="19" name="Text 13"/>
          <p:cNvSpPr/>
          <p:nvPr/>
        </p:nvSpPr>
        <p:spPr>
          <a:xfrm>
            <a:off x="7439144" y="6424136"/>
            <a:ext cx="639746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Запоминание последовательности действий развивает оперативную и долговременную память, формирует привычку доводить начатое до конца.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9488" y="865465"/>
            <a:ext cx="1039409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Оригами и Творчество: Неразрывная Связь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1836784"/>
            <a:ext cx="6414612" cy="4733961"/>
          </a:xfrm>
          <a:prstGeom prst="roundRect">
            <a:avLst>
              <a:gd name="adj" fmla="val 5121"/>
            </a:avLst>
          </a:prstGeom>
          <a:solidFill>
            <a:srgbClr val="438951"/>
          </a:solidFill>
          <a:ln/>
        </p:spPr>
      </p:sp>
      <p:sp>
        <p:nvSpPr>
          <p:cNvPr id="4" name="Text 2"/>
          <p:cNvSpPr/>
          <p:nvPr/>
        </p:nvSpPr>
        <p:spPr>
          <a:xfrm>
            <a:off x="849273" y="1981557"/>
            <a:ext cx="333470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Воображение и фантазия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2490073"/>
            <a:ext cx="616839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Готовая фигурка — лишь начало! Создание персонажей стимулирует детей придумывать истории, разыгрывать сценки и наделять бумажных героев характерами. Оригами становится отправной точкой для безграничного творческого полёта.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49273" y="427613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Эстетический вкус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849273" y="4784646"/>
            <a:ext cx="616839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Выбор цвета бумаги, аккуратность линий, стремление к красивому результату — всё это формирует чувство прекрасного и художественный вкус с самого раннего возраста.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564874" y="6194457"/>
            <a:ext cx="6279356" cy="1169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Оригами даёт ребёнку возможность создать нечто уникальное своими руками. Гордость за собственный результат укрепляет уверенность в себе и мотивирует к новым творческим поискам.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564874" y="6010037"/>
            <a:ext cx="6279356" cy="14883"/>
          </a:xfrm>
          <a:prstGeom prst="rect">
            <a:avLst/>
          </a:prstGeom>
          <a:solidFill>
            <a:srgbClr val="405449">
              <a:alpha val="50000"/>
            </a:srgbClr>
          </a:solidFill>
          <a:ln/>
        </p:spPr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C3FD890-A298-62B2-979A-10AEC5835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859" y="1524654"/>
            <a:ext cx="3334703" cy="444627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A89A74E-C418-F429-8126-5303B5ED3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6209" y="140017"/>
            <a:ext cx="3334703" cy="44462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38156"/>
            <a:ext cx="945368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Проект «Оригами в гостях у сказки»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455069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Один из наиболее эффективных форматов работы — интеграция оригами с театрализованной деятельностью. Проект «Оригами в гостях у сказки» наглядно демонстрирует, как бумажное искусство объединяет сразу несколько образовательных областей.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793790" y="6441781"/>
            <a:ext cx="13042821" cy="1138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Изготовленные фигурки становятся полноценными персонажами для игр и театральных представлений. Дети не просто складывают бумагу — они создают целые миры, объединяя ручной труд, речевое развитие, фантазию и игровую деятельность в единый гармоничный процесс. </a:t>
            </a:r>
            <a:endParaRPr lang="en-US" sz="155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6B7961-B810-9F1C-A59F-6EE806361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9417" y="3089787"/>
            <a:ext cx="2392926" cy="319056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A817D0-DB63-4B46-191C-D7B9075B7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763" y="3089786"/>
            <a:ext cx="2392926" cy="319056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86D744-A37A-E645-DB57-F02FA8CC2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5103" y="3089786"/>
            <a:ext cx="2392927" cy="319056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0D6F712-5CA6-0B90-BB4B-6EEE3640D2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0444" y="3089786"/>
            <a:ext cx="2392926" cy="31905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E030FC-7BF1-5CB5-1E25-EB83B40153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2064" y="3089787"/>
            <a:ext cx="2392926" cy="31905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DFDFE0"/>
          </a:solidFill>
          <a:ln/>
        </p:spPr>
      </p:sp>
      <p:sp>
        <p:nvSpPr>
          <p:cNvPr id="5" name="Text 1"/>
          <p:cNvSpPr/>
          <p:nvPr/>
        </p:nvSpPr>
        <p:spPr>
          <a:xfrm>
            <a:off x="6280190" y="2475071"/>
            <a:ext cx="7556421" cy="1711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00"/>
              </a:lnSpc>
              <a:buNone/>
            </a:pPr>
            <a:r>
              <a:rPr lang="en-US" sz="535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Волшебство в каждом сгибе!</a:t>
            </a:r>
            <a:endParaRPr lang="en-US" sz="5350" dirty="0"/>
          </a:p>
        </p:txBody>
      </p:sp>
      <p:sp>
        <p:nvSpPr>
          <p:cNvPr id="6" name="Text 2"/>
          <p:cNvSpPr/>
          <p:nvPr/>
        </p:nvSpPr>
        <p:spPr>
          <a:xfrm>
            <a:off x="6280190" y="4484370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Каждое занятие оригами — это маленькое путешествие: из обычного листа бумаги рождается целый мир. Детские глаза светятся восторгом, когда плоский квадратик превращается в птицу, цветок или лягушку. Этот момент творческого открытия бесценен.</a:t>
            </a:r>
            <a:endParaRPr lang="en-US" sz="155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C8E7BCE-1D7B-FA17-ACE6-58436EDB7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55" y="4151179"/>
            <a:ext cx="2551471" cy="340196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FEB50AE-63A2-3327-DAA4-0E3429422C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511" y="0"/>
            <a:ext cx="2960889" cy="39478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F05DA9-C5F2-A88B-852A-66440AF045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755" y="398076"/>
            <a:ext cx="2307483" cy="30766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57D17A-F830-4CBB-96F6-70A84DE202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2406" y="4281748"/>
            <a:ext cx="2960889" cy="39478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1407" y="577453"/>
            <a:ext cx="11156871" cy="610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Практические Преимущества для Педагога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81407" y="1572458"/>
            <a:ext cx="1306758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Оригами — это не только польза для детей, но и удобный, гибкий инструмент в руках воспитателя. Вот почему педагоги всё чаще включают его в образовательный процесс.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1407" y="2409111"/>
            <a:ext cx="6437590" cy="2370296"/>
          </a:xfrm>
          <a:prstGeom prst="roundRect">
            <a:avLst>
              <a:gd name="adj" fmla="val 7418"/>
            </a:avLst>
          </a:prstGeom>
          <a:solidFill>
            <a:srgbClr val="FAFFFA"/>
          </a:solidFill>
          <a:ln w="22860">
            <a:solidFill>
              <a:srgbClr val="CED9C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267" y="2431971"/>
            <a:ext cx="6391870" cy="586026"/>
          </a:xfrm>
          <a:prstGeom prst="roundRect">
            <a:avLst>
              <a:gd name="adj" fmla="val 25324"/>
            </a:avLst>
          </a:prstGeom>
          <a:solidFill>
            <a:srgbClr val="E8F3E8"/>
          </a:solidFill>
          <a:ln/>
        </p:spPr>
      </p:sp>
      <p:sp>
        <p:nvSpPr>
          <p:cNvPr id="6" name="Text 4"/>
          <p:cNvSpPr/>
          <p:nvPr/>
        </p:nvSpPr>
        <p:spPr>
          <a:xfrm>
            <a:off x="999530" y="3210282"/>
            <a:ext cx="324219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Доступность материалов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99530" y="3630811"/>
            <a:ext cx="6001345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Бумага — недорогой, экологичный и универсальный ресурс. Никаких специальных закупок: цветная бумага всегда есть в каждом детском саду.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411283" y="2409111"/>
            <a:ext cx="6437709" cy="2370296"/>
          </a:xfrm>
          <a:prstGeom prst="roundRect">
            <a:avLst>
              <a:gd name="adj" fmla="val 7418"/>
            </a:avLst>
          </a:prstGeom>
          <a:solidFill>
            <a:srgbClr val="FAFFFA"/>
          </a:solidFill>
          <a:ln w="22860">
            <a:solidFill>
              <a:srgbClr val="CED9C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34143" y="2431971"/>
            <a:ext cx="6391989" cy="586026"/>
          </a:xfrm>
          <a:prstGeom prst="roundRect">
            <a:avLst>
              <a:gd name="adj" fmla="val 25324"/>
            </a:avLst>
          </a:prstGeom>
          <a:solidFill>
            <a:srgbClr val="E8F3E8"/>
          </a:solidFill>
          <a:ln/>
        </p:spPr>
      </p:sp>
      <p:sp>
        <p:nvSpPr>
          <p:cNvPr id="10" name="Text 8"/>
          <p:cNvSpPr/>
          <p:nvPr/>
        </p:nvSpPr>
        <p:spPr>
          <a:xfrm>
            <a:off x="7629406" y="3210282"/>
            <a:ext cx="244209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Гибкость занятий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7629406" y="3630811"/>
            <a:ext cx="6001464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Педагог легко адаптирует сложность моделей под уровень каждого ребёнка: от простейшей лодочки до более сложных животных — диапазон широк.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81407" y="4971693"/>
            <a:ext cx="6437590" cy="2680454"/>
          </a:xfrm>
          <a:prstGeom prst="roundRect">
            <a:avLst>
              <a:gd name="adj" fmla="val 6560"/>
            </a:avLst>
          </a:prstGeom>
          <a:solidFill>
            <a:srgbClr val="FAFFFA"/>
          </a:solidFill>
          <a:ln w="22860">
            <a:solidFill>
              <a:srgbClr val="CED9C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4267" y="4994553"/>
            <a:ext cx="6391870" cy="586026"/>
          </a:xfrm>
          <a:prstGeom prst="roundRect">
            <a:avLst>
              <a:gd name="adj" fmla="val 25324"/>
            </a:avLst>
          </a:prstGeom>
          <a:solidFill>
            <a:srgbClr val="E8F3E8"/>
          </a:solidFill>
          <a:ln/>
        </p:spPr>
      </p:sp>
      <p:sp>
        <p:nvSpPr>
          <p:cNvPr id="14" name="Text 12"/>
          <p:cNvSpPr/>
          <p:nvPr/>
        </p:nvSpPr>
        <p:spPr>
          <a:xfrm>
            <a:off x="999530" y="5772864"/>
            <a:ext cx="3720465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Межпредметная интеграция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999530" y="6193393"/>
            <a:ext cx="6001345" cy="1240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Оригами органично связывается с математикой (геометрические фигуры, счёт), развитием речи (описание фигурок), изобразительным искусством и даже экологическим воспитанием.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7411283" y="4971693"/>
            <a:ext cx="6437709" cy="2680454"/>
          </a:xfrm>
          <a:prstGeom prst="roundRect">
            <a:avLst>
              <a:gd name="adj" fmla="val 6560"/>
            </a:avLst>
          </a:prstGeom>
          <a:solidFill>
            <a:srgbClr val="FAFFFA"/>
          </a:solidFill>
          <a:ln w="22860">
            <a:solidFill>
              <a:srgbClr val="CED9C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34143" y="4994553"/>
            <a:ext cx="6391989" cy="586026"/>
          </a:xfrm>
          <a:prstGeom prst="roundRect">
            <a:avLst>
              <a:gd name="adj" fmla="val 25324"/>
            </a:avLst>
          </a:prstGeom>
          <a:solidFill>
            <a:srgbClr val="E8F3E8"/>
          </a:solidFill>
          <a:ln/>
        </p:spPr>
      </p:sp>
      <p:sp>
        <p:nvSpPr>
          <p:cNvPr id="18" name="Text 16"/>
          <p:cNvSpPr/>
          <p:nvPr/>
        </p:nvSpPr>
        <p:spPr>
          <a:xfrm>
            <a:off x="7629406" y="5772864"/>
            <a:ext cx="244209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Социализация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7629406" y="6193393"/>
            <a:ext cx="6001464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Совместные занятия оригами развивают навыки сотрудничества, взаимопомощи и терпения — дети учатся работать рядом, помогать друг другу.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1407" y="582930"/>
            <a:ext cx="5654516" cy="610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00" b="1" dirty="0">
                <a:solidFill>
                  <a:srgbClr val="3B4540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Результаты и Выводы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781407" y="1577935"/>
            <a:ext cx="1306758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Систематические занятия оригами на протяжении учебного года демонстрируют устойчивые и измеримые результаты в развитии детей 4–5 лет по всем ключевым показателям.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1407" y="2414588"/>
            <a:ext cx="6437590" cy="2519839"/>
          </a:xfrm>
          <a:prstGeom prst="roundRect">
            <a:avLst>
              <a:gd name="adj" fmla="val 6978"/>
            </a:avLst>
          </a:prstGeom>
          <a:solidFill>
            <a:srgbClr val="E8F3E8"/>
          </a:solidFill>
          <a:ln/>
        </p:spPr>
      </p:sp>
      <p:sp>
        <p:nvSpPr>
          <p:cNvPr id="5" name="Shape 3"/>
          <p:cNvSpPr/>
          <p:nvPr/>
        </p:nvSpPr>
        <p:spPr>
          <a:xfrm>
            <a:off x="976670" y="2609850"/>
            <a:ext cx="586026" cy="586026"/>
          </a:xfrm>
          <a:prstGeom prst="roundRect">
            <a:avLst>
              <a:gd name="adj" fmla="val 15601843"/>
            </a:avLst>
          </a:prstGeom>
          <a:solidFill>
            <a:srgbClr val="438951"/>
          </a:solidFill>
          <a:ln/>
        </p:spPr>
      </p:sp>
      <p:sp>
        <p:nvSpPr>
          <p:cNvPr id="6" name="Text 4"/>
          <p:cNvSpPr/>
          <p:nvPr/>
        </p:nvSpPr>
        <p:spPr>
          <a:xfrm>
            <a:off x="1137761" y="2737961"/>
            <a:ext cx="263723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050" b="1" dirty="0">
                <a:solidFill>
                  <a:srgbClr val="FFFFFF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1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976670" y="3388162"/>
            <a:ext cx="244209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Мелкая моторика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76670" y="3808690"/>
            <a:ext cx="604706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Значительное улучшение точности и координации движений пальцев рук у всех воспитанников группы.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411283" y="2414588"/>
            <a:ext cx="6437709" cy="2519839"/>
          </a:xfrm>
          <a:prstGeom prst="roundRect">
            <a:avLst>
              <a:gd name="adj" fmla="val 6978"/>
            </a:avLst>
          </a:prstGeom>
          <a:solidFill>
            <a:srgbClr val="E8F3E8"/>
          </a:solidFill>
          <a:ln/>
        </p:spPr>
      </p:sp>
      <p:sp>
        <p:nvSpPr>
          <p:cNvPr id="10" name="Shape 8"/>
          <p:cNvSpPr/>
          <p:nvPr/>
        </p:nvSpPr>
        <p:spPr>
          <a:xfrm>
            <a:off x="7606546" y="2609850"/>
            <a:ext cx="586026" cy="586026"/>
          </a:xfrm>
          <a:prstGeom prst="roundRect">
            <a:avLst>
              <a:gd name="adj" fmla="val 15601843"/>
            </a:avLst>
          </a:prstGeom>
          <a:solidFill>
            <a:srgbClr val="438951"/>
          </a:solidFill>
          <a:ln/>
        </p:spPr>
      </p:sp>
      <p:sp>
        <p:nvSpPr>
          <p:cNvPr id="11" name="Text 9"/>
          <p:cNvSpPr/>
          <p:nvPr/>
        </p:nvSpPr>
        <p:spPr>
          <a:xfrm>
            <a:off x="7767637" y="2737961"/>
            <a:ext cx="263723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050" b="1" dirty="0">
                <a:solidFill>
                  <a:srgbClr val="FFFFFF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2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7606546" y="3388162"/>
            <a:ext cx="2555438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Внимание и память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606546" y="3808690"/>
            <a:ext cx="6047184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Дети стали более сосредоточенными, способны удерживать инструкцию и выполнять многошаговые задания самостоятельно.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81407" y="5126712"/>
            <a:ext cx="6437590" cy="2519839"/>
          </a:xfrm>
          <a:prstGeom prst="roundRect">
            <a:avLst>
              <a:gd name="adj" fmla="val 6978"/>
            </a:avLst>
          </a:prstGeom>
          <a:solidFill>
            <a:srgbClr val="E8F3E8"/>
          </a:solidFill>
          <a:ln/>
        </p:spPr>
      </p:sp>
      <p:sp>
        <p:nvSpPr>
          <p:cNvPr id="15" name="Shape 13"/>
          <p:cNvSpPr/>
          <p:nvPr/>
        </p:nvSpPr>
        <p:spPr>
          <a:xfrm>
            <a:off x="976670" y="5321975"/>
            <a:ext cx="586026" cy="586026"/>
          </a:xfrm>
          <a:prstGeom prst="roundRect">
            <a:avLst>
              <a:gd name="adj" fmla="val 15601843"/>
            </a:avLst>
          </a:prstGeom>
          <a:solidFill>
            <a:srgbClr val="438951"/>
          </a:solidFill>
          <a:ln/>
        </p:spPr>
      </p:sp>
      <p:sp>
        <p:nvSpPr>
          <p:cNvPr id="16" name="Text 14"/>
          <p:cNvSpPr/>
          <p:nvPr/>
        </p:nvSpPr>
        <p:spPr>
          <a:xfrm>
            <a:off x="1137761" y="5450086"/>
            <a:ext cx="263723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050" b="1" dirty="0">
                <a:solidFill>
                  <a:srgbClr val="FFFFFF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3</a:t>
            </a:r>
            <a:endParaRPr lang="en-US" sz="2050" dirty="0"/>
          </a:p>
        </p:txBody>
      </p:sp>
      <p:sp>
        <p:nvSpPr>
          <p:cNvPr id="17" name="Text 15"/>
          <p:cNvSpPr/>
          <p:nvPr/>
        </p:nvSpPr>
        <p:spPr>
          <a:xfrm>
            <a:off x="976670" y="6100286"/>
            <a:ext cx="298311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Творческий потенциал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976670" y="6520815"/>
            <a:ext cx="6047065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Оригами эффективно раскрывает творческие способности: дети проявляют инициативу, придумывают собственные вариации фигурок.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7411283" y="5126712"/>
            <a:ext cx="6437709" cy="2519839"/>
          </a:xfrm>
          <a:prstGeom prst="roundRect">
            <a:avLst>
              <a:gd name="adj" fmla="val 6978"/>
            </a:avLst>
          </a:prstGeom>
          <a:solidFill>
            <a:srgbClr val="E8F3E8"/>
          </a:solidFill>
          <a:ln/>
        </p:spPr>
      </p:sp>
      <p:sp>
        <p:nvSpPr>
          <p:cNvPr id="20" name="Shape 18"/>
          <p:cNvSpPr/>
          <p:nvPr/>
        </p:nvSpPr>
        <p:spPr>
          <a:xfrm>
            <a:off x="7606546" y="5321975"/>
            <a:ext cx="586026" cy="586026"/>
          </a:xfrm>
          <a:prstGeom prst="roundRect">
            <a:avLst>
              <a:gd name="adj" fmla="val 15601843"/>
            </a:avLst>
          </a:prstGeom>
          <a:solidFill>
            <a:srgbClr val="438951"/>
          </a:solidFill>
          <a:ln/>
        </p:spPr>
      </p:sp>
      <p:sp>
        <p:nvSpPr>
          <p:cNvPr id="21" name="Text 19"/>
          <p:cNvSpPr/>
          <p:nvPr/>
        </p:nvSpPr>
        <p:spPr>
          <a:xfrm>
            <a:off x="7767637" y="5450086"/>
            <a:ext cx="263723" cy="32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050" b="1" dirty="0">
                <a:solidFill>
                  <a:srgbClr val="FFFFFF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4</a:t>
            </a:r>
            <a:endParaRPr lang="en-US" sz="2050" dirty="0"/>
          </a:p>
        </p:txBody>
      </p:sp>
      <p:sp>
        <p:nvSpPr>
          <p:cNvPr id="22" name="Text 20"/>
          <p:cNvSpPr/>
          <p:nvPr/>
        </p:nvSpPr>
        <p:spPr>
          <a:xfrm>
            <a:off x="7606546" y="6100286"/>
            <a:ext cx="2442091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405449"/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Общий вывод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7606546" y="6520815"/>
            <a:ext cx="6047184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Оригами — доступный, увлекательный и высокоэффективный метод, обогащающий дошкольный образовательный процесс.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3643A-CA62-D2FE-3841-15CA78FC2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4796AD52-76C0-5F62-244C-74FBD22C378B}"/>
              </a:ext>
            </a:extLst>
          </p:cNvPr>
          <p:cNvSpPr/>
          <p:nvPr/>
        </p:nvSpPr>
        <p:spPr>
          <a:xfrm>
            <a:off x="3539614" y="692331"/>
            <a:ext cx="730255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00"/>
              </a:lnSpc>
              <a:buNone/>
            </a:pPr>
            <a:r>
              <a:rPr lang="ru-RU" sz="5350" b="1" dirty="0">
                <a:solidFill>
                  <a:schemeClr val="accent2">
                    <a:lumMod val="75000"/>
                  </a:schemeClr>
                </a:solidFill>
                <a:latin typeface="Fraunces Extra Bold" pitchFamily="34" charset="0"/>
                <a:ea typeface="Fraunces Extra Bold" pitchFamily="34" charset="-122"/>
                <a:cs typeface="Fraunces Extra Bold" pitchFamily="34" charset="-120"/>
              </a:rPr>
              <a:t>Спасибо за внимание!</a:t>
            </a:r>
            <a:endParaRPr lang="en-US" sz="535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83E6F6-C215-8F19-68BD-AFCFAB5E6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087" y="1854789"/>
            <a:ext cx="4603470" cy="613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978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703</Words>
  <Application>Microsoft Office PowerPoint</Application>
  <PresentationFormat>Произвольный</PresentationFormat>
  <Paragraphs>71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Times New Roman</vt:lpstr>
      <vt:lpstr>Calibri</vt:lpstr>
      <vt:lpstr>Fraunces Extra Bold</vt:lpstr>
      <vt:lpstr>Arial</vt:lpstr>
      <vt:lpstr>Nobile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Татьяна Самульцева</cp:lastModifiedBy>
  <cp:revision>5</cp:revision>
  <dcterms:created xsi:type="dcterms:W3CDTF">2026-04-12T09:38:06Z</dcterms:created>
  <dcterms:modified xsi:type="dcterms:W3CDTF">2026-05-14T18:42:39Z</dcterms:modified>
</cp:coreProperties>
</file>