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8" r:id="rId10"/>
    <p:sldId id="277" r:id="rId11"/>
    <p:sldId id="264" r:id="rId12"/>
    <p:sldId id="265" r:id="rId13"/>
    <p:sldId id="266" r:id="rId14"/>
    <p:sldId id="276" r:id="rId15"/>
    <p:sldId id="267" r:id="rId16"/>
    <p:sldId id="268" r:id="rId17"/>
    <p:sldId id="269" r:id="rId18"/>
    <p:sldId id="270" r:id="rId19"/>
    <p:sldId id="272" r:id="rId20"/>
    <p:sldId id="273" r:id="rId21"/>
    <p:sldId id="274" r:id="rId22"/>
    <p:sldId id="275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634" y="-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SLIDES_API119008622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SLIDES_API119008622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SLIDES_API1190086228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SLIDES_API1190086228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SLIDES_API1190086228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SLIDES_API1190086228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SLIDES_API1190086228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SLIDES_API1190086228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SLIDES_API1190086228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SLIDES_API1190086228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SLIDES_API1190086228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SLIDES_API1190086228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LIDES_API1190086228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LIDES_API1190086228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LIDES_API1190086228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LIDES_API1190086228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SLIDES_API920447275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SLIDES_API920447275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SLIDES_API1190086228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SLIDES_API1190086228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SLIDES_API1190086228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SLIDES_API1190086228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SLIDES_API1190086228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SLIDES_API1190086228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SLIDES_API1190086228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SLIDES_API1190086228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SLIDES_API1190086228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SLIDES_API1190086228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SLIDES_API1190086228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SLIDES_API1190086228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SLIDES_API1190086228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SLIDES_API1190086228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SLIDES_API1190086228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SLIDES_API1190086228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SLIDES_API1190086228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SLIDES_API1190086228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SLIDES_API1190086228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SLIDES_API1190086228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SLIDES_API1190086228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SLIDES_API1190086228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2286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8859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114550"/>
            <a:ext cx="6400800" cy="131445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1815084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285750"/>
            <a:ext cx="7772400" cy="131445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769779"/>
            <a:ext cx="457200" cy="33099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145286"/>
            <a:ext cx="8503920" cy="3429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4288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1714500"/>
            <a:ext cx="8833104" cy="228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06764"/>
            <a:ext cx="8833104" cy="16047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057400"/>
            <a:ext cx="6480174" cy="1254919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18288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1586484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1657350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1649588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00050"/>
            <a:ext cx="7772400" cy="1143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4807458"/>
            <a:ext cx="3044952" cy="274320"/>
          </a:xfrm>
        </p:spPr>
        <p:txBody>
          <a:bodyPr/>
          <a:lstStyle/>
          <a:p>
            <a:fld id="{9D21D778-B565-4D7E-94D7-64010A445B68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1" y="1181739"/>
            <a:ext cx="8921" cy="3614668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028700"/>
            <a:ext cx="4038600" cy="3511296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1650206"/>
            <a:ext cx="0" cy="3140964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08585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028700"/>
            <a:ext cx="8833104" cy="6858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4793742"/>
            <a:ext cx="8833104" cy="233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4040188" cy="549731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1" y="1143000"/>
            <a:ext cx="4041775" cy="54864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4807458"/>
            <a:ext cx="3581400" cy="27432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96012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1853537"/>
            <a:ext cx="4041648" cy="2863803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1853537"/>
            <a:ext cx="4038600" cy="286664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781812"/>
            <a:ext cx="457200" cy="330994"/>
          </a:xfrm>
        </p:spPr>
        <p:txBody>
          <a:bodyPr/>
          <a:lstStyle>
            <a:lvl1pPr algn="ctr"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777015"/>
            <a:ext cx="457200" cy="33099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18872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4743450"/>
            <a:ext cx="609600" cy="330993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14300"/>
            <a:ext cx="8833104" cy="2286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8915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2362200" cy="74295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485901"/>
            <a:ext cx="2362200" cy="3108722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14300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514350"/>
            <a:ext cx="5638800" cy="405765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383280" cy="27432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40005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14300"/>
            <a:ext cx="8833104" cy="226314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457200"/>
            <a:ext cx="2743200" cy="440055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171450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242316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234554"/>
            <a:ext cx="457200" cy="33099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3771900"/>
            <a:ext cx="5867400" cy="9144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457200"/>
            <a:ext cx="5867400" cy="32004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742950"/>
            <a:ext cx="2438400" cy="394335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4803738"/>
            <a:ext cx="3044952" cy="274320"/>
          </a:xfrm>
        </p:spPr>
        <p:txBody>
          <a:bodyPr/>
          <a:lstStyle/>
          <a:p>
            <a:fld id="{9D21D778-B565-4D7E-94D7-64010A445B68}" type="datetimeFigureOut">
              <a:rPr lang="en-US" smtClean="0"/>
              <a:pPr/>
              <a:t>10/19/2025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4808136"/>
            <a:ext cx="3584448" cy="274320"/>
          </a:xfrm>
        </p:spPr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165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4793743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802505" y="2458593"/>
            <a:ext cx="468401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194322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2265188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2257426"/>
            <a:ext cx="457200" cy="33099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228600"/>
            <a:ext cx="6553200" cy="43660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1D778-B565-4D7E-94D7-64010A445B68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228601"/>
            <a:ext cx="1447800" cy="4388644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511975"/>
            <a:ext cx="8520600" cy="32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5029200"/>
            <a:ext cx="9144000" cy="1143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1"/>
            <a:ext cx="9144000" cy="104502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51435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4791289"/>
            <a:ext cx="8833104" cy="2321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4803738"/>
            <a:ext cx="3044952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10/19/2025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4808136"/>
            <a:ext cx="35814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16586"/>
            <a:ext cx="8833104" cy="4910328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957557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717027"/>
            <a:ext cx="609600" cy="4572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787893"/>
            <a:ext cx="420624" cy="31546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780131"/>
            <a:ext cx="457200" cy="330994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171450"/>
            <a:ext cx="8534400" cy="56921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143000"/>
            <a:ext cx="8534400" cy="34495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2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xfrm>
            <a:off x="508763" y="2114550"/>
            <a:ext cx="8188349" cy="1314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</a:rPr>
              <a:t>Образовательный </a:t>
            </a:r>
            <a:r>
              <a:rPr lang="en" dirty="0" smtClean="0">
                <a:solidFill>
                  <a:schemeClr val="tx1"/>
                </a:solidFill>
              </a:rPr>
              <a:t>проект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моу</a:t>
            </a:r>
            <a:r>
              <a:rPr lang="ru-RU" dirty="0" smtClean="0">
                <a:solidFill>
                  <a:schemeClr val="tx1"/>
                </a:solidFill>
              </a:rPr>
              <a:t> гимназии №10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tx1"/>
                </a:solidFill>
              </a:rPr>
              <a:t>кировского района Волгограда</a:t>
            </a:r>
            <a:endParaRPr>
              <a:solidFill>
                <a:schemeClr val="tx1"/>
              </a:solidFill>
            </a:endParaRPr>
          </a:p>
        </p:txBody>
      </p:sp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Экологическая школа 'Зелёный двор'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45648" y="2949469"/>
            <a:ext cx="71914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dirty="0" smtClean="0"/>
          </a:p>
          <a:p>
            <a:pPr lvl="0"/>
            <a:endParaRPr lang="ru-RU" b="1" dirty="0" smtClean="0"/>
          </a:p>
          <a:p>
            <a:pPr lvl="0"/>
            <a:r>
              <a:rPr lang="ru-RU" b="1" dirty="0" smtClean="0"/>
              <a:t>Авторы:</a:t>
            </a:r>
            <a:r>
              <a:rPr lang="ru-RU" dirty="0" smtClean="0"/>
              <a:t> Голодова Наталья Николаевна, учитель начальных классов</a:t>
            </a:r>
          </a:p>
          <a:p>
            <a:pPr lvl="0"/>
            <a:r>
              <a:rPr lang="ru-RU" dirty="0" smtClean="0"/>
              <a:t>                </a:t>
            </a:r>
            <a:r>
              <a:rPr lang="ru-RU" dirty="0" err="1" smtClean="0"/>
              <a:t>Калитвенцева</a:t>
            </a:r>
            <a:r>
              <a:rPr lang="ru-RU" dirty="0" smtClean="0"/>
              <a:t> Лариса Анатольевна, педагог-организатор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Цель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66" name="Google Shape;66;p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Воспитать новое поколение экологически ответственных граждан.</a:t>
            </a:r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Задачи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" dirty="0" smtClean="0"/>
              <a:t>Проведение </a:t>
            </a:r>
            <a:r>
              <a:rPr lang="en" dirty="0"/>
              <a:t>образовательных мероприятий. </a:t>
            </a:r>
            <a:endParaRPr lang="ru-RU" dirty="0" smtClean="0"/>
          </a:p>
          <a:p>
            <a:pPr marL="342900" lvl="0" indent="-34290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" dirty="0" smtClean="0"/>
              <a:t> </a:t>
            </a:r>
            <a:r>
              <a:rPr lang="en" dirty="0"/>
              <a:t>Организация практических занятий по экологии. </a:t>
            </a:r>
            <a:endParaRPr lang="ru-RU" dirty="0" smtClean="0"/>
          </a:p>
          <a:p>
            <a:pPr marL="342900" lvl="0" indent="-34290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" dirty="0" smtClean="0"/>
              <a:t>Привлечение </a:t>
            </a:r>
            <a:r>
              <a:rPr lang="en" dirty="0"/>
              <a:t>сообщества к совместным экологическим акциям. </a:t>
            </a:r>
            <a:endParaRPr lang="ru-RU" dirty="0" smtClean="0"/>
          </a:p>
          <a:p>
            <a:pPr marL="342900" lvl="0" indent="-342900" algn="l" rtl="0"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en" dirty="0" smtClean="0"/>
              <a:t> </a:t>
            </a:r>
            <a:r>
              <a:rPr lang="en" dirty="0"/>
              <a:t>Разработка методических материалов для учеников и родителей.</a:t>
            </a:r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Проблема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Недостаток знаний и осознания окружающей среды у детей, а также низкий уровень участия граждан в экологических проектах.</a:t>
            </a:r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Введение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87" name="Google Shape;87;p1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Современное общество сталкивается с экологическими проблемами, требующими активного участия каждого. Проект "Зелёный двор" нацелен на формирование у детей осознанного отношения к экологии через интерактивные занятия. Актуальность проекта обусловлена недостатком экологических знаний среди детей и низким уровнем гражданского участия. Мы рассмотрим цели, методы и вовлечение сообщества, а также перспективы программы, направленной на развитие экологической грамотности и активное участие в её защите.</a:t>
            </a:r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2092375" y="183768"/>
            <a:ext cx="4720938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Цели и задачи проекта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Проект 'Экологическая школа "Зелёный двор"' нацелен на формирование ответственного отношения к природе у школьников. 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 smtClean="0"/>
              <a:t>Основные </a:t>
            </a:r>
            <a:r>
              <a:rPr lang="en" dirty="0"/>
              <a:t>цели включают воспитание экологической культуры и развитие навыков устойчивого образа жизни. 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 smtClean="0"/>
              <a:t>Ключевые </a:t>
            </a:r>
            <a:r>
              <a:rPr lang="en" dirty="0"/>
              <a:t>задачи: углубление знаний об экологии, расширение уважения к природным ресурсам через лекции и практические занятия. 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 smtClean="0"/>
              <a:t>Вовлечение </a:t>
            </a:r>
            <a:r>
              <a:rPr lang="en" dirty="0"/>
              <a:t>учащихся, родителей и учителей способствует осознанию экологических проблем и передаче опыта старшего поколения, формируя защитников природы.</a:t>
            </a:r>
            <a:endParaRPr/>
          </a:p>
        </p:txBody>
      </p:sp>
      <p:sp>
        <p:nvSpPr>
          <p:cNvPr id="95" name="Google Shape;95;p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/>
              <a:t>     </a:t>
            </a:r>
            <a:r>
              <a:rPr lang="en" dirty="0" smtClean="0">
                <a:solidFill>
                  <a:srgbClr val="C00000"/>
                </a:solidFill>
              </a:rPr>
              <a:t>Методики </a:t>
            </a:r>
            <a:r>
              <a:rPr lang="en" dirty="0">
                <a:solidFill>
                  <a:srgbClr val="C00000"/>
                </a:solidFill>
              </a:rPr>
              <a:t>обучающих мероприятий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101" name="Google Shape;101;p1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00" y="1524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317500" y="2159000"/>
            <a:ext cx="2793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</a:rPr>
              <a:t>Проектное обучение</a:t>
            </a:r>
            <a:endParaRPr sz="1800">
              <a:solidFill>
                <a:srgbClr val="FF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317500" y="2793999"/>
            <a:ext cx="2540100" cy="146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Ученики</a:t>
            </a:r>
            <a:r>
              <a:rPr lang="en" dirty="0" smtClean="0">
                <a:solidFill>
                  <a:schemeClr val="accent2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" dirty="0">
                <a:solidFill>
                  <a:schemeClr val="accent2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исследуют реальные экологические проблемы, увеличивая вовлеченность через проекты и инициативы, как посадка деревьев.</a:t>
            </a:r>
            <a:endParaRPr>
              <a:solidFill>
                <a:schemeClr val="accent2">
                  <a:lumMod val="75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8500" y="1524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3111500" y="2159000"/>
            <a:ext cx="2793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</a:rPr>
              <a:t>Интерактивные занятия</a:t>
            </a:r>
            <a:endParaRPr sz="1800">
              <a:solidFill>
                <a:srgbClr val="FF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7" name="Google Shape;107;p19"/>
          <p:cNvSpPr txBox="1"/>
          <p:nvPr/>
        </p:nvSpPr>
        <p:spPr>
          <a:xfrm>
            <a:off x="3111500" y="2794000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Семинары и групповые дискуссии развивают критическое мышление, обеспечивая индивидуальный подход к различным стилям обучения.</a:t>
            </a:r>
            <a:endParaRPr>
              <a:solidFill>
                <a:schemeClr val="accent2">
                  <a:lumMod val="75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08" name="Google Shape;10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500" y="1524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/>
        </p:nvSpPr>
        <p:spPr>
          <a:xfrm>
            <a:off x="5905500" y="2159000"/>
            <a:ext cx="2793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0000"/>
                </a:solidFill>
                <a:latin typeface="Proxima Nova"/>
                <a:ea typeface="Proxima Nova"/>
                <a:cs typeface="Proxima Nova"/>
                <a:sym typeface="Proxima Nova"/>
              </a:rPr>
              <a:t>Технологические подходы</a:t>
            </a:r>
            <a:endParaRPr sz="1800">
              <a:solidFill>
                <a:srgbClr val="FF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5905500" y="2794000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Использование мультимедийных ресурсов делает обучение более увлекательным и помогает формировать системное экологическое мышление</a:t>
            </a:r>
            <a:r>
              <a:rPr lang="en" dirty="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 </a:t>
            </a:r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  <p:pic>
        <p:nvPicPr>
          <p:cNvPr id="2050" name="Picture 2" descr="C:\Users\Голодова НН\Desktop\зелёная премия\зелёная премия\наша\683cd4767e5b02d51a37f9c156f1389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Реализация проекта: этапы и методы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189" name="Google Shape;189;p2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  <p:pic>
        <p:nvPicPr>
          <p:cNvPr id="190" name="Google Shape;19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500" y="1524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7"/>
          <p:cNvSpPr txBox="1"/>
          <p:nvPr/>
        </p:nvSpPr>
        <p:spPr>
          <a:xfrm>
            <a:off x="317500" y="2159000"/>
            <a:ext cx="2793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C00000"/>
                </a:solidFill>
                <a:latin typeface="Proxima Nova"/>
                <a:ea typeface="Proxima Nova"/>
                <a:cs typeface="Proxima Nova"/>
                <a:sym typeface="Proxima Nova"/>
              </a:rPr>
              <a:t>Анализ состояния</a:t>
            </a:r>
            <a:endParaRPr sz="1800">
              <a:solidFill>
                <a:srgbClr val="C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317500" y="2794000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Первый этап включает анализ текущего состояния территории, выявление проблем и установление целей благоустройства, что требует внимания к существующим условиям</a:t>
            </a:r>
            <a:r>
              <a:rPr lang="en" dirty="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3" name="Google Shape;19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8500" y="1524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7"/>
          <p:cNvSpPr txBox="1"/>
          <p:nvPr/>
        </p:nvSpPr>
        <p:spPr>
          <a:xfrm>
            <a:off x="3111500" y="2159000"/>
            <a:ext cx="2793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C00000"/>
                </a:solidFill>
                <a:latin typeface="Proxima Nova"/>
                <a:ea typeface="Proxima Nova"/>
                <a:cs typeface="Proxima Nova"/>
                <a:sym typeface="Proxima Nova"/>
              </a:rPr>
              <a:t>Разработка проекта</a:t>
            </a:r>
            <a:endParaRPr sz="1800">
              <a:solidFill>
                <a:srgbClr val="C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5" name="Google Shape;195;p27"/>
          <p:cNvSpPr txBox="1"/>
          <p:nvPr/>
        </p:nvSpPr>
        <p:spPr>
          <a:xfrm>
            <a:off x="3111500" y="2794000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На этом этапе создается проектная документация с учетом нормативов и пожеланий участников, включая элементы зонирования и озеленения для учебных пространств</a:t>
            </a:r>
            <a:r>
              <a:rPr lang="en" dirty="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6" name="Google Shape;19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2500" y="1524000"/>
            <a:ext cx="508000" cy="5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7"/>
          <p:cNvSpPr txBox="1"/>
          <p:nvPr/>
        </p:nvSpPr>
        <p:spPr>
          <a:xfrm>
            <a:off x="5905500" y="2159000"/>
            <a:ext cx="27939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C00000"/>
                </a:solidFill>
                <a:latin typeface="Proxima Nova"/>
                <a:ea typeface="Proxima Nova"/>
                <a:cs typeface="Proxima Nova"/>
                <a:sym typeface="Proxima Nova"/>
              </a:rPr>
              <a:t>Реализация и контроль</a:t>
            </a:r>
            <a:endParaRPr sz="1800">
              <a:solidFill>
                <a:srgbClr val="C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5905500" y="2794000"/>
            <a:ext cx="25401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>
                    <a:lumMod val="75000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rPr>
              <a:t>Заключительный этап включает высадку растений, участие учащихся в мероприятиях и контроль качества работ, а также обмен мнениями для улучшения пространства.</a:t>
            </a:r>
            <a:endParaRPr>
              <a:solidFill>
                <a:schemeClr val="tx2">
                  <a:lumMod val="75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Голодова НН\Downloads\9d5eafbde04f1d9741dd5b8e5df1b8d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2910" y="267875"/>
            <a:ext cx="7358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ЭТАПЫ РЕАЛИЗАЦИИ  ПРОЕКТА ОЗЕЛЕНЕНИЯ</a:t>
            </a:r>
          </a:p>
          <a:p>
            <a:pPr algn="ctr"/>
            <a:r>
              <a:rPr lang="ru-RU" b="1" dirty="0" smtClean="0"/>
              <a:t> И БЛАГОУСТРОЙСТВА ШКОЛЬНОЙ ТЕРРИТОРИИ ГИМНАЗИИ</a:t>
            </a:r>
            <a:endParaRPr lang="ru-RU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71472" y="803660"/>
          <a:ext cx="7643866" cy="4327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8816"/>
                <a:gridCol w="2863117"/>
                <a:gridCol w="2170662"/>
                <a:gridCol w="1651271"/>
              </a:tblGrid>
              <a:tr h="60840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№П/П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НАЗВАНИЕ ЭТАПА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ЦЕЛЬ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СРОК ВЫПОЛНЕНИЯ</a:t>
                      </a:r>
                      <a:endParaRPr lang="ru-RU" sz="1400" dirty="0"/>
                    </a:p>
                  </a:txBody>
                  <a:tcPr marT="34290" marB="34290"/>
                </a:tc>
              </a:tr>
              <a:tr h="54756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ПОДГОТОВИТЕЛЬНЫЙ</a:t>
                      </a:r>
                      <a:endParaRPr lang="ru-RU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МОТИВАЦИЯ, ЦЕЛЕПОЛАГАНИЕ ПРОЕКТА</a:t>
                      </a:r>
                      <a:endParaRPr lang="ru-RU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ДЕКАБРЬ 2024</a:t>
                      </a:r>
                      <a:endParaRPr lang="ru-RU" sz="1200" dirty="0"/>
                    </a:p>
                  </a:txBody>
                  <a:tcPr marT="34290" marB="34290"/>
                </a:tc>
              </a:tr>
              <a:tr h="70980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ПРОЕКТИРОВОЧНЫЙ</a:t>
                      </a:r>
                      <a:endParaRPr lang="ru-RU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ПОСТРОЕНИЕ ОРИЕНТИРОВОЧНОЙ</a:t>
                      </a:r>
                      <a:r>
                        <a:rPr lang="ru-RU" sz="1200" baseline="0" dirty="0" smtClean="0"/>
                        <a:t> СХЕМЫ ДЕЯТЕЛЬНОСТИ</a:t>
                      </a:r>
                      <a:endParaRPr lang="ru-RU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ФЕВРАЛЬ-МАРТ 2025</a:t>
                      </a:r>
                      <a:endParaRPr lang="ru-RU" sz="1200" dirty="0"/>
                    </a:p>
                  </a:txBody>
                  <a:tcPr marT="34290" marB="34290"/>
                </a:tc>
              </a:tr>
              <a:tr h="38532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ПРАКТИЧЕСКИЙ</a:t>
                      </a:r>
                      <a:endParaRPr lang="ru-RU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РЕАЛИЗАЦИЯ ПРОЕКТА</a:t>
                      </a:r>
                      <a:endParaRPr lang="ru-RU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АПРЕЛЬ-МАЙ</a:t>
                      </a:r>
                      <a:r>
                        <a:rPr lang="ru-RU" sz="1200" baseline="0" dirty="0" smtClean="0"/>
                        <a:t> 2025</a:t>
                      </a:r>
                      <a:endParaRPr lang="ru-RU" sz="1200" dirty="0"/>
                    </a:p>
                  </a:txBody>
                  <a:tcPr marT="34290" marB="34290"/>
                </a:tc>
              </a:tr>
              <a:tr h="103429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АНАЛИТИКО-КОРРЕКЦИОННЫЙ</a:t>
                      </a:r>
                      <a:endParaRPr lang="ru-RU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АНАЛИЗ ПРОМЕЖУТОЧНЫХ РЕЗУЛЬТАТОВ РАБОТЫ И ВНЕСЕНИЕ ИЗМЕНЕНИЙ</a:t>
                      </a:r>
                      <a:endParaRPr lang="ru-RU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ИЮЛЬ-АВГУСТ 2025</a:t>
                      </a:r>
                      <a:endParaRPr lang="ru-RU" sz="1200" dirty="0"/>
                    </a:p>
                  </a:txBody>
                  <a:tcPr marT="34290" marB="34290"/>
                </a:tc>
              </a:tr>
              <a:tr h="87205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ЗАКЛЮЧИТЕЛЬНЫЙ</a:t>
                      </a:r>
                      <a:endParaRPr lang="ru-RU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СОПОСТАВЛЕНИЕ ДЕЙСТВИЙ И ЖЕЛАЕМЫХ РЕЗУЛЬТАТОВ РАБОТЫ</a:t>
                      </a:r>
                      <a:endParaRPr lang="ru-RU" sz="1200" dirty="0"/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СЕНТЯБРЬ 2025</a:t>
                      </a:r>
                      <a:endParaRPr lang="ru-RU" sz="1200" dirty="0"/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7" name="Google Shape;204;p28"/>
          <p:cNvSpPr txBox="1">
            <a:spLocks noGrp="1"/>
          </p:cNvSpPr>
          <p:nvPr>
            <p:ph type="sldNum" idx="12"/>
          </p:nvPr>
        </p:nvSpPr>
        <p:spPr>
          <a:xfrm>
            <a:off x="8472458" y="217676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>
            <a:spLocks noGrp="1"/>
          </p:cNvSpPr>
          <p:nvPr>
            <p:ph type="title"/>
          </p:nvPr>
        </p:nvSpPr>
        <p:spPr>
          <a:xfrm>
            <a:off x="270449" y="19064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en" dirty="0" smtClean="0">
                <a:solidFill>
                  <a:srgbClr val="C00000"/>
                </a:solidFill>
              </a:rPr>
              <a:t>Вовлечение </a:t>
            </a:r>
            <a:r>
              <a:rPr lang="en" dirty="0">
                <a:solidFill>
                  <a:srgbClr val="C00000"/>
                </a:solidFill>
              </a:rPr>
              <a:t>сообщества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123" name="Google Shape;123;p21"/>
          <p:cNvSpPr txBox="1">
            <a:spLocks noGrp="1"/>
          </p:cNvSpPr>
          <p:nvPr>
            <p:ph type="body" idx="1"/>
          </p:nvPr>
        </p:nvSpPr>
        <p:spPr>
          <a:xfrm>
            <a:off x="311700" y="1511975"/>
            <a:ext cx="5277828" cy="32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Успех проекта "Зелёный двор" зависит от вовлечения родителей и местного сообщества. Мы организуем мероприятия, направленные на совместное воспитание и участие в экологических акциях. Регулярные собрания и тематические беседы способствуют обмену идеями по улучшению экологии. Совместные проекты, такие как "Посади дерево", формируют активную позицию у детей и родителей. Эколого-ориентированные мероприятия, такие как выставки и конкурсы, укрепляют связи и осознавание ответственности. Это создает устойчивую культурную среду для будущих поколений.</a:t>
            </a:r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pic>
        <p:nvPicPr>
          <p:cNvPr id="6" name="Picture 4" descr="C:\Users\Голодова НН\Desktop\зелёная премия\зелёная премия\20250804_085924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96744" y="1409780"/>
            <a:ext cx="1964987" cy="25194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>
            <a:spLocks noGrp="1"/>
          </p:cNvSpPr>
          <p:nvPr>
            <p:ph type="body" idx="1"/>
          </p:nvPr>
        </p:nvSpPr>
        <p:spPr>
          <a:xfrm>
            <a:off x="263574" y="166714"/>
            <a:ext cx="846104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C00000"/>
                </a:solidFill>
              </a:rPr>
              <a:t>Примеры вовлечения сообщества в проект 'Зелёный двор' </a:t>
            </a:r>
            <a:r>
              <a:rPr lang="en" b="1" dirty="0" smtClean="0">
                <a:solidFill>
                  <a:srgbClr val="C00000"/>
                </a:solidFill>
              </a:rPr>
              <a:t>и </a:t>
            </a:r>
            <a:r>
              <a:rPr lang="en" b="1" dirty="0">
                <a:solidFill>
                  <a:srgbClr val="C00000"/>
                </a:solidFill>
              </a:rPr>
              <a:t>сотрудничество с родителями</a:t>
            </a:r>
            <a:endParaRPr b="1">
              <a:solidFill>
                <a:srgbClr val="C00000"/>
              </a:solidFill>
            </a:endParaRPr>
          </a:p>
        </p:txBody>
      </p:sp>
      <p:sp>
        <p:nvSpPr>
          <p:cNvPr id="130" name="Google Shape;130;p2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  <p:pic>
        <p:nvPicPr>
          <p:cNvPr id="3074" name="Picture 2" descr="C:\Users\Голодова НН\Desktop\зелёная премия\зелёная премия\наша\IMG-20251014-WA0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257" y="1230658"/>
            <a:ext cx="2426942" cy="1856301"/>
          </a:xfrm>
          <a:prstGeom prst="rect">
            <a:avLst/>
          </a:prstGeom>
          <a:noFill/>
        </p:spPr>
      </p:pic>
      <p:pic>
        <p:nvPicPr>
          <p:cNvPr id="3075" name="Picture 3" descr="C:\Users\Голодова НН\Desktop\зелёная премия\зелёная премия\наша\IMG-20251014-WA0011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48806" y="2805078"/>
            <a:ext cx="2640072" cy="1897552"/>
          </a:xfrm>
          <a:prstGeom prst="rect">
            <a:avLst/>
          </a:prstGeom>
          <a:noFill/>
        </p:spPr>
      </p:pic>
      <p:pic>
        <p:nvPicPr>
          <p:cNvPr id="6" name="Picture 5" descr="C:\Users\Голодова НН\Desktop\зелёная премия\зелёная премия\20250804_090401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57222" y="1321939"/>
            <a:ext cx="2484209" cy="1840960"/>
          </a:xfrm>
          <a:prstGeom prst="rect">
            <a:avLst/>
          </a:prstGeom>
          <a:noFill/>
        </p:spPr>
      </p:pic>
      <p:pic>
        <p:nvPicPr>
          <p:cNvPr id="7" name="Picture 3" descr="C:\Users\Голодова НН\Desktop\зелёная премия\зелёная премия\20250801_0917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74300" y="2721184"/>
            <a:ext cx="2444057" cy="16239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 txBox="1">
            <a:spLocks noGrp="1"/>
          </p:cNvSpPr>
          <p:nvPr>
            <p:ph type="body" idx="1"/>
          </p:nvPr>
        </p:nvSpPr>
        <p:spPr>
          <a:xfrm>
            <a:off x="1961745" y="4106196"/>
            <a:ext cx="70035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Примеры вовлечения сообщества в проект 'Зелёный двор' и сотрудничество с родителями</a:t>
            </a:r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005" y="127000"/>
            <a:ext cx="6819995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04825" y="180464"/>
            <a:ext cx="8522916" cy="598800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</a:rPr>
              <a:t>Организация работы клубов экологического образования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en"/>
          </a:p>
        </p:txBody>
      </p:sp>
      <p:sp>
        <p:nvSpPr>
          <p:cNvPr id="4" name="Текст 1"/>
          <p:cNvSpPr txBox="1">
            <a:spLocks/>
          </p:cNvSpPr>
          <p:nvPr/>
        </p:nvSpPr>
        <p:spPr>
          <a:xfrm>
            <a:off x="354097" y="1309141"/>
            <a:ext cx="5998800" cy="598800"/>
          </a:xfrm>
          <a:prstGeom prst="rect">
            <a:avLst/>
          </a:prstGeom>
        </p:spPr>
        <p:txBody>
          <a:bodyPr spcFirstLastPara="1" vert="horz" wrap="square" lIns="91425" tIns="91425" rIns="91425" bIns="91425" anchor="ctr" anchorCtr="0">
            <a:norm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Wingdings 2"/>
              <a:buNone/>
              <a:tabLst/>
              <a:defRPr/>
            </a:pP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01141" y="1198610"/>
            <a:ext cx="34077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собое внимание будет уделено методикам обучающих мероприятий, которые включают в себя интерактивные занятия, мастер-классы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выездные мероприятия, позволяющие детям не только получать знания, но и применять их на практике через реализацию образовательных </a:t>
            </a:r>
            <a:r>
              <a:rPr kumimoji="0" lang="ru-RU" sz="14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программ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«Юный Эколог» и « 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андшафтный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дизайн»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6533743" y="1361287"/>
          <a:ext cx="2397125" cy="3382592"/>
        </p:xfrm>
        <a:graphic>
          <a:graphicData uri="http://schemas.openxmlformats.org/presentationml/2006/ole">
            <p:oleObj spid="_x0000_s4098" name="Документ" r:id="rId3" imgW="6636375" imgH="9093207" progId="Word.Document.12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3934922" y="1340662"/>
          <a:ext cx="2404000" cy="3348216"/>
        </p:xfrm>
        <a:graphic>
          <a:graphicData uri="http://schemas.openxmlformats.org/presentationml/2006/ole">
            <p:oleObj spid="_x0000_s4099" name="Документ" r:id="rId4" imgW="6636375" imgH="9093207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>
            <a:spLocks noGrp="1"/>
          </p:cNvSpPr>
          <p:nvPr>
            <p:ph type="title"/>
          </p:nvPr>
        </p:nvSpPr>
        <p:spPr>
          <a:xfrm>
            <a:off x="346076" y="17689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Практическое применение знаний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380451" y="1175091"/>
            <a:ext cx="3875289" cy="320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Практическое применение экологических знаний школьниками способствует их вовлечению в проекты по озеленению и созданию биотопов. Учащиеся участвуют в планировании проектов, таких как создание цветников, что укрепляет теоретические знания. Исследование местных экосистем обогащает понимание природных систем. Проекты позволяют создать инструкции по уходу за растениями, отражающие важность рационального использования ресурсов. В конечном итоге, учащиеся осознают свою роль защитников природы и создают устойчивое будущее.</a:t>
            </a:r>
            <a:endParaRPr/>
          </a:p>
        </p:txBody>
      </p:sp>
      <p:sp>
        <p:nvSpPr>
          <p:cNvPr id="145" name="Google Shape;145;p2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/>
          </a:p>
        </p:txBody>
      </p:sp>
      <p:pic>
        <p:nvPicPr>
          <p:cNvPr id="5" name="Рисунок 4" descr="C:\Users\Голодова НН\Desktop\зелёная премия\дизайн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6968" y="1073561"/>
            <a:ext cx="3585210" cy="2308860"/>
          </a:xfrm>
          <a:prstGeom prst="rect">
            <a:avLst/>
          </a:prstGeom>
          <a:noFill/>
        </p:spPr>
      </p:pic>
      <p:pic>
        <p:nvPicPr>
          <p:cNvPr id="6" name="Рисунок 5" descr="C:\Users\Голодова НН\Desktop\зелёная премия\зелёная премия\наша\20251016_2113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79117" y="2686824"/>
            <a:ext cx="3660834" cy="2217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5"/>
          <p:cNvSpPr txBox="1">
            <a:spLocks noGrp="1"/>
          </p:cNvSpPr>
          <p:nvPr>
            <p:ph type="body" idx="1"/>
          </p:nvPr>
        </p:nvSpPr>
        <p:spPr>
          <a:xfrm>
            <a:off x="380451" y="3982443"/>
            <a:ext cx="8481665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Схема применения экологических знаний в различных проектах</a:t>
            </a:r>
            <a:endParaRPr/>
          </a:p>
        </p:txBody>
      </p:sp>
      <p:sp>
        <p:nvSpPr>
          <p:cNvPr id="151" name="Google Shape;151;p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16</a:t>
            </a:fld>
            <a:endParaRPr/>
          </a:p>
        </p:txBody>
      </p:sp>
      <p:pic>
        <p:nvPicPr>
          <p:cNvPr id="152" name="Google Shape;152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639" y="552000"/>
            <a:ext cx="8195223" cy="3188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>
            <a:spLocks noGrp="1"/>
          </p:cNvSpPr>
          <p:nvPr>
            <p:ph type="title"/>
          </p:nvPr>
        </p:nvSpPr>
        <p:spPr>
          <a:xfrm>
            <a:off x="359826" y="18376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Методические рекомендации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158" name="Google Shape;158;p2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Методические рекомендации должны быть доступными и практическими, акцентируя интеграцию теории и практики в экологии. Важно изучение законодательства и современных исследований, формирующих экологическую грамотность. Личностная модель педагогики предполагает вовлеченность учителей в экологические проекты. Уникальные методики должны развивать критическое мышление. Экскурсии на природу укрепляют связь с окружающим миром. Создание экопроектов и инициатив в школе поддерживает активное участие учеников.</a:t>
            </a:r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>
            <a:spLocks noGrp="1"/>
          </p:cNvSpPr>
          <p:nvPr>
            <p:ph type="body" idx="1"/>
          </p:nvPr>
        </p:nvSpPr>
        <p:spPr>
          <a:xfrm>
            <a:off x="3976175" y="290467"/>
            <a:ext cx="5167825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C00000"/>
                </a:solidFill>
              </a:rPr>
              <a:t>Методические рекомендации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 smtClean="0">
                <a:solidFill>
                  <a:srgbClr val="C00000"/>
                </a:solidFill>
              </a:rPr>
              <a:t>для </a:t>
            </a:r>
            <a:r>
              <a:rPr lang="en" b="1" dirty="0">
                <a:solidFill>
                  <a:srgbClr val="C00000"/>
                </a:solidFill>
              </a:rPr>
              <a:t>педагогов и родителей по </a:t>
            </a:r>
            <a:r>
              <a:rPr lang="ru-RU" b="1" dirty="0" smtClean="0">
                <a:solidFill>
                  <a:srgbClr val="C00000"/>
                </a:solidFill>
              </a:rPr>
              <a:t>  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C00000"/>
                </a:solidFill>
              </a:rPr>
              <a:t>                                            </a:t>
            </a:r>
            <a:r>
              <a:rPr lang="en" b="1" dirty="0" smtClean="0">
                <a:solidFill>
                  <a:srgbClr val="C00000"/>
                </a:solidFill>
              </a:rPr>
              <a:t>экологии</a:t>
            </a:r>
            <a:endParaRPr b="1">
              <a:solidFill>
                <a:srgbClr val="C00000"/>
              </a:solidFill>
            </a:endParaRPr>
          </a:p>
        </p:txBody>
      </p:sp>
      <p:sp>
        <p:nvSpPr>
          <p:cNvPr id="165" name="Google Shape;165;p27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  <p:pic>
        <p:nvPicPr>
          <p:cNvPr id="166" name="Google Shape;16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950" y="96253"/>
            <a:ext cx="3877034" cy="3467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7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6988" y="1241639"/>
            <a:ext cx="4468581" cy="3468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title"/>
          </p:nvPr>
        </p:nvSpPr>
        <p:spPr>
          <a:xfrm>
            <a:off x="256699" y="17689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Оценка эффективности проекта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179" name="Google Shape;179;p29"/>
          <p:cNvSpPr txBox="1">
            <a:spLocks noGrp="1"/>
          </p:cNvSpPr>
          <p:nvPr>
            <p:ph type="body" idx="1"/>
          </p:nvPr>
        </p:nvSpPr>
        <p:spPr>
          <a:xfrm>
            <a:off x="284200" y="1354412"/>
            <a:ext cx="8520600" cy="35056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Оценка проекта 'Зелёный двор' требует многоаспектного анализа. 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 smtClean="0"/>
              <a:t>Основные </a:t>
            </a:r>
            <a:r>
              <a:rPr lang="en" dirty="0"/>
              <a:t>критерии: 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-</a:t>
            </a:r>
            <a:r>
              <a:rPr lang="en" dirty="0" smtClean="0"/>
              <a:t>удовлетворенность </a:t>
            </a:r>
            <a:r>
              <a:rPr lang="en" dirty="0"/>
              <a:t>участников, 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-</a:t>
            </a:r>
            <a:r>
              <a:rPr lang="en" dirty="0" smtClean="0"/>
              <a:t>достигнутые </a:t>
            </a:r>
            <a:r>
              <a:rPr lang="en" dirty="0"/>
              <a:t>результаты </a:t>
            </a:r>
            <a:r>
              <a:rPr lang="ru-RU" dirty="0" smtClean="0"/>
              <a:t>,</a:t>
            </a:r>
            <a:r>
              <a:rPr lang="en" dirty="0" smtClean="0"/>
              <a:t> 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dirty="0" smtClean="0"/>
              <a:t>-</a:t>
            </a:r>
            <a:r>
              <a:rPr lang="en" dirty="0" smtClean="0"/>
              <a:t>применение </a:t>
            </a:r>
            <a:r>
              <a:rPr lang="en" dirty="0"/>
              <a:t>знаний на практике. </a:t>
            </a:r>
            <a:endParaRPr lang="ru-RU" dirty="0" smtClean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 smtClean="0"/>
              <a:t>Обратная </a:t>
            </a:r>
            <a:r>
              <a:rPr lang="en" dirty="0"/>
              <a:t>связь от учеников, преподавателей и родителей помогает выявить сильные и слабые стороны через анкетирование и беседы. Методы наблюдения и обсуждения навыков важны для оценки вовлеченности, а качественная обратная связь позволяет улучшить программу. Эффективность проекта измеряется не только количественными, но и качественными показателями.</a:t>
            </a:r>
            <a:endParaRPr/>
          </a:p>
        </p:txBody>
      </p:sp>
      <p:sp>
        <p:nvSpPr>
          <p:cNvPr id="180" name="Google Shape;180;p2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title"/>
          </p:nvPr>
        </p:nvSpPr>
        <p:spPr>
          <a:xfrm>
            <a:off x="311700" y="197518"/>
            <a:ext cx="474156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Перспективы развития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186" name="Google Shape;186;p30"/>
          <p:cNvSpPr txBox="1">
            <a:spLocks noGrp="1"/>
          </p:cNvSpPr>
          <p:nvPr>
            <p:ph type="body" idx="1"/>
          </p:nvPr>
        </p:nvSpPr>
        <p:spPr>
          <a:xfrm>
            <a:off x="187948" y="2653255"/>
            <a:ext cx="5594086" cy="18293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dirty="0"/>
              <a:t>Проект "Зелёный двор" предполагает интеграцию инновационных технологий и активное сотрудничество с дошкольными учреждениями для формирования экологической культуры с раннего возраста. Важную роль играют педагоги, которые могут внедрять новые методы и сотрудничать с родителями и другими учреждениями. Также планируется создание эколого-биологических курсов, что расширит аудиторию. Учитывая климатические изменения, программа должна формировать устойчивое отношение к природе и быть готовой к изменениям.</a:t>
            </a:r>
            <a:endParaRPr/>
          </a:p>
        </p:txBody>
      </p:sp>
      <p:sp>
        <p:nvSpPr>
          <p:cNvPr id="187" name="Google Shape;187;p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  <p:pic>
        <p:nvPicPr>
          <p:cNvPr id="5" name="Picture 2" descr="C:\Users\Голодова НН\Desktop\зелёная премия\результат\20250920_0958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7576" y="180802"/>
            <a:ext cx="2645922" cy="1731523"/>
          </a:xfrm>
          <a:prstGeom prst="rect">
            <a:avLst/>
          </a:prstGeom>
          <a:noFill/>
        </p:spPr>
      </p:pic>
      <p:pic>
        <p:nvPicPr>
          <p:cNvPr id="6" name="Picture 3" descr="C:\Users\Голодова НН\Desktop\зелёная премия\результат\20250920_0955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756" y="782236"/>
            <a:ext cx="2525890" cy="1582830"/>
          </a:xfrm>
          <a:prstGeom prst="rect">
            <a:avLst/>
          </a:prstGeom>
          <a:noFill/>
        </p:spPr>
      </p:pic>
      <p:pic>
        <p:nvPicPr>
          <p:cNvPr id="7" name="Picture 4" descr="C:\Users\Голодова НН\Desktop\зелёная премия\результат\20250920_09591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20102" y="2117558"/>
            <a:ext cx="1595336" cy="2139170"/>
          </a:xfrm>
          <a:prstGeom prst="rect">
            <a:avLst/>
          </a:prstGeom>
          <a:noFill/>
        </p:spPr>
      </p:pic>
      <p:pic>
        <p:nvPicPr>
          <p:cNvPr id="8" name="Picture 5" descr="C:\Users\Голодова НН\Desktop\зелёная премия\результат\20250920_09565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400000">
            <a:off x="5564038" y="2805992"/>
            <a:ext cx="2217906" cy="1628176"/>
          </a:xfrm>
          <a:prstGeom prst="rect">
            <a:avLst/>
          </a:prstGeom>
          <a:noFill/>
        </p:spPr>
      </p:pic>
      <p:pic>
        <p:nvPicPr>
          <p:cNvPr id="9" name="Picture 6" descr="C:\Users\Голодова НН\Desktop\зелёная премия\результат\20250920_09574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53185" y="1152106"/>
            <a:ext cx="2723745" cy="15831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Заключение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Проект 'Зелёный двор' важен для формирования экологической сознательности у молодежи в условиях глобальных экозадач. Он направлен на создание образовательной среды, где дети учатся о природе и устойчивом развитии через интерактивные мероприятия. Вовлечение сообщества в экологические акции укрепляет связи и повышает осведомленность. Методические рекомендации поддерживают углубление знаний, а оценка поможет усовершенствовать проект. Успех зависит от сотрудничества с образовательными учреждениями и организациями для создания культуры ответственности к окружающей среде.</a:t>
            </a:r>
            <a:endParaRPr/>
          </a:p>
        </p:txBody>
      </p:sp>
      <p:sp>
        <p:nvSpPr>
          <p:cNvPr id="194" name="Google Shape;194;p3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C00000"/>
                </a:solidFill>
              </a:rPr>
              <a:t>Список литературы</a:t>
            </a:r>
            <a:endParaRPr>
              <a:solidFill>
                <a:srgbClr val="C00000"/>
              </a:solidFill>
            </a:endParaRPr>
          </a:p>
        </p:txBody>
      </p:sp>
      <p:sp>
        <p:nvSpPr>
          <p:cNvPr id="200" name="Google Shape;200;p3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Андреева Н. Д. и др. Теория и методика обучения экологии. [Электронный ресурс] // urait.ru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2. Взаимодействие родителей и ДОУ в формировании экологических знаний. [Электронный ресурс] // okuleshova67.edumsko.ru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3. Инновационные технологии в экологическом образовании. [Электронный ресурс] // moluch.ru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4. Современные проблемы и перспективы экологического образования. [Электронный ресурс] // scienceforum.ru.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5. Экологические знания в повседневной жизни. [Электронный ресурс] // znanierussia.ru.</a:t>
            </a:r>
            <a:endParaRPr/>
          </a:p>
        </p:txBody>
      </p:sp>
      <p:sp>
        <p:nvSpPr>
          <p:cNvPr id="201" name="Google Shape;201;p32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56</TotalTime>
  <Words>1072</Words>
  <PresentationFormat>Экран (16:9)</PresentationFormat>
  <Paragraphs>116</Paragraphs>
  <Slides>22</Slides>
  <Notes>20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Официальная</vt:lpstr>
      <vt:lpstr>Документ</vt:lpstr>
      <vt:lpstr>Экологическая школа 'Зелёный двор'</vt:lpstr>
      <vt:lpstr>Цель</vt:lpstr>
      <vt:lpstr>Задачи</vt:lpstr>
      <vt:lpstr>Проблема</vt:lpstr>
      <vt:lpstr>Введение</vt:lpstr>
      <vt:lpstr>Цели и задачи проекта</vt:lpstr>
      <vt:lpstr>     Методики обучающих мероприятий</vt:lpstr>
      <vt:lpstr>Слайд 8</vt:lpstr>
      <vt:lpstr>Реализация проекта: этапы и методы</vt:lpstr>
      <vt:lpstr>Слайд 10</vt:lpstr>
      <vt:lpstr> Вовлечение сообщества</vt:lpstr>
      <vt:lpstr>Слайд 12</vt:lpstr>
      <vt:lpstr>Слайд 13</vt:lpstr>
      <vt:lpstr>Слайд 14</vt:lpstr>
      <vt:lpstr>Практическое применение знаний</vt:lpstr>
      <vt:lpstr>Слайд 16</vt:lpstr>
      <vt:lpstr>Методические рекомендации</vt:lpstr>
      <vt:lpstr>Слайд 18</vt:lpstr>
      <vt:lpstr>Оценка эффективности проекта</vt:lpstr>
      <vt:lpstr>Перспективы развития</vt:lpstr>
      <vt:lpstr>Заключение</vt:lpstr>
      <vt:lpstr>Список литературы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Экологическая школа 'Зелёный двор'</dc:title>
  <cp:lastModifiedBy>Голодова НН</cp:lastModifiedBy>
  <cp:revision>9</cp:revision>
  <dcterms:modified xsi:type="dcterms:W3CDTF">2025-10-19T10:31:35Z</dcterms:modified>
</cp:coreProperties>
</file>