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71" r:id="rId4"/>
    <p:sldId id="272" r:id="rId5"/>
    <p:sldId id="273" r:id="rId6"/>
    <p:sldId id="274" r:id="rId7"/>
    <p:sldId id="275" r:id="rId8"/>
    <p:sldId id="277" r:id="rId9"/>
    <p:sldId id="276" r:id="rId10"/>
    <p:sldId id="278" r:id="rId11"/>
    <p:sldId id="279" r:id="rId12"/>
    <p:sldId id="280" r:id="rId13"/>
    <p:sldId id="257" r:id="rId14"/>
    <p:sldId id="282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6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50117-D701-4CFF-9DA1-A426169CA7C3}" type="datetimeFigureOut">
              <a:rPr lang="ru-RU" smtClean="0"/>
              <a:pPr/>
              <a:t>05.11.2026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2E9D2-5690-416C-BE3A-1138FDD0C1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71736" y="1643050"/>
            <a:ext cx="5500726" cy="453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000760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02" y="3071810"/>
            <a:ext cx="8643998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/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«Мой род идёт</a:t>
            </a:r>
            <a:b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из </a:t>
            </a:r>
            <a:r>
              <a:rPr lang="ru-RU" sz="5400" b="1" dirty="0" err="1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Хоринской</a:t>
            </a: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долины..»</a:t>
            </a: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cs typeface="Arial" pitchFamily="34" charset="0"/>
              </a:rPr>
              <a:t/>
            </a:r>
            <a:b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  <a:cs typeface="Arial" pitchFamily="34" charset="0"/>
              </a:rPr>
            </a:b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8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5" cstate="print"/>
          <a:srcRect l="20816" r="20204" b="5000"/>
          <a:stretch>
            <a:fillRect/>
          </a:stretch>
        </p:blipFill>
        <p:spPr bwMode="auto">
          <a:xfrm>
            <a:off x="357158" y="815918"/>
            <a:ext cx="1714512" cy="1916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555" y="-1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403255" y="278442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МАОУ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Хоринская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средняя общеобразовательная школа №2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м. Героя Советского Союза Ю. А. Гагарина» </a:t>
            </a:r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285984" y="4929198"/>
            <a:ext cx="49292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Баторов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Аланды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ученик 10 «б» класса     Руководитель: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Баторова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Дулма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Баировна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с.Хоринск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2024-2025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уч.год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1214422"/>
            <a:ext cx="5933899" cy="489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02" y="571480"/>
            <a:ext cx="8643998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  <a:tabLst>
                <a:tab pos="274638" algn="l"/>
              </a:tabLs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 исследования: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род, родословная, представители рода, генеалогическое древо, традиции нашей семьи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8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6" cstate="print"/>
          <a:srcRect l="20816" r="20204" b="5000"/>
          <a:stretch>
            <a:fillRect/>
          </a:stretch>
        </p:blipFill>
        <p:spPr bwMode="auto">
          <a:xfrm>
            <a:off x="214282" y="2357430"/>
            <a:ext cx="1970185" cy="22019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357290" y="0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928794" y="3000372"/>
            <a:ext cx="6572296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не знаю свою родословную дальше второго поколения. А ведь по бурятским обычаям надо знать до 7 колен! И я решил провести исследование. Узнать как можно больше о своей семье, о своих предках.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1214422"/>
            <a:ext cx="5933899" cy="489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02" y="571480"/>
            <a:ext cx="8643998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  <a:tabLst>
                <a:tab pos="274638" algn="l"/>
              </a:tabLs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исследования: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изучить родословную моей семьи,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собрать материал об истории нашего рода и  построить генеалогическое древо 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 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8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6" cstate="print"/>
          <a:srcRect l="20816" r="20204" b="5000"/>
          <a:stretch>
            <a:fillRect/>
          </a:stretch>
        </p:blipFill>
        <p:spPr bwMode="auto">
          <a:xfrm>
            <a:off x="214282" y="2357430"/>
            <a:ext cx="1970185" cy="22019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357290" y="0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собрать и изучить материал по проблеме в интернете и книгах;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расспросить старшие поколения нашей семьи;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 провести опрос своих друзей и знакомых по проблеме;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 изучить фото и видео архив семьи;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 создать родословное древо своей семьи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3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43174" y="928670"/>
            <a:ext cx="5933899" cy="4893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43116"/>
            <a:ext cx="7500990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Гипотеза: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уверен, что, если я соберу и изучу информацию о своих предках, то узнаю историю своей семьи, смогу составить родословное древо и передать данные следующим поколениям.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Методы исследования: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анкетирование, поиск материала в интернете, опрос родных.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8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6" cstate="print"/>
          <a:srcRect l="20816" r="20204" b="5000"/>
          <a:stretch>
            <a:fillRect/>
          </a:stretch>
        </p:blipFill>
        <p:spPr bwMode="auto">
          <a:xfrm>
            <a:off x="1" y="2143117"/>
            <a:ext cx="1857356" cy="2075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узор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357290" y="0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928802"/>
            <a:ext cx="7500990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857356" y="428604"/>
            <a:ext cx="50720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анкетирования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C:\Users\Админ\Desktop\2016-2017 уч год\Первые шаги 2016 2017 уч год\Дари\20170310_115946.jpg"/>
          <p:cNvPicPr/>
          <p:nvPr/>
        </p:nvPicPr>
        <p:blipFill>
          <a:blip r:embed="rId7" cstate="print"/>
          <a:srcRect l="11671" r="23982"/>
          <a:stretch>
            <a:fillRect/>
          </a:stretch>
        </p:blipFill>
        <p:spPr bwMode="auto">
          <a:xfrm rot="5400000">
            <a:off x="-321504" y="1750207"/>
            <a:ext cx="2928959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2143108" y="1928802"/>
          <a:ext cx="6812449" cy="3214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name="Диаграмма" r:id="rId8" imgW="4743401" imgH="2238289" progId="MSGraph.Chart.8">
                  <p:embed/>
                </p:oleObj>
              </mc:Choice>
              <mc:Fallback>
                <p:oleObj name="Диаграмма" r:id="rId8" imgW="4743401" imgH="2238289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08" y="1928802"/>
                        <a:ext cx="6812449" cy="32147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10" cstate="print"/>
          <a:srcRect l="20816" r="20204" b="5000"/>
          <a:stretch>
            <a:fillRect/>
          </a:stretch>
        </p:blipFill>
        <p:spPr bwMode="auto">
          <a:xfrm>
            <a:off x="7286644" y="0"/>
            <a:ext cx="1857356" cy="2075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571480"/>
            <a:ext cx="6500858" cy="5429288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 indent="34290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sz="24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Галзууд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является старшим в племени Хори. В древности тотемом хори была желтая собака.</a:t>
            </a:r>
            <a:b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само название 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галзууд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«бешеные», отражало их воинственный характер. 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Тотем </a:t>
            </a:r>
            <a:r>
              <a:rPr lang="ru-RU" sz="2400" b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Галзууд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цвет полотна знамени — ярко-красный с золотым обрамлением. Языки — красные. В круге изображение собаки — тотем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галзутского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рода, наверху написано на кириллице "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галзууд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", внизу на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старомонгольском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571604" y="285728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 flipH="1">
            <a:off x="-1705206" y="5417428"/>
            <a:ext cx="457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Picture 1" descr="galzuu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214422"/>
            <a:ext cx="2214578" cy="376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857356" y="500042"/>
            <a:ext cx="60468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Мой род идёт из </a:t>
            </a:r>
            <a:r>
              <a:rPr lang="ru-RU" sz="24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Хоринской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долины…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1934" y="3143248"/>
            <a:ext cx="4857784" cy="3214710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indent="34290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571604" y="285728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000100" y="0"/>
            <a:ext cx="750099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Генеалогическое древо семьи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Родовое древо семьи по линии прадедушки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Гэрэлто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Базаровича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Рисунок 3" descr="D:\РОДОСЛОВНАЯ\линия дедушк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857232"/>
            <a:ext cx="7715304" cy="5715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3786190"/>
            <a:ext cx="2051822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571480"/>
            <a:ext cx="6500858" cy="5429288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 indent="34290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571604" y="285728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000100" y="0"/>
            <a:ext cx="750099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Генеалогическое древо семьи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Родовое древо семьи по линии прабабушки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 </a:t>
            </a:r>
            <a:r>
              <a:rPr lang="ru-RU" sz="2000" b="1" dirty="0" smtClean="0"/>
              <a:t>Зинаиды Васильевны</a:t>
            </a:r>
            <a:endParaRPr lang="ru-RU" sz="2000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Рисунок 1" descr="D:\РОДОСЛОВНАЯ\линия бабушк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2095818" y="-618821"/>
            <a:ext cx="5309562" cy="8358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C:\Users\Админ\Desktop\первые шаги 2018 г\Аланды\РОДОСЛОВНАЯ\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20" y="4287034"/>
            <a:ext cx="1714480" cy="2570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571480"/>
            <a:ext cx="6500858" cy="5429288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lvl="0" indent="342900" fontAlgn="base"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1571604" y="285728"/>
            <a:ext cx="6643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 descr="узор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000100" y="0"/>
            <a:ext cx="750099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1574682" y="-646043"/>
            <a:ext cx="6281462" cy="8145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860" y="3429000"/>
            <a:ext cx="6357982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Гэрэлто</a:t>
            </a:r>
            <a:r>
              <a:rPr lang="ru-RU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Базарович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был настоящим мастером, у него были «золотые руки». Любил готовить. Бурят рода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Хуасай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Гэрэлто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Базарович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окончил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Бурят-Монгольское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музыкально-театральное училище, театральное отделение. Был одним из первых актёров Бурят - Монгольского профессионального театра, до конца жизни дружил с титанами бурятской культуры. Был великолепным наездником, мастером на все руки, владел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старомонгольской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тибетской грамотой. В детстве был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хувараком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Отличался чрезвычайной чистоплотностью и скрупулезностью, наряду с непреклонным характером.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19" name="Picture 2" descr="узор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" name="Picture 2" descr="C:\Users\Админ\Desktop\Первые шаги 2016 2017 уч год\Дари\Flag_of_Khorinsky_rayon.png"/>
          <p:cNvPicPr>
            <a:picLocks noChangeAspect="1" noChangeArrowheads="1"/>
          </p:cNvPicPr>
          <p:nvPr/>
        </p:nvPicPr>
        <p:blipFill>
          <a:blip r:embed="rId6" cstate="print"/>
          <a:srcRect l="20816" r="20204" b="5000"/>
          <a:stretch>
            <a:fillRect/>
          </a:stretch>
        </p:blipFill>
        <p:spPr bwMode="auto">
          <a:xfrm>
            <a:off x="7286644" y="0"/>
            <a:ext cx="1857356" cy="2075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071670" y="357166"/>
            <a:ext cx="456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398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Достойные представители рода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285" y="1500174"/>
            <a:ext cx="2194989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3143240" y="1643050"/>
            <a:ext cx="3767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Дарижапов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Гэрэлто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Базарович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714480" y="0"/>
            <a:ext cx="64294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rgbClr val="92D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isometricLeftDown"/>
              <a:lightRig rig="threePt" dir="t"/>
            </a:scene3d>
          </a:bodyPr>
          <a:lstStyle/>
          <a:p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3" descr="stem_leaf.png"/>
          <p:cNvPicPr/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29000" contrast="44000"/>
          </a:blip>
          <a:srcRect b="3495"/>
          <a:stretch>
            <a:fillRect/>
          </a:stretch>
        </p:blipFill>
        <p:spPr>
          <a:xfrm>
            <a:off x="6500826" y="2071678"/>
            <a:ext cx="2413907" cy="4555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5984" y="2071678"/>
            <a:ext cx="6357982" cy="1470025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4" descr="stem_leaf_2.png"/>
          <p:cNvPicPr/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tretch>
            <a:fillRect/>
          </a:stretch>
        </p:blipFill>
        <p:spPr>
          <a:xfrm>
            <a:off x="214282" y="3786190"/>
            <a:ext cx="1425938" cy="2857500"/>
          </a:xfrm>
          <a:prstGeom prst="rect">
            <a:avLst/>
          </a:prstGeom>
        </p:spPr>
      </p:pic>
      <p:pic>
        <p:nvPicPr>
          <p:cNvPr id="20" name="Picture 2" descr="узор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узор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3" y="23813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714744" y="6273225"/>
            <a:ext cx="1714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214546" y="2500306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071670" y="357166"/>
            <a:ext cx="57948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3988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Достойные представители рода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857232"/>
            <a:ext cx="53235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Гордоева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Дарижапова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Донара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Гэрэлтуевна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6" cstate="print"/>
          <a:srcRect l="37061" t="20393" r="34329" b="16087"/>
          <a:stretch>
            <a:fillRect/>
          </a:stretch>
        </p:blipFill>
        <p:spPr bwMode="auto">
          <a:xfrm>
            <a:off x="214283" y="500042"/>
            <a:ext cx="2286016" cy="2848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2786050" y="1571612"/>
            <a:ext cx="60007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Она живет и работает в г. Москва.  Основатель ресторана бурят-монгольской кухни под названием «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Сэлэнгэ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в Москве, ныне ставшего полноценным национально - культурным центром.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7" cstate="print"/>
          <a:srcRect l="48311"/>
          <a:stretch>
            <a:fillRect/>
          </a:stretch>
        </p:blipFill>
        <p:spPr bwMode="auto">
          <a:xfrm>
            <a:off x="6429388" y="3269693"/>
            <a:ext cx="2500330" cy="3258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785786" y="4071942"/>
            <a:ext cx="550072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39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 четырнадцатом поколений мой родной дядя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Дарижапов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Владимир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Баирович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Легцок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лама) (со стороны мамы – родной старший брат).  Он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Ширээтэ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лама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Анинского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дацана 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Хоринском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3286124"/>
            <a:ext cx="5857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Дарижапов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Владимир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Баирович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Легцок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лама)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:\фотомонтаж\125.jpg"/>
          <p:cNvPicPr/>
          <p:nvPr/>
        </p:nvPicPr>
        <p:blipFill>
          <a:blip r:embed="rId2" cstate="print"/>
          <a:srcRect l="31446" t="12890" r="36265"/>
          <a:stretch>
            <a:fillRect/>
          </a:stretch>
        </p:blipFill>
        <p:spPr bwMode="auto">
          <a:xfrm>
            <a:off x="7143768" y="214290"/>
            <a:ext cx="1491338" cy="2928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6858016" cy="71438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Традиции нашей семьи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Chancery Eurasian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4348" y="785794"/>
            <a:ext cx="7643866" cy="5286412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  <p:pic>
        <p:nvPicPr>
          <p:cNvPr id="49155" name="Picture 3" descr="E:\фотомонтаж\12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5556" r="5556"/>
          <a:stretch>
            <a:fillRect/>
          </a:stretch>
        </p:blipFill>
        <p:spPr bwMode="auto">
          <a:xfrm>
            <a:off x="2000232" y="1214422"/>
            <a:ext cx="54864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E:\фотомонтаж\новый год.jpg"/>
          <p:cNvPicPr/>
          <p:nvPr/>
        </p:nvPicPr>
        <p:blipFill>
          <a:blip r:embed="rId4" cstate="print"/>
          <a:srcRect l="5243"/>
          <a:stretch>
            <a:fillRect/>
          </a:stretch>
        </p:blipFill>
        <p:spPr bwMode="auto">
          <a:xfrm>
            <a:off x="3786182" y="4971535"/>
            <a:ext cx="1871662" cy="1886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Админ\Desktop\первые шаги 2018 г\Аланды\РОДОСЛОВНАЯ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572008"/>
            <a:ext cx="2928958" cy="2120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дмин\Desktop\первые шаги 2018 г\Аланды\РОДОСЛОВНАЯ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14290"/>
            <a:ext cx="1839019" cy="2500331"/>
          </a:xfrm>
          <a:prstGeom prst="rect">
            <a:avLst/>
          </a:prstGeom>
          <a:noFill/>
        </p:spPr>
      </p:pic>
      <p:pic>
        <p:nvPicPr>
          <p:cNvPr id="9" name="Picture 4" descr="C:\Users\Админ\Desktop\первые шаги 2018 г\Аланды\РОДОСЛОВНАЯ\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2330" y="4143380"/>
            <a:ext cx="1857388" cy="254462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фотомонтаж\старое фот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42852"/>
            <a:ext cx="54864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Рисунок 13"/>
          <p:cNvSpPr>
            <a:spLocks noGrp="1"/>
          </p:cNvSpPr>
          <p:nvPr>
            <p:ph type="pic" idx="1"/>
          </p:nvPr>
        </p:nvSpPr>
        <p:spPr>
          <a:xfrm>
            <a:off x="1571604" y="2500306"/>
            <a:ext cx="5486400" cy="4114800"/>
          </a:xfrm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428604"/>
            <a:ext cx="2571768" cy="571480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Выводы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Chancery Eurasian" pitchFamily="2" charset="0"/>
              </a:rPr>
              <a:t> </a:t>
            </a:r>
            <a:endParaRPr lang="ru-RU" sz="2800" dirty="0">
              <a:latin typeface="Chancery Eurasian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-1214470"/>
            <a:ext cx="8429684" cy="607223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                                           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Работая над проектом, я выполнил все поставленные мною задачи: провел анкетирование, опросил старшие поколения, выяснил значение имён и составил генеалогическое древо.   А ещё я научился искать и обрабатывать информацию.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В дальнейшем я обязательно продолжу это исследование и дополню    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работу новыми данными, а мои дети будут вписывать новые имена в   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историю нашей семьи.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узор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40112" cy="10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узор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6483" y="6017252"/>
            <a:ext cx="857233" cy="82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узор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78182" y="5929329"/>
            <a:ext cx="965817" cy="9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узор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42498" y="15716"/>
            <a:ext cx="817217" cy="78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500430" y="1285860"/>
            <a:ext cx="750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6000768"/>
            <a:ext cx="2571768" cy="571480"/>
          </a:xfrm>
        </p:spPr>
        <p:txBody>
          <a:bodyPr>
            <a:normAutofit fontScale="90000"/>
          </a:bodyPr>
          <a:lstStyle/>
          <a:p>
            <a:pPr lvl="0" algn="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Chancery Eurasian" pitchFamily="2" charset="0"/>
              </a:rPr>
              <a:t> </a:t>
            </a:r>
            <a:endParaRPr lang="ru-RU" sz="2800" dirty="0">
              <a:latin typeface="Chancery Eurasian" pitchFamily="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642918"/>
            <a:ext cx="8429684" cy="607223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                                           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smtClean="0"/>
              <a:t>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узор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узор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23811" y="5643563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узор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05750" y="56673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узор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29562" y="23812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2000232" y="1428736"/>
            <a:ext cx="750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ФОТО</a:t>
            </a:r>
            <a:endParaRPr lang="ru-RU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46827" y="1071546"/>
            <a:ext cx="6297173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Семья – источник радости и счастья,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Любви неиссякаемый родник.    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И в ясную погоду, и в ненастье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Хранит семья и ценит жизни миг.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Семья – оплот и сила государства,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Хранящая традиции веков.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В семье ребёнок – главное богатство,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Луч света, как маяк для моряков.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Лучи растут, становятся всё ярче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И люди жадно тянутся на свет.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Душа семьи становится богаче, 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Когда царят любовь в ней да совет.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Когда царит взаимопониманье,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Тогда весь мир лежит у ваших ног.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Любовь в семье – основа Мирозданья.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Так пусть хранит все наши семьи бог!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</a:t>
            </a:r>
            <a:endParaRPr kumimoji="0" lang="ru-RU" sz="16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E:\фотомонтаж\у дома прадедушки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6" b="16"/>
          <a:stretch>
            <a:fillRect/>
          </a:stretch>
        </p:blipFill>
        <p:spPr bwMode="auto">
          <a:xfrm>
            <a:off x="214282" y="1142984"/>
            <a:ext cx="5048285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3001019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BE135B8-1A27-4040-9F12-32549F8E10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TS030010190</Template>
  <TotalTime>306</TotalTime>
  <Words>471</Words>
  <Application>Microsoft Office PowerPoint</Application>
  <PresentationFormat>Экран (4:3)</PresentationFormat>
  <Paragraphs>145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Chancery Eurasian</vt:lpstr>
      <vt:lpstr>Lucida Sans Unicode</vt:lpstr>
      <vt:lpstr>Monotype Corsiva</vt:lpstr>
      <vt:lpstr>Times New Roman</vt:lpstr>
      <vt:lpstr>TS030010190</vt:lpstr>
      <vt:lpstr>Диаграмма</vt:lpstr>
      <vt:lpstr>«Мой род идёт   из Хоринской долины..» </vt:lpstr>
      <vt:lpstr>    Предмет исследования:  род, родословная, представители рода, генеалогическое древо, традиции нашей семьи</vt:lpstr>
      <vt:lpstr>    Цель исследования:  изучить родословную моей семьи,  собрать материал об истории нашего рода и  построить генеалогическое древо   </vt:lpstr>
      <vt:lpstr>   Гипотеза:  Я уверен, что, если я соберу и изучу информацию о своих предках, то узнаю историю своей семьи, смогу составить родословное древо и передать данные следующим поколениям.              Методы исследования: анкетирование, поиск материала в интернете, опрос родных.   </vt:lpstr>
      <vt:lpstr>      </vt:lpstr>
      <vt:lpstr>       Галзууд является старшим в племени Хори. В древности тотемом хори была желтая собака. А само название «галзууд» - «бешеные», отражало их воинственный характер.  Тотем Галзууд - цвет полотна знамени — ярко-красный с золотым обрамлением. Языки — красные. В круге изображение собаки — тотем галзутского рода, наверху написано на кириллице "галзууд", внизу на старомонгольском..   </vt:lpstr>
      <vt:lpstr>        </vt:lpstr>
      <vt:lpstr>        </vt:lpstr>
      <vt:lpstr>        </vt:lpstr>
      <vt:lpstr>       Гэрэлто Базарович был настоящим мастером, у него были «золотые руки». Любил готовить. Бурят рода Хуасай Гэрэлто Базарович окончил Бурят-Монгольское музыкально-театральное училище, театральное отделение. Был одним из первых актёров Бурят - Монгольского профессионального театра, до конца жизни дружил с титанами бурятской культуры. Был великолепным наездником, мастером на все руки, владел старомонгольской и тибетской грамотой. В детстве был хувараком. Отличался чрезвычайной чистоплотностью и скрупулезностью, наряду с непреклонным характером.     </vt:lpstr>
      <vt:lpstr>           </vt:lpstr>
      <vt:lpstr>Традиции нашей семьи </vt:lpstr>
      <vt:lpstr>  Выводы  </vt:lpstr>
      <vt:lpstr>  Спасибо за внимание! 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«Моя семья!»</dc:title>
  <dc:creator>Admin</dc:creator>
  <cp:keywords/>
  <cp:lastModifiedBy>Учетная запись Майкрософт</cp:lastModifiedBy>
  <cp:revision>20</cp:revision>
  <dcterms:created xsi:type="dcterms:W3CDTF">2013-11-27T18:19:44Z</dcterms:created>
  <dcterms:modified xsi:type="dcterms:W3CDTF">2026-11-04T21:59:25Z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TC300101909990</vt:lpwstr>
  </property>
</Properties>
</file>