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9" r:id="rId5"/>
    <p:sldId id="258" r:id="rId6"/>
    <p:sldId id="260" r:id="rId7"/>
    <p:sldId id="275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69" r:id="rId17"/>
    <p:sldId id="272" r:id="rId18"/>
    <p:sldId id="271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47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026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14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46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93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5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14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6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24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26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05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4F889-3F0E-44AD-912E-C42D43A7AA48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13FE5-A4AB-4DD1-A538-2DE26D9B40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16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1268" y="1296720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00" y="4722"/>
            <a:ext cx="12191999" cy="68532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4363" y="1936183"/>
            <a:ext cx="68730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ЛИТЕРАТУРНЫЙ КВЕСТ 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5420" y="3524130"/>
            <a:ext cx="10382972" cy="16804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1813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БУРЯАД АРАДАЙ ПОЭТ</a:t>
            </a:r>
          </a:p>
          <a:p>
            <a:pPr marL="318135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НИКОЛАЙ ДАМДИНОВАЙ  НАМТАР</a:t>
            </a:r>
            <a:r>
              <a:rPr lang="mn-MN" sz="2400" b="1" dirty="0"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һ</a:t>
            </a:r>
            <a:r>
              <a:rPr lang="ru-RU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АА БА ЗОХЕОЛНУУД</a:t>
            </a:r>
            <a:r>
              <a:rPr lang="mn-MN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һ</a:t>
            </a:r>
            <a:r>
              <a:rPr lang="ru-RU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ААНЬ"</a:t>
            </a:r>
            <a:endParaRPr lang="ru-RU" sz="2400" dirty="0" smtClean="0"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(«ИЗ БИОГРАФИИ И ПРОИЗВЕДЕНИЙ БУРЯТСКОГО НАРОДНОГО ПОЭТА</a:t>
            </a:r>
            <a:endParaRPr lang="mn-MN" sz="2400" b="1" dirty="0" smtClean="0">
              <a:effectLst/>
              <a:latin typeface="Bahnschrift" panose="020B0502040204020203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effectLst/>
                <a:latin typeface="Bahnschrift" panose="020B0502040204020203" pitchFamily="34" charset="0"/>
                <a:ea typeface="Times New Roman" panose="02020603050405020304" pitchFamily="18" charset="0"/>
              </a:rPr>
              <a:t> НИКОЛАЯ ДАМДИНОВА»)</a:t>
            </a:r>
            <a:endParaRPr lang="ru-RU" sz="2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ahnschrif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6000" y="5143864"/>
            <a:ext cx="423051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2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Учитель бурятского языка</a:t>
            </a:r>
          </a:p>
          <a:p>
            <a:pPr algn="ctr"/>
            <a:r>
              <a:rPr lang="mn-MN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Баторова Д.Б.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750" y="765791"/>
            <a:ext cx="3800642" cy="27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24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509" y="380251"/>
            <a:ext cx="5527923" cy="39421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81070" y="4389907"/>
            <a:ext cx="9259910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Николай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Гармаевич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Дамдинов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( 1932-1999 </a:t>
            </a:r>
            <a:r>
              <a:rPr lang="ru-RU" sz="2400" b="1" dirty="0" err="1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24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Народный поэт, Лауреат Государственной премии РСФСР имени </a:t>
            </a:r>
            <a:r>
              <a:rPr lang="ru-RU" sz="2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М.Горького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Республики Бурятия, общественный деятель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35435" t="26530" r="41636" b="39521"/>
          <a:stretch/>
        </p:blipFill>
        <p:spPr bwMode="auto">
          <a:xfrm>
            <a:off x="8860664" y="875763"/>
            <a:ext cx="1824773" cy="2073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927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1978" y="766733"/>
            <a:ext cx="7225048" cy="496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задачей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является знакомство с биографией и произведениями Николая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Дамдинова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Дети учатся говорить, рассказывать на бурятском языке, также берут пример с писателя по уважительному отношению в родному краю, малой родине. </a:t>
            </a:r>
            <a:endParaRPr lang="mn-MN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Целью игры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является открытие новых знаний. Дети работают в двух группах. </a:t>
            </a:r>
            <a:endParaRPr lang="mn-MN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Образовательными методами 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являются работа с новыми технологиями, игровая методика.</a:t>
            </a:r>
            <a:endParaRPr lang="mn-MN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Оборудования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интерактивная доска, презентация,  карточки, рисунки, дорожная карта.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39750" algn="just">
              <a:lnSpc>
                <a:spcPct val="150000"/>
              </a:lnSpc>
              <a:spcAft>
                <a:spcPts val="100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результаты: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Личностные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Учащиеся учатся разговаривать между собой, делясь своими мыслями, учатся давать полные ответы на вопросы.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Предметные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Учащиеся, читая связанные тексты, стихи, учатся рассказывать, развивается речевая деятельность. </a:t>
            </a:r>
            <a:endParaRPr lang="mn-MN" sz="1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14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Понимание любви к родине, знание о Бурятском народном поэте, стремление к духовно-нравственному развитию.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026" y="991673"/>
            <a:ext cx="2719301" cy="193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4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94027"/>
              </p:ext>
            </p:extLst>
          </p:nvPr>
        </p:nvGraphicFramePr>
        <p:xfrm>
          <a:off x="0" y="2754"/>
          <a:ext cx="12192528" cy="6852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4606"/>
                <a:gridCol w="3846415"/>
                <a:gridCol w="4391000"/>
                <a:gridCol w="2600507"/>
              </a:tblGrid>
              <a:tr h="580119"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Названия этапов ступени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 ступени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1277717">
                <a:tc>
                  <a:txBody>
                    <a:bodyPr/>
                    <a:lstStyle/>
                    <a:p>
                      <a:pPr indent="5397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"Широкая моя родина Баргузин"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(карта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Курумканского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Когда? В каком году? Где родился Николай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Дамдинов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балла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370012">
                <a:tc>
                  <a:txBody>
                    <a:bodyPr/>
                    <a:lstStyle/>
                    <a:p>
                      <a:pPr indent="5397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"Анаграммы"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Раскройте Анаграммы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балла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1597147">
                <a:tc>
                  <a:txBody>
                    <a:bodyPr/>
                    <a:lstStyle/>
                    <a:p>
                      <a:pPr indent="5397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"На волнах стихотворений "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Сравнить названия стихотворений  на бурятском и русском языках. Выразительно прочитать одно из стихотворений.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баллов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689885">
                <a:tc>
                  <a:txBody>
                    <a:bodyPr/>
                    <a:lstStyle/>
                    <a:p>
                      <a:pPr indent="5397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Найдите ошибку"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Найти в биографии поэта 5 ошибок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баллов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1277717">
                <a:tc>
                  <a:txBody>
                    <a:bodyPr/>
                    <a:lstStyle/>
                    <a:p>
                      <a:pPr indent="5397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 По дорогам литературы"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209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названиям стихотворений раскрыть те имена, кому были посвящены данные стихотворения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балла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689885">
                <a:tc>
                  <a:txBody>
                    <a:bodyPr/>
                    <a:lstStyle/>
                    <a:p>
                      <a:pPr indent="53975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"Согласие"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Поставить ответы «да» или «нет» на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баллов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  <a:tr h="370012"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  <a:tc>
                  <a:txBody>
                    <a:bodyPr/>
                    <a:lstStyle/>
                    <a:p>
                      <a:pPr indent="5397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балла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63" marR="3586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6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52281" y="232708"/>
            <a:ext cx="7057622" cy="2010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Хараалагда</a:t>
            </a:r>
            <a:r>
              <a:rPr lang="en-US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 замай карта №1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Булгэмэй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эрэ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:_______________________________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Капитан:____________________________________</a:t>
            </a:r>
            <a:endParaRPr lang="ru-RU" sz="2400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171989"/>
              </p:ext>
            </p:extLst>
          </p:nvPr>
        </p:nvGraphicFramePr>
        <p:xfrm>
          <a:off x="1849307" y="2726746"/>
          <a:ext cx="7913406" cy="38739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6261"/>
                <a:gridCol w="4169925"/>
                <a:gridCol w="2667220"/>
              </a:tblGrid>
              <a:tr h="860878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         </a:t>
                      </a:r>
                      <a:r>
                        <a:rPr lang="ru-RU" sz="1400" dirty="0" err="1" smtClean="0">
                          <a:effectLst/>
                        </a:rPr>
                        <a:t>Буудал-шатанууд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Зуб харюунууд, балл (34 б.)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" </a:t>
                      </a:r>
                      <a:r>
                        <a:rPr lang="ru-RU" sz="1400" dirty="0" err="1">
                          <a:effectLst/>
                        </a:rPr>
                        <a:t>Хабтагай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Баргажан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нютагнил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юм</a:t>
                      </a:r>
                      <a:r>
                        <a:rPr lang="ru-RU" sz="1400" dirty="0">
                          <a:effectLst/>
                        </a:rPr>
                        <a:t> 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"</a:t>
                      </a:r>
                      <a:r>
                        <a:rPr lang="ru-RU" sz="1400" dirty="0" err="1">
                          <a:effectLst/>
                        </a:rPr>
                        <a:t>Анаграмманууд</a:t>
                      </a:r>
                      <a:r>
                        <a:rPr lang="ru-RU" sz="1400" dirty="0">
                          <a:effectLst/>
                        </a:rPr>
                        <a:t>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" </a:t>
                      </a:r>
                      <a:r>
                        <a:rPr lang="ru-RU" sz="1400" dirty="0" err="1">
                          <a:effectLst/>
                        </a:rPr>
                        <a:t>Шулэгуудээ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долгин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дээрэ</a:t>
                      </a:r>
                      <a:r>
                        <a:rPr lang="ru-RU" sz="1400" dirty="0">
                          <a:effectLst/>
                        </a:rPr>
                        <a:t>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" </a:t>
                      </a:r>
                      <a:r>
                        <a:rPr lang="ru-RU" sz="1400" dirty="0" err="1">
                          <a:effectLst/>
                        </a:rPr>
                        <a:t>Алдуу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ологты</a:t>
                      </a:r>
                      <a:r>
                        <a:rPr lang="ru-RU" sz="1400" dirty="0">
                          <a:effectLst/>
                        </a:rPr>
                        <a:t>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" </a:t>
                      </a:r>
                      <a:r>
                        <a:rPr lang="ru-RU" sz="1400" dirty="0" err="1">
                          <a:effectLst/>
                        </a:rPr>
                        <a:t>Литературын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харгыгаар</a:t>
                      </a:r>
                      <a:r>
                        <a:rPr lang="ru-RU" sz="1400" dirty="0">
                          <a:effectLst/>
                        </a:rPr>
                        <a:t>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"</a:t>
                      </a:r>
                      <a:r>
                        <a:rPr lang="ru-RU" sz="1400" dirty="0" err="1">
                          <a:effectLst/>
                        </a:rPr>
                        <a:t>Зубшоолгэ</a:t>
                      </a:r>
                      <a:r>
                        <a:rPr lang="ru-RU" sz="1400" dirty="0">
                          <a:effectLst/>
                        </a:rPr>
                        <a:t>"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43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Хамта</a:t>
                      </a:r>
                      <a:r>
                        <a:rPr lang="ru-RU" sz="1400" dirty="0">
                          <a:effectLst/>
                        </a:rPr>
                        <a:t>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334" y="833712"/>
            <a:ext cx="2816079" cy="198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97735" y="298034"/>
            <a:ext cx="7753082" cy="866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"</a:t>
            </a:r>
            <a:r>
              <a:rPr lang="ru-RU" sz="1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Хабтагай</a:t>
            </a: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Баргажан</a:t>
            </a: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нютагни</a:t>
            </a: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Турэ</a:t>
            </a:r>
            <a:r>
              <a:rPr lang="en-US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 </a:t>
            </a:r>
            <a:r>
              <a:rPr lang="ru-RU" sz="1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удэр</a:t>
            </a:r>
            <a:r>
              <a:rPr lang="ru-RU" sz="1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6 января 1932 г, </a:t>
            </a:r>
            <a:r>
              <a:rPr lang="ru-RU" sz="14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с.Угнасай</a:t>
            </a:r>
            <a:r>
              <a:rPr lang="ru-RU" sz="1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Курумканского</a:t>
            </a:r>
            <a:r>
              <a:rPr lang="ru-RU" sz="1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pic>
        <p:nvPicPr>
          <p:cNvPr id="4" name="Рисунок 3" descr="C:\Users\1\Downloads\карта курумкан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131532"/>
            <a:ext cx="6201177" cy="5191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977" y="820875"/>
            <a:ext cx="2964481" cy="211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2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977" y="820875"/>
            <a:ext cx="2964481" cy="211409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54805" y="952374"/>
            <a:ext cx="7267978" cy="4811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000"/>
              </a:spcAft>
              <a:buAutoNum type="arabicPeriod"/>
            </a:pPr>
            <a:r>
              <a:rPr lang="ru-RU" sz="16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Нэгэдэхи</a:t>
            </a:r>
            <a:r>
              <a:rPr lang="ru-RU" sz="1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харуулшанай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даабари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Алтан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медаль - 1,13,21,1,15;        14,6,5,1,13,33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2.Хоердохи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харуулшанай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даабари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Байгал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далай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-2,1,11,4,1,13;     5,1,13,1,11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Гурбахи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харуулшанай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даабари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Бархан 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уула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–2,1,19,25,1,15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 22,22,13,1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Дурбэдэхи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харуулшанай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даабари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Орден Дружбы народов </a:t>
            </a: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16,19,5,6,15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 5,19,22,8,2,32;      15,1,19,16,5,16,3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Табадахи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харуулшанай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даабари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Перевести на бурятский язык </a:t>
            </a:r>
            <a:endParaRPr lang="ru-RU" sz="16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Песня о 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Доржи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Банзарове)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6.Зургаадахи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харуулшанай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даабари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 Перевести на русский язык </a:t>
            </a:r>
            <a:endParaRPr lang="ru-RU" sz="16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Хабарай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туудэгууд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321" y="3245476"/>
            <a:ext cx="4121240" cy="309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81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2"/>
            <a:ext cx="12193057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6976" y="1371617"/>
            <a:ext cx="10315976" cy="414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2.Аннаграмманууд</a:t>
            </a:r>
            <a:endParaRPr lang="mn-MN" sz="24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mn-MN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Николай 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Гармаевич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Дамдинов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йалокин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чивеамраг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вонидмад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mn-MN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"Пора таежного подснежника" 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ароп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огонжеат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акинженсдоп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mn-MN" sz="28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"Кольцо декабристов“</a:t>
            </a:r>
            <a:r>
              <a:rPr lang="mn-MN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оцьлок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вотсирбакед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692" y="865040"/>
            <a:ext cx="2915592" cy="207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7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6682" y="488996"/>
            <a:ext cx="6941712" cy="5929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3."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Шулэгуудээ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долгин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дээрэ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                                                        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Номуудай</a:t>
            </a:r>
            <a:r>
              <a:rPr lang="ru-RU" sz="28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нэрэнууд</a:t>
            </a:r>
            <a:r>
              <a:rPr lang="ru-RU" sz="28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sz="2800" b="1" i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хубаагданхай</a:t>
            </a:r>
            <a:r>
              <a:rPr lang="ru-RU" sz="28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1."Баргузин"- 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Эсэгын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нэрэ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2."Гудящие сосны"-"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Талын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дуун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endParaRPr lang="mn-MN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3."Удача в дороге"- "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Шэнхинээтэ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</a:t>
            </a:r>
            <a:r>
              <a:rPr lang="en-US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ад"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4."Имя отца"- "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Баргажан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mn-MN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"5."Песня степи"- "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Харгын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талаан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454" y="903549"/>
            <a:ext cx="3005407" cy="214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1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2751"/>
            <a:ext cx="12193057" cy="68524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23751" y="456550"/>
            <a:ext cx="6727065" cy="5577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Ш</a:t>
            </a:r>
            <a:r>
              <a:rPr lang="mn-MN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лэг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Хадаараа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баялиг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малтамалтай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Хабтагай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Баргажан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нютагнил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Арынгаа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талада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хони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малтай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Арюун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Баргажан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нютагнил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mn-MN" sz="2800" b="1" dirty="0" err="1">
                <a:solidFill>
                  <a:srgbClr val="7030A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ндэрхэн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дайда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гээд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арад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олондоо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mn-MN" sz="2800" b="1" dirty="0" err="1">
                <a:solidFill>
                  <a:srgbClr val="7030A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ргэн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Баргажан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суурхуулаа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Саран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малгайгаа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ялас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умд</a:t>
            </a:r>
            <a:r>
              <a:rPr lang="mn-MN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өө</a:t>
            </a:r>
            <a:endParaRPr lang="ru-RU" sz="2800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Сарьдагайл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800" b="1" dirty="0" err="1">
                <a:solidFill>
                  <a:srgbClr val="7030A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ндэр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Бархан </a:t>
            </a:r>
            <a:r>
              <a:rPr lang="ru-RU" sz="2800" b="1" dirty="0" err="1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уула</a:t>
            </a:r>
            <a:r>
              <a:rPr lang="ru-RU" sz="2800" b="1" dirty="0" smtClean="0">
                <a:solidFill>
                  <a:srgbClr val="7030A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971" y="953036"/>
            <a:ext cx="2799344" cy="199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8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6219" y="756770"/>
            <a:ext cx="7306447" cy="5760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4."Алдуу </a:t>
            </a:r>
            <a:r>
              <a:rPr lang="ru-RU" sz="24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ологты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mn-MN" i="1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1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Николай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Васильевич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Дамдинов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1932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ондо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Баргажанай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аймагай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Угнаасай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нютагта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түрэһэн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Һургуулида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һуража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байхадаа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, уран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зохёол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уншаха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шуналтай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байһанаа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элирүүлээ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Наймадахи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класста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түрүүшынгээ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шүлэг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бэшэһэн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 1971</a:t>
            </a:r>
            <a:r>
              <a:rPr lang="ru-RU" b="1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ондо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арбадахи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класс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мунгэн</a:t>
            </a:r>
            <a:r>
              <a:rPr lang="ru-RU" b="1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медальтайгаар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дүүргэжэ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Москвагай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Горькиин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нэрэмжэтэ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Литературна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институдта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ороод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1956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ондо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дүүргэһэн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юм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n-MN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Николай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Дамдиновай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түрүүшын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ном 1955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ондо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хэблэгдээ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Тэрээнһээ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хойшо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Н. 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Дамдинов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уран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зохёолой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хэрэгтэ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бэлиг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шадабаряа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хандуулһан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Эхын</a:t>
            </a:r>
            <a:r>
              <a:rPr lang="ru-RU" b="1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нэрэ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Минии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багша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 — Ленин», «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Доржо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Банзаров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тухай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дуун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гэжэ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поэмэнүүдынь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олондо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мэдээжэ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болонхой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. (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Гармаевич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Курумканай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, 1951,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алтан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эсэгын</a:t>
            </a:r>
            <a:r>
              <a:rPr lang="ru-RU" dirty="0" smtClean="0">
                <a:solidFill>
                  <a:srgbClr val="000000"/>
                </a:solidFill>
                <a:effectLst/>
                <a:latin typeface="PT Serif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970" y="984209"/>
            <a:ext cx="2747829" cy="195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1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1177" y="870534"/>
            <a:ext cx="6096000" cy="11439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5. " </a:t>
            </a:r>
            <a:r>
              <a:rPr lang="ru-RU" sz="20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Литературын</a:t>
            </a:r>
            <a:r>
              <a:rPr lang="ru-RU" sz="20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харгыгаар</a:t>
            </a:r>
            <a:r>
              <a:rPr lang="ru-RU" sz="20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0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Ухибуудтэ</a:t>
            </a:r>
            <a:r>
              <a:rPr lang="ru-RU" sz="20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зорюул</a:t>
            </a:r>
            <a:r>
              <a:rPr lang="en-US" sz="20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0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 </a:t>
            </a:r>
            <a:r>
              <a:rPr lang="ru-RU" sz="2000" b="1" i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шулэгууд</a:t>
            </a:r>
            <a:r>
              <a:rPr lang="ru-RU" sz="2000" b="1" i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0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8849" y="2132389"/>
            <a:ext cx="716065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ашан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   </a:t>
            </a:r>
            <a:endParaRPr lang="mn-MN" sz="2800" b="1" dirty="0" smtClean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mn-MN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ргэ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mn-MN" sz="2800" b="1" dirty="0" smtClean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Мушэтэ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mn-MN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 </a:t>
            </a:r>
            <a:endParaRPr lang="mn-MN" sz="28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Нарата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800" b="1" dirty="0" err="1">
                <a:solidFill>
                  <a:srgbClr val="365F9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дэр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 </a:t>
            </a:r>
            <a:endParaRPr lang="mn-MN" sz="28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mn-MN" sz="2800" b="1" dirty="0" smtClean="0">
                <a:solidFill>
                  <a:srgbClr val="365F91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нэгэн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арсалан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хоер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mn-MN" sz="28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Хорлой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космонавт 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болохо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mn-MN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?"  </a:t>
            </a:r>
            <a:endParaRPr lang="mn-MN" sz="28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Гахай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mn-MN" sz="2800" b="1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Мотоцикл 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морин</a:t>
            </a:r>
            <a:r>
              <a:rPr lang="ru-RU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хоер</a:t>
            </a:r>
            <a:r>
              <a:rPr lang="en-US" sz="2800" b="1" dirty="0" smtClean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425" y="870534"/>
            <a:ext cx="2913198" cy="207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57040" y="660701"/>
            <a:ext cx="2606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 "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Зубш</a:t>
            </a:r>
            <a:r>
              <a:rPr lang="mn-MN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өө</a:t>
            </a:r>
            <a:r>
              <a:rPr lang="ru-RU" sz="2800" b="1" dirty="0" err="1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лгэ</a:t>
            </a:r>
            <a:r>
              <a:rPr lang="ru-RU" sz="2800" b="1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164046"/>
              </p:ext>
            </p:extLst>
          </p:nvPr>
        </p:nvGraphicFramePr>
        <p:xfrm>
          <a:off x="1365662" y="1377537"/>
          <a:ext cx="6460177" cy="4880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806"/>
                <a:gridCol w="4028114"/>
                <a:gridCol w="1156255"/>
                <a:gridCol w="1082002"/>
              </a:tblGrid>
              <a:tr h="70270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Асуудалнууд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"</a:t>
                      </a:r>
                      <a:r>
                        <a:rPr lang="ru-RU" sz="1600" dirty="0" err="1">
                          <a:effectLst/>
                        </a:rPr>
                        <a:t>Тиимэ</a:t>
                      </a:r>
                      <a:r>
                        <a:rPr lang="ru-RU" sz="1600" dirty="0">
                          <a:effectLst/>
                        </a:rPr>
                        <a:t>" +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"</a:t>
                      </a:r>
                      <a:r>
                        <a:rPr lang="ru-RU" sz="1600" dirty="0" err="1">
                          <a:effectLst/>
                        </a:rPr>
                        <a:t>Угы</a:t>
                      </a:r>
                      <a:r>
                        <a:rPr lang="ru-RU" sz="1600" dirty="0">
                          <a:effectLst/>
                        </a:rPr>
                        <a:t>" </a:t>
                      </a:r>
                      <a:endParaRPr lang="mn-MN" sz="1600" dirty="0" smtClean="0">
                        <a:effectLst/>
                      </a:endParaRPr>
                    </a:p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</a:tr>
              <a:tr h="70270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Николай </a:t>
                      </a:r>
                      <a:r>
                        <a:rPr lang="ru-RU" sz="1600" dirty="0" err="1">
                          <a:effectLst/>
                        </a:rPr>
                        <a:t>Дамдинов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Баргажанай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аймагта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туроо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гу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</a:tr>
              <a:tr h="70270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Николай </a:t>
                      </a:r>
                      <a:r>
                        <a:rPr lang="ru-RU" sz="1600" dirty="0" err="1">
                          <a:effectLst/>
                        </a:rPr>
                        <a:t>Дамдинов</a:t>
                      </a:r>
                      <a:r>
                        <a:rPr lang="ru-RU" sz="1600" dirty="0">
                          <a:effectLst/>
                        </a:rPr>
                        <a:t> РСФСР-эй </a:t>
                      </a:r>
                      <a:r>
                        <a:rPr lang="ru-RU" sz="1600" dirty="0" err="1">
                          <a:effectLst/>
                        </a:rPr>
                        <a:t>Гурэнэй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шангай</a:t>
                      </a:r>
                      <a:r>
                        <a:rPr lang="ru-RU" sz="1600" dirty="0">
                          <a:effectLst/>
                        </a:rPr>
                        <a:t> лауреат </a:t>
                      </a:r>
                      <a:r>
                        <a:rPr lang="ru-RU" sz="1600" dirty="0" err="1">
                          <a:effectLst/>
                        </a:rPr>
                        <a:t>гу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</a:tr>
              <a:tr h="702709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"</a:t>
                      </a:r>
                      <a:r>
                        <a:rPr lang="ru-RU" sz="1600" dirty="0" err="1">
                          <a:effectLst/>
                        </a:rPr>
                        <a:t>Эсэгын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нэрэ</a:t>
                      </a:r>
                      <a:r>
                        <a:rPr lang="ru-RU" sz="1600" dirty="0">
                          <a:effectLst/>
                        </a:rPr>
                        <a:t>" гэ</a:t>
                      </a:r>
                      <a:r>
                        <a:rPr lang="en-US" sz="1600" dirty="0">
                          <a:effectLst/>
                        </a:rPr>
                        <a:t>h</a:t>
                      </a:r>
                      <a:r>
                        <a:rPr lang="ru-RU" sz="1600" dirty="0">
                          <a:effectLst/>
                        </a:rPr>
                        <a:t>эн </a:t>
                      </a:r>
                      <a:r>
                        <a:rPr lang="ru-RU" sz="1600" dirty="0" err="1">
                          <a:effectLst/>
                        </a:rPr>
                        <a:t>поэмэеэ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эсэгэдээ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ахадаа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зорюулаа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гу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</a:tr>
              <a:tr h="857466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Николай </a:t>
                      </a:r>
                      <a:r>
                        <a:rPr lang="ru-RU" sz="1600" dirty="0" err="1">
                          <a:effectLst/>
                        </a:rPr>
                        <a:t>Дамдинов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М.Ю.Лермонтовай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шулэгуудые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оршуулаа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гу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</a:tr>
              <a:tr h="1054063"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"</a:t>
                      </a:r>
                      <a:r>
                        <a:rPr lang="ru-RU" sz="1600" dirty="0" err="1">
                          <a:effectLst/>
                        </a:rPr>
                        <a:t>Шэнхинээтэ</a:t>
                      </a:r>
                      <a:r>
                        <a:rPr lang="ru-RU" sz="1600" dirty="0">
                          <a:effectLst/>
                        </a:rPr>
                        <a:t> нар</a:t>
                      </a:r>
                      <a:r>
                        <a:rPr lang="en-US" sz="1600" dirty="0">
                          <a:effectLst/>
                        </a:rPr>
                        <a:t>h</a:t>
                      </a:r>
                      <a:r>
                        <a:rPr lang="ru-RU" sz="1600" dirty="0">
                          <a:effectLst/>
                        </a:rPr>
                        <a:t>ад" гэ</a:t>
                      </a:r>
                      <a:r>
                        <a:rPr lang="en-US" sz="1600" dirty="0">
                          <a:effectLst/>
                        </a:rPr>
                        <a:t>h</a:t>
                      </a:r>
                      <a:r>
                        <a:rPr lang="ru-RU" sz="1600" dirty="0">
                          <a:effectLst/>
                        </a:rPr>
                        <a:t>эн </a:t>
                      </a:r>
                      <a:r>
                        <a:rPr lang="ru-RU" sz="1600" dirty="0" err="1">
                          <a:effectLst/>
                        </a:rPr>
                        <a:t>поэмээр</a:t>
                      </a:r>
                      <a:r>
                        <a:rPr lang="ru-RU" sz="1600" dirty="0">
                          <a:effectLst/>
                        </a:rPr>
                        <a:t> композитор </a:t>
                      </a:r>
                      <a:r>
                        <a:rPr lang="ru-RU" sz="1600" dirty="0" err="1">
                          <a:effectLst/>
                        </a:rPr>
                        <a:t>Бау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Ямпилов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оратори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зохеогоо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гу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49" marR="54849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940" y="922311"/>
            <a:ext cx="2812224" cy="200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7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95655" y="1859340"/>
            <a:ext cx="49976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Баярлаа!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603" y="927279"/>
            <a:ext cx="2816596" cy="207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7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-594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672" y="493606"/>
            <a:ext cx="6950042" cy="9510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r="7788"/>
          <a:stretch/>
        </p:blipFill>
        <p:spPr>
          <a:xfrm>
            <a:off x="4195018" y="1411083"/>
            <a:ext cx="3211647" cy="2612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665" y="2321893"/>
            <a:ext cx="4413237" cy="3496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1"/>
          <a:stretch/>
        </p:blipFill>
        <p:spPr>
          <a:xfrm>
            <a:off x="241510" y="2321893"/>
            <a:ext cx="3928984" cy="349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3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30421" b="23015"/>
          <a:stretch/>
        </p:blipFill>
        <p:spPr>
          <a:xfrm>
            <a:off x="-529" y="1809481"/>
            <a:ext cx="12192528" cy="50485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6843" y="584744"/>
            <a:ext cx="70080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Мини-проект “12 жэл”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682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2" y="1669653"/>
            <a:ext cx="3575769" cy="47676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85"/>
          <a:stretch/>
        </p:blipFill>
        <p:spPr>
          <a:xfrm>
            <a:off x="8375823" y="1669654"/>
            <a:ext cx="3266677" cy="48440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9982" y="298444"/>
            <a:ext cx="4272811" cy="320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0" b="33332"/>
          <a:stretch/>
        </p:blipFill>
        <p:spPr>
          <a:xfrm>
            <a:off x="166620" y="2859110"/>
            <a:ext cx="11857702" cy="370911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6473" y="552392"/>
            <a:ext cx="79119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mn-MN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Мини-проект </a:t>
            </a:r>
            <a:endParaRPr lang="mn-MN" sz="5400" b="1" dirty="0" smtClean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</a:endParaRPr>
          </a:p>
          <a:p>
            <a:pPr lvl="0" algn="ctr"/>
            <a:r>
              <a:rPr lang="mn-MN" sz="54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</a:rPr>
              <a:t>“Минии гэр бүлэ”</a:t>
            </a:r>
            <a:endParaRPr lang="ru-RU" sz="54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66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95655" y="1859340"/>
            <a:ext cx="499765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9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Баярлаа!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671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760</Words>
  <Application>Microsoft Office PowerPoint</Application>
  <PresentationFormat>Широкоэкранный</PresentationFormat>
  <Paragraphs>153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Bahnschrift</vt:lpstr>
      <vt:lpstr>Calibri</vt:lpstr>
      <vt:lpstr>Calibri Light</vt:lpstr>
      <vt:lpstr>Cambria</vt:lpstr>
      <vt:lpstr>PT Serif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14</cp:revision>
  <dcterms:created xsi:type="dcterms:W3CDTF">2023-01-23T11:44:01Z</dcterms:created>
  <dcterms:modified xsi:type="dcterms:W3CDTF">2026-11-04T22:02:52Z</dcterms:modified>
</cp:coreProperties>
</file>